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648" r:id="rId1"/>
  </p:sldMasterIdLst>
  <p:notesMasterIdLst>
    <p:notesMasterId r:id="rId41"/>
  </p:notesMasterIdLst>
  <p:sldIdLst>
    <p:sldId id="259" r:id="rId2"/>
    <p:sldId id="316" r:id="rId3"/>
    <p:sldId id="263" r:id="rId4"/>
    <p:sldId id="368" r:id="rId5"/>
    <p:sldId id="369" r:id="rId6"/>
    <p:sldId id="370" r:id="rId7"/>
    <p:sldId id="371" r:id="rId8"/>
    <p:sldId id="372" r:id="rId9"/>
    <p:sldId id="373" r:id="rId10"/>
    <p:sldId id="374" r:id="rId11"/>
    <p:sldId id="375" r:id="rId12"/>
    <p:sldId id="376" r:id="rId13"/>
    <p:sldId id="330" r:id="rId14"/>
    <p:sldId id="331" r:id="rId15"/>
    <p:sldId id="332" r:id="rId16"/>
    <p:sldId id="333" r:id="rId17"/>
    <p:sldId id="334" r:id="rId18"/>
    <p:sldId id="335" r:id="rId19"/>
    <p:sldId id="385" r:id="rId20"/>
    <p:sldId id="336" r:id="rId21"/>
    <p:sldId id="337" r:id="rId22"/>
    <p:sldId id="338" r:id="rId23"/>
    <p:sldId id="281" r:id="rId24"/>
    <p:sldId id="383" r:id="rId25"/>
    <p:sldId id="384" r:id="rId26"/>
    <p:sldId id="382" r:id="rId27"/>
    <p:sldId id="282" r:id="rId28"/>
    <p:sldId id="283" r:id="rId29"/>
    <p:sldId id="284" r:id="rId30"/>
    <p:sldId id="285" r:id="rId31"/>
    <p:sldId id="286" r:id="rId32"/>
    <p:sldId id="287" r:id="rId33"/>
    <p:sldId id="377" r:id="rId34"/>
    <p:sldId id="378" r:id="rId35"/>
    <p:sldId id="379" r:id="rId36"/>
    <p:sldId id="380" r:id="rId37"/>
    <p:sldId id="386" r:id="rId38"/>
    <p:sldId id="387" r:id="rId39"/>
    <p:sldId id="388" r:id="rId40"/>
  </p:sldIdLst>
  <p:sldSz cx="9144000" cy="6858000" type="screen4x3"/>
  <p:notesSz cx="6858000" cy="9144000"/>
  <p:defaultTextStyle>
    <a:defPPr>
      <a:defRPr lang="en-GB"/>
    </a:defPPr>
    <a:lvl1pPr algn="l" rtl="0" eaLnBrk="0" fontAlgn="base" hangingPunct="0">
      <a:spcBef>
        <a:spcPct val="0"/>
      </a:spcBef>
      <a:spcAft>
        <a:spcPct val="0"/>
      </a:spcAft>
      <a:defRPr sz="2400" kern="1200" baseline="-250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baseline="-250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baseline="-250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baseline="-250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baseline="-25000">
        <a:solidFill>
          <a:schemeClr val="tx1"/>
        </a:solidFill>
        <a:latin typeface="Times New Roman" pitchFamily="18" charset="0"/>
        <a:ea typeface="+mn-ea"/>
        <a:cs typeface="+mn-cs"/>
      </a:defRPr>
    </a:lvl5pPr>
    <a:lvl6pPr marL="2286000" algn="l" defTabSz="914400" rtl="0" eaLnBrk="1" latinLnBrk="0" hangingPunct="1">
      <a:defRPr sz="2400" kern="1200" baseline="-25000">
        <a:solidFill>
          <a:schemeClr val="tx1"/>
        </a:solidFill>
        <a:latin typeface="Times New Roman" pitchFamily="18" charset="0"/>
        <a:ea typeface="+mn-ea"/>
        <a:cs typeface="+mn-cs"/>
      </a:defRPr>
    </a:lvl6pPr>
    <a:lvl7pPr marL="2743200" algn="l" defTabSz="914400" rtl="0" eaLnBrk="1" latinLnBrk="0" hangingPunct="1">
      <a:defRPr sz="2400" kern="1200" baseline="-25000">
        <a:solidFill>
          <a:schemeClr val="tx1"/>
        </a:solidFill>
        <a:latin typeface="Times New Roman" pitchFamily="18" charset="0"/>
        <a:ea typeface="+mn-ea"/>
        <a:cs typeface="+mn-cs"/>
      </a:defRPr>
    </a:lvl7pPr>
    <a:lvl8pPr marL="3200400" algn="l" defTabSz="914400" rtl="0" eaLnBrk="1" latinLnBrk="0" hangingPunct="1">
      <a:defRPr sz="2400" kern="1200" baseline="-25000">
        <a:solidFill>
          <a:schemeClr val="tx1"/>
        </a:solidFill>
        <a:latin typeface="Times New Roman" pitchFamily="18" charset="0"/>
        <a:ea typeface="+mn-ea"/>
        <a:cs typeface="+mn-cs"/>
      </a:defRPr>
    </a:lvl8pPr>
    <a:lvl9pPr marL="3657600" algn="l" defTabSz="914400" rtl="0" eaLnBrk="1" latinLnBrk="0" hangingPunct="1">
      <a:defRPr sz="2400" kern="1200" baseline="-250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4040"/>
    <a:srgbClr val="808080"/>
    <a:srgbClr val="000000"/>
    <a:srgbClr val="141E64"/>
    <a:srgbClr val="DDDDDD"/>
    <a:srgbClr val="25256F"/>
    <a:srgbClr val="7E002F"/>
    <a:srgbClr val="003D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16" autoAdjust="0"/>
    <p:restoredTop sz="91590" autoAdjust="0"/>
  </p:normalViewPr>
  <p:slideViewPr>
    <p:cSldViewPr>
      <p:cViewPr varScale="1">
        <p:scale>
          <a:sx n="65" d="100"/>
          <a:sy n="65" d="100"/>
        </p:scale>
        <p:origin x="-1488"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aseline="0" smtClean="0">
                <a:latin typeface="Times New Roman" pitchFamily="1" charset="0"/>
              </a:defRPr>
            </a:lvl1pPr>
          </a:lstStyle>
          <a:p>
            <a:pPr>
              <a:defRPr/>
            </a:pPr>
            <a:endParaRPr lang="en-US"/>
          </a:p>
        </p:txBody>
      </p:sp>
      <p:sp>
        <p:nvSpPr>
          <p:cNvPr id="4608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aseline="0" smtClean="0">
                <a:latin typeface="Times New Roman" pitchFamily="1" charset="0"/>
              </a:defRPr>
            </a:lvl1pPr>
          </a:lstStyle>
          <a:p>
            <a:pPr>
              <a:defRPr/>
            </a:pPr>
            <a:endParaRPr lang="en-US"/>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608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608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aseline="0" smtClean="0">
                <a:latin typeface="Times New Roman" pitchFamily="1" charset="0"/>
              </a:defRPr>
            </a:lvl1pPr>
          </a:lstStyle>
          <a:p>
            <a:pPr>
              <a:defRPr/>
            </a:pPr>
            <a:endParaRPr lang="en-US"/>
          </a:p>
        </p:txBody>
      </p:sp>
      <p:sp>
        <p:nvSpPr>
          <p:cNvPr id="4608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aseline="0" smtClean="0">
                <a:latin typeface="Times New Roman" pitchFamily="1" charset="0"/>
              </a:defRPr>
            </a:lvl1pPr>
          </a:lstStyle>
          <a:p>
            <a:pPr>
              <a:defRPr/>
            </a:pPr>
            <a:fld id="{95131EB0-8F07-4560-A8AC-3D38884C0D8E}" type="slidenum">
              <a:rPr lang="en-US"/>
              <a:pPr>
                <a:defRPr/>
              </a:pPr>
              <a:t>‹#›</a:t>
            </a:fld>
            <a:endParaRPr lang="en-US"/>
          </a:p>
        </p:txBody>
      </p:sp>
    </p:spTree>
    <p:extLst>
      <p:ext uri="{BB962C8B-B14F-4D97-AF65-F5344CB8AC3E}">
        <p14:creationId xmlns:p14="http://schemas.microsoft.com/office/powerpoint/2010/main" val="2992768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Narrow" pitchFamily="1" charset="0"/>
        <a:ea typeface="+mn-ea"/>
        <a:cs typeface="+mn-cs"/>
      </a:defRPr>
    </a:lvl1pPr>
    <a:lvl2pPr marL="457200" algn="l" rtl="0" eaLnBrk="0" fontAlgn="base" hangingPunct="0">
      <a:spcBef>
        <a:spcPct val="30000"/>
      </a:spcBef>
      <a:spcAft>
        <a:spcPct val="0"/>
      </a:spcAft>
      <a:defRPr sz="1200" kern="1200">
        <a:solidFill>
          <a:schemeClr val="tx1"/>
        </a:solidFill>
        <a:latin typeface="Arial Narrow" pitchFamily="1" charset="0"/>
        <a:ea typeface="+mn-ea"/>
        <a:cs typeface="+mn-cs"/>
      </a:defRPr>
    </a:lvl2pPr>
    <a:lvl3pPr marL="914400" algn="l" rtl="0" eaLnBrk="0" fontAlgn="base" hangingPunct="0">
      <a:spcBef>
        <a:spcPct val="30000"/>
      </a:spcBef>
      <a:spcAft>
        <a:spcPct val="0"/>
      </a:spcAft>
      <a:defRPr sz="1200" kern="1200">
        <a:solidFill>
          <a:schemeClr val="tx1"/>
        </a:solidFill>
        <a:latin typeface="Arial Narrow" pitchFamily="1" charset="0"/>
        <a:ea typeface="+mn-ea"/>
        <a:cs typeface="+mn-cs"/>
      </a:defRPr>
    </a:lvl3pPr>
    <a:lvl4pPr marL="1371600" algn="l" rtl="0" eaLnBrk="0" fontAlgn="base" hangingPunct="0">
      <a:spcBef>
        <a:spcPct val="30000"/>
      </a:spcBef>
      <a:spcAft>
        <a:spcPct val="0"/>
      </a:spcAft>
      <a:defRPr sz="1200" kern="1200">
        <a:solidFill>
          <a:schemeClr val="tx1"/>
        </a:solidFill>
        <a:latin typeface="Arial Narrow" pitchFamily="1" charset="0"/>
        <a:ea typeface="+mn-ea"/>
        <a:cs typeface="+mn-cs"/>
      </a:defRPr>
    </a:lvl4pPr>
    <a:lvl5pPr marL="1828800" algn="l" rtl="0" eaLnBrk="0" fontAlgn="base" hangingPunct="0">
      <a:spcBef>
        <a:spcPct val="30000"/>
      </a:spcBef>
      <a:spcAft>
        <a:spcPct val="0"/>
      </a:spcAft>
      <a:defRPr sz="1200" kern="1200">
        <a:solidFill>
          <a:schemeClr val="tx1"/>
        </a:solidFill>
        <a:latin typeface="Arial Narrow" pitchFamily="1"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4" name="Picture 58" descr="logo_u"/>
          <p:cNvPicPr>
            <a:picLocks noChangeAspect="1" noChangeArrowheads="1"/>
          </p:cNvPicPr>
          <p:nvPr/>
        </p:nvPicPr>
        <p:blipFill>
          <a:blip r:embed="rId2" cstate="print"/>
          <a:srcRect/>
          <a:stretch>
            <a:fillRect/>
          </a:stretch>
        </p:blipFill>
        <p:spPr bwMode="auto">
          <a:xfrm>
            <a:off x="633413" y="506413"/>
            <a:ext cx="793750" cy="635000"/>
          </a:xfrm>
          <a:prstGeom prst="rect">
            <a:avLst/>
          </a:prstGeom>
          <a:noFill/>
          <a:ln w="9525">
            <a:noFill/>
            <a:miter lim="800000"/>
            <a:headEnd/>
            <a:tailEnd/>
          </a:ln>
        </p:spPr>
      </p:pic>
      <p:pic>
        <p:nvPicPr>
          <p:cNvPr id="5" name="Picture 59" descr="golf"/>
          <p:cNvPicPr>
            <a:picLocks noChangeAspect="1" noChangeArrowheads="1"/>
          </p:cNvPicPr>
          <p:nvPr/>
        </p:nvPicPr>
        <p:blipFill>
          <a:blip r:embed="rId3" cstate="print"/>
          <a:srcRect/>
          <a:stretch>
            <a:fillRect/>
          </a:stretch>
        </p:blipFill>
        <p:spPr bwMode="auto">
          <a:xfrm>
            <a:off x="828675" y="6286500"/>
            <a:ext cx="8315325" cy="571500"/>
          </a:xfrm>
          <a:prstGeom prst="rect">
            <a:avLst/>
          </a:prstGeom>
          <a:noFill/>
          <a:ln w="9525">
            <a:noFill/>
            <a:miter lim="800000"/>
            <a:headEnd/>
            <a:tailEnd/>
          </a:ln>
        </p:spPr>
      </p:pic>
      <p:pic>
        <p:nvPicPr>
          <p:cNvPr id="6" name="Picture 60" descr="logo_ua"/>
          <p:cNvPicPr>
            <a:picLocks noChangeAspect="1" noChangeArrowheads="1"/>
          </p:cNvPicPr>
          <p:nvPr/>
        </p:nvPicPr>
        <p:blipFill>
          <a:blip r:embed="rId4" cstate="print"/>
          <a:srcRect/>
          <a:stretch>
            <a:fillRect/>
          </a:stretch>
        </p:blipFill>
        <p:spPr bwMode="auto">
          <a:xfrm>
            <a:off x="633413" y="6219825"/>
            <a:ext cx="2851150" cy="330200"/>
          </a:xfrm>
          <a:prstGeom prst="rect">
            <a:avLst/>
          </a:prstGeom>
          <a:noFill/>
          <a:ln w="9525">
            <a:noFill/>
            <a:miter lim="800000"/>
            <a:headEnd/>
            <a:tailEnd/>
          </a:ln>
        </p:spPr>
      </p:pic>
      <p:sp>
        <p:nvSpPr>
          <p:cNvPr id="18434" name="Rectangle 2"/>
          <p:cNvSpPr>
            <a:spLocks noGrp="1" noChangeArrowheads="1"/>
          </p:cNvSpPr>
          <p:nvPr>
            <p:ph type="ctrTitle"/>
          </p:nvPr>
        </p:nvSpPr>
        <p:spPr>
          <a:xfrm>
            <a:off x="633413" y="2204864"/>
            <a:ext cx="7870825" cy="1584175"/>
          </a:xfrm>
        </p:spPr>
        <p:txBody>
          <a:bodyPr anchor="ctr" anchorCtr="0"/>
          <a:lstStyle>
            <a:lvl1pPr algn="ctr">
              <a:defRPr sz="4000" b="1"/>
            </a:lvl1pPr>
          </a:lstStyle>
          <a:p>
            <a:r>
              <a:rPr lang="nl-NL" dirty="0" smtClean="0"/>
              <a:t>Klik om de stijl te bewerken</a:t>
            </a:r>
            <a:endParaRPr lang="en-US" dirty="0"/>
          </a:p>
        </p:txBody>
      </p:sp>
      <p:sp>
        <p:nvSpPr>
          <p:cNvPr id="18438" name="Rectangle 6"/>
          <p:cNvSpPr>
            <a:spLocks noGrp="1" noChangeArrowheads="1"/>
          </p:cNvSpPr>
          <p:nvPr>
            <p:ph type="subTitle" idx="1"/>
          </p:nvPr>
        </p:nvSpPr>
        <p:spPr>
          <a:xfrm>
            <a:off x="633413" y="4463256"/>
            <a:ext cx="7870825" cy="1270000"/>
          </a:xfrm>
        </p:spPr>
        <p:txBody>
          <a:bodyPr anchor="ctr" anchorCtr="0"/>
          <a:lstStyle>
            <a:lvl1pPr marL="0" indent="0" algn="ctr">
              <a:buFontTx/>
              <a:buNone/>
              <a:defRPr>
                <a:solidFill>
                  <a:srgbClr val="7E002F"/>
                </a:solidFill>
              </a:defRPr>
            </a:lvl1pPr>
          </a:lstStyle>
          <a:p>
            <a:r>
              <a:rPr lang="nl-NL" dirty="0" smtClean="0"/>
              <a:t>Klik om het opmaakprofiel van de modelondertitel te bewerken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nl-NL"/>
          </a:p>
        </p:txBody>
      </p:sp>
      <p:sp>
        <p:nvSpPr>
          <p:cNvPr id="3" name="Vertical Text Placeholder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7325" y="1395413"/>
            <a:ext cx="1966913" cy="4570412"/>
          </a:xfrm>
        </p:spPr>
        <p:txBody>
          <a:bodyPr vert="eaVert"/>
          <a:lstStyle/>
          <a:p>
            <a:r>
              <a:rPr lang="nl-NL" smtClean="0"/>
              <a:t>Klik om de stijl te bewerken</a:t>
            </a:r>
            <a:endParaRPr lang="nl-NL"/>
          </a:p>
        </p:txBody>
      </p:sp>
      <p:sp>
        <p:nvSpPr>
          <p:cNvPr id="3" name="Vertical Text Placeholder 2"/>
          <p:cNvSpPr>
            <a:spLocks noGrp="1"/>
          </p:cNvSpPr>
          <p:nvPr>
            <p:ph type="body" orient="vert" idx="1"/>
          </p:nvPr>
        </p:nvSpPr>
        <p:spPr>
          <a:xfrm>
            <a:off x="633413" y="1395413"/>
            <a:ext cx="5751512" cy="4570412"/>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el en grafiek">
    <p:spTree>
      <p:nvGrpSpPr>
        <p:cNvPr id="1" name=""/>
        <p:cNvGrpSpPr/>
        <p:nvPr/>
      </p:nvGrpSpPr>
      <p:grpSpPr>
        <a:xfrm>
          <a:off x="0" y="0"/>
          <a:ext cx="0" cy="0"/>
          <a:chOff x="0" y="0"/>
          <a:chExt cx="0" cy="0"/>
        </a:xfrm>
      </p:grpSpPr>
      <p:sp>
        <p:nvSpPr>
          <p:cNvPr id="2" name="Title 1"/>
          <p:cNvSpPr>
            <a:spLocks noGrp="1"/>
          </p:cNvSpPr>
          <p:nvPr>
            <p:ph type="title"/>
          </p:nvPr>
        </p:nvSpPr>
        <p:spPr>
          <a:xfrm>
            <a:off x="633413" y="1395413"/>
            <a:ext cx="7870825" cy="635000"/>
          </a:xfrm>
        </p:spPr>
        <p:txBody>
          <a:bodyPr/>
          <a:lstStyle/>
          <a:p>
            <a:r>
              <a:rPr lang="nl-NL" smtClean="0"/>
              <a:t>Klik om de stijl te bewerken</a:t>
            </a:r>
            <a:endParaRPr lang="nl-NL"/>
          </a:p>
        </p:txBody>
      </p:sp>
      <p:sp>
        <p:nvSpPr>
          <p:cNvPr id="3" name="Chart Placeholder 2"/>
          <p:cNvSpPr>
            <a:spLocks noGrp="1"/>
          </p:cNvSpPr>
          <p:nvPr>
            <p:ph type="chart" idx="1"/>
          </p:nvPr>
        </p:nvSpPr>
        <p:spPr>
          <a:xfrm>
            <a:off x="633413" y="2411413"/>
            <a:ext cx="7870825" cy="3554412"/>
          </a:xfrm>
        </p:spPr>
        <p:txBody>
          <a:bodyPr/>
          <a:lstStyle/>
          <a:p>
            <a:pPr lvl="0"/>
            <a:r>
              <a:rPr lang="nl-NL" noProof="0" smtClean="0"/>
              <a:t>Klik op het pictogram als u een grafiek wilt toevoegen</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Sectiekop">
    <p:spTree>
      <p:nvGrpSpPr>
        <p:cNvPr id="1" name=""/>
        <p:cNvGrpSpPr/>
        <p:nvPr/>
      </p:nvGrpSpPr>
      <p:grpSpPr>
        <a:xfrm>
          <a:off x="0" y="0"/>
          <a:ext cx="0" cy="0"/>
          <a:chOff x="0" y="0"/>
          <a:chExt cx="0" cy="0"/>
        </a:xfrm>
      </p:grpSpPr>
      <p:sp>
        <p:nvSpPr>
          <p:cNvPr id="2" name="Titel 1"/>
          <p:cNvSpPr>
            <a:spLocks noGrp="1"/>
          </p:cNvSpPr>
          <p:nvPr>
            <p:ph type="title"/>
          </p:nvPr>
        </p:nvSpPr>
        <p:spPr>
          <a:xfrm>
            <a:off x="720000" y="2774818"/>
            <a:ext cx="7920000" cy="1440000"/>
          </a:xfrm>
        </p:spPr>
        <p:txBody>
          <a:bodyPr anchor="t"/>
          <a:lstStyle>
            <a:lvl1pPr algn="l">
              <a:defRPr sz="3600" b="1" cap="none" baseline="0">
                <a:solidFill>
                  <a:srgbClr val="182B52"/>
                </a:solidFill>
              </a:defRPr>
            </a:lvl1pPr>
          </a:lstStyle>
          <a:p>
            <a:r>
              <a:rPr lang="nl-NL" dirty="0" smtClean="0"/>
              <a:t>Klik om de stijl te bewerken</a:t>
            </a:r>
            <a:endParaRPr lang="nl-BE" dirty="0"/>
          </a:p>
        </p:txBody>
      </p:sp>
      <p:sp>
        <p:nvSpPr>
          <p:cNvPr id="3" name="Rectangle 4"/>
          <p:cNvSpPr>
            <a:spLocks noGrp="1" noChangeArrowheads="1"/>
          </p:cNvSpPr>
          <p:nvPr>
            <p:ph type="dt" sz="half" idx="10"/>
          </p:nvPr>
        </p:nvSpPr>
        <p:spPr>
          <a:xfrm>
            <a:off x="285750" y="6372225"/>
            <a:ext cx="1800225" cy="360363"/>
          </a:xfrm>
          <a:prstGeom prst="rect">
            <a:avLst/>
          </a:prstGeom>
          <a:ln/>
        </p:spPr>
        <p:txBody>
          <a:bodyPr/>
          <a:lstStyle>
            <a:lvl1pPr>
              <a:defRPr/>
            </a:lvl1pPr>
          </a:lstStyle>
          <a:p>
            <a:pPr>
              <a:defRPr/>
            </a:pPr>
            <a:endParaRPr lang="nl-NL"/>
          </a:p>
        </p:txBody>
      </p:sp>
      <p:sp>
        <p:nvSpPr>
          <p:cNvPr id="4" name="Rectangle 5"/>
          <p:cNvSpPr>
            <a:spLocks noGrp="1" noChangeArrowheads="1"/>
          </p:cNvSpPr>
          <p:nvPr>
            <p:ph type="ftr" sz="quarter" idx="11"/>
          </p:nvPr>
        </p:nvSpPr>
        <p:spPr>
          <a:xfrm>
            <a:off x="2214563" y="6372225"/>
            <a:ext cx="4857750" cy="360363"/>
          </a:xfrm>
          <a:prstGeom prst="rect">
            <a:avLst/>
          </a:prstGeom>
          <a:ln/>
        </p:spPr>
        <p:txBody>
          <a:bodyPr/>
          <a:lstStyle>
            <a:lvl1pPr>
              <a:defRPr/>
            </a:lvl1pPr>
          </a:lstStyle>
          <a:p>
            <a:pPr>
              <a:defRPr/>
            </a:pPr>
            <a:endParaRPr lang="nl-NL"/>
          </a:p>
        </p:txBody>
      </p:sp>
      <p:sp>
        <p:nvSpPr>
          <p:cNvPr id="5" name="Rectangle 6"/>
          <p:cNvSpPr>
            <a:spLocks noGrp="1" noChangeArrowheads="1"/>
          </p:cNvSpPr>
          <p:nvPr>
            <p:ph type="sldNum" sz="quarter" idx="12"/>
          </p:nvPr>
        </p:nvSpPr>
        <p:spPr>
          <a:xfrm>
            <a:off x="7129463" y="6372225"/>
            <a:ext cx="1800225" cy="360363"/>
          </a:xfrm>
          <a:prstGeom prst="rect">
            <a:avLst/>
          </a:prstGeom>
          <a:ln/>
        </p:spPr>
        <p:txBody>
          <a:bodyPr/>
          <a:lstStyle>
            <a:lvl1pPr>
              <a:defRPr/>
            </a:lvl1pPr>
          </a:lstStyle>
          <a:p>
            <a:pPr>
              <a:defRPr/>
            </a:pPr>
            <a:fld id="{5EF439B6-E2D0-46B0-BFD2-EEB304980CEA}" type="slidenum">
              <a:rPr lang="nl-NL"/>
              <a:pPr>
                <a:defRPr/>
              </a:pPr>
              <a:t>‹#›</a:t>
            </a:fld>
            <a:endParaRPr lang="nl-NL"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Sectiekop">
    <p:spTree>
      <p:nvGrpSpPr>
        <p:cNvPr id="1" name=""/>
        <p:cNvGrpSpPr/>
        <p:nvPr/>
      </p:nvGrpSpPr>
      <p:grpSpPr>
        <a:xfrm>
          <a:off x="0" y="0"/>
          <a:ext cx="0" cy="0"/>
          <a:chOff x="0" y="0"/>
          <a:chExt cx="0" cy="0"/>
        </a:xfrm>
      </p:grpSpPr>
      <p:sp>
        <p:nvSpPr>
          <p:cNvPr id="2" name="Titel 1"/>
          <p:cNvSpPr>
            <a:spLocks noGrp="1"/>
          </p:cNvSpPr>
          <p:nvPr>
            <p:ph type="title"/>
          </p:nvPr>
        </p:nvSpPr>
        <p:spPr>
          <a:xfrm>
            <a:off x="720000" y="2774818"/>
            <a:ext cx="7920000" cy="1440000"/>
          </a:xfrm>
        </p:spPr>
        <p:txBody>
          <a:bodyPr anchor="t"/>
          <a:lstStyle>
            <a:lvl1pPr algn="l">
              <a:defRPr sz="3600" b="1" cap="none" baseline="0">
                <a:solidFill>
                  <a:srgbClr val="182B52"/>
                </a:solidFill>
              </a:defRPr>
            </a:lvl1pPr>
          </a:lstStyle>
          <a:p>
            <a:r>
              <a:rPr lang="nl-NL" dirty="0" smtClean="0"/>
              <a:t>Klik om de stijl te bewerken</a:t>
            </a:r>
            <a:endParaRPr lang="nl-BE" dirty="0"/>
          </a:p>
        </p:txBody>
      </p:sp>
      <p:sp>
        <p:nvSpPr>
          <p:cNvPr id="3" name="Rectangle 4"/>
          <p:cNvSpPr>
            <a:spLocks noGrp="1" noChangeArrowheads="1"/>
          </p:cNvSpPr>
          <p:nvPr>
            <p:ph type="dt" sz="half" idx="10"/>
          </p:nvPr>
        </p:nvSpPr>
        <p:spPr>
          <a:xfrm>
            <a:off x="285750" y="6372225"/>
            <a:ext cx="1800225" cy="360363"/>
          </a:xfrm>
          <a:prstGeom prst="rect">
            <a:avLst/>
          </a:prstGeom>
          <a:ln/>
        </p:spPr>
        <p:txBody>
          <a:bodyPr/>
          <a:lstStyle>
            <a:lvl1pPr>
              <a:defRPr/>
            </a:lvl1pPr>
          </a:lstStyle>
          <a:p>
            <a:pPr>
              <a:defRPr/>
            </a:pPr>
            <a:endParaRPr lang="nl-NL"/>
          </a:p>
        </p:txBody>
      </p:sp>
      <p:sp>
        <p:nvSpPr>
          <p:cNvPr id="4" name="Rectangle 5"/>
          <p:cNvSpPr>
            <a:spLocks noGrp="1" noChangeArrowheads="1"/>
          </p:cNvSpPr>
          <p:nvPr>
            <p:ph type="ftr" sz="quarter" idx="11"/>
          </p:nvPr>
        </p:nvSpPr>
        <p:spPr>
          <a:xfrm>
            <a:off x="2214563" y="6372225"/>
            <a:ext cx="4857750" cy="360363"/>
          </a:xfrm>
          <a:prstGeom prst="rect">
            <a:avLst/>
          </a:prstGeom>
          <a:ln/>
        </p:spPr>
        <p:txBody>
          <a:bodyPr/>
          <a:lstStyle>
            <a:lvl1pPr>
              <a:defRPr/>
            </a:lvl1pPr>
          </a:lstStyle>
          <a:p>
            <a:pPr>
              <a:defRPr/>
            </a:pPr>
            <a:endParaRPr lang="nl-NL"/>
          </a:p>
        </p:txBody>
      </p:sp>
      <p:sp>
        <p:nvSpPr>
          <p:cNvPr id="5" name="Rectangle 6"/>
          <p:cNvSpPr>
            <a:spLocks noGrp="1" noChangeArrowheads="1"/>
          </p:cNvSpPr>
          <p:nvPr>
            <p:ph type="sldNum" sz="quarter" idx="12"/>
          </p:nvPr>
        </p:nvSpPr>
        <p:spPr>
          <a:xfrm>
            <a:off x="7129463" y="6372225"/>
            <a:ext cx="1800225" cy="360363"/>
          </a:xfrm>
          <a:prstGeom prst="rect">
            <a:avLst/>
          </a:prstGeom>
          <a:ln/>
        </p:spPr>
        <p:txBody>
          <a:bodyPr/>
          <a:lstStyle>
            <a:lvl1pPr>
              <a:defRPr/>
            </a:lvl1pPr>
          </a:lstStyle>
          <a:p>
            <a:pPr>
              <a:defRPr/>
            </a:pPr>
            <a:fld id="{5EF439B6-E2D0-46B0-BFD2-EEB304980CEA}" type="slidenum">
              <a:rPr lang="nl-NL"/>
              <a:pPr>
                <a:defRPr/>
              </a:pPr>
              <a:t>‹#›</a:t>
            </a:fld>
            <a:endParaRPr lang="nl-NL"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Sectiekop">
    <p:spTree>
      <p:nvGrpSpPr>
        <p:cNvPr id="1" name=""/>
        <p:cNvGrpSpPr/>
        <p:nvPr/>
      </p:nvGrpSpPr>
      <p:grpSpPr>
        <a:xfrm>
          <a:off x="0" y="0"/>
          <a:ext cx="0" cy="0"/>
          <a:chOff x="0" y="0"/>
          <a:chExt cx="0" cy="0"/>
        </a:xfrm>
      </p:grpSpPr>
      <p:sp>
        <p:nvSpPr>
          <p:cNvPr id="2" name="Titel 1"/>
          <p:cNvSpPr>
            <a:spLocks noGrp="1"/>
          </p:cNvSpPr>
          <p:nvPr>
            <p:ph type="title"/>
          </p:nvPr>
        </p:nvSpPr>
        <p:spPr>
          <a:xfrm>
            <a:off x="720000" y="2774818"/>
            <a:ext cx="7920000" cy="1440000"/>
          </a:xfrm>
        </p:spPr>
        <p:txBody>
          <a:bodyPr anchor="t"/>
          <a:lstStyle>
            <a:lvl1pPr algn="l">
              <a:defRPr sz="3600" b="1" cap="none" baseline="0">
                <a:solidFill>
                  <a:srgbClr val="182B52"/>
                </a:solidFill>
              </a:defRPr>
            </a:lvl1pPr>
          </a:lstStyle>
          <a:p>
            <a:r>
              <a:rPr lang="nl-NL" dirty="0" smtClean="0"/>
              <a:t>Klik om de stijl te bewerken</a:t>
            </a:r>
            <a:endParaRPr lang="nl-BE" dirty="0"/>
          </a:p>
        </p:txBody>
      </p:sp>
      <p:sp>
        <p:nvSpPr>
          <p:cNvPr id="3" name="Rectangle 4"/>
          <p:cNvSpPr>
            <a:spLocks noGrp="1" noChangeArrowheads="1"/>
          </p:cNvSpPr>
          <p:nvPr>
            <p:ph type="dt" sz="half" idx="10"/>
          </p:nvPr>
        </p:nvSpPr>
        <p:spPr>
          <a:xfrm>
            <a:off x="285750" y="6372225"/>
            <a:ext cx="1800225" cy="360363"/>
          </a:xfrm>
          <a:prstGeom prst="rect">
            <a:avLst/>
          </a:prstGeom>
          <a:ln/>
        </p:spPr>
        <p:txBody>
          <a:bodyPr/>
          <a:lstStyle>
            <a:lvl1pPr>
              <a:defRPr/>
            </a:lvl1pPr>
          </a:lstStyle>
          <a:p>
            <a:pPr>
              <a:defRPr/>
            </a:pPr>
            <a:endParaRPr lang="nl-NL"/>
          </a:p>
        </p:txBody>
      </p:sp>
      <p:sp>
        <p:nvSpPr>
          <p:cNvPr id="4" name="Rectangle 5"/>
          <p:cNvSpPr>
            <a:spLocks noGrp="1" noChangeArrowheads="1"/>
          </p:cNvSpPr>
          <p:nvPr>
            <p:ph type="ftr" sz="quarter" idx="11"/>
          </p:nvPr>
        </p:nvSpPr>
        <p:spPr>
          <a:xfrm>
            <a:off x="2214563" y="6372225"/>
            <a:ext cx="4857750" cy="360363"/>
          </a:xfrm>
          <a:prstGeom prst="rect">
            <a:avLst/>
          </a:prstGeom>
          <a:ln/>
        </p:spPr>
        <p:txBody>
          <a:bodyPr/>
          <a:lstStyle>
            <a:lvl1pPr>
              <a:defRPr/>
            </a:lvl1pPr>
          </a:lstStyle>
          <a:p>
            <a:pPr>
              <a:defRPr/>
            </a:pPr>
            <a:endParaRPr lang="nl-NL"/>
          </a:p>
        </p:txBody>
      </p:sp>
      <p:sp>
        <p:nvSpPr>
          <p:cNvPr id="5" name="Rectangle 6"/>
          <p:cNvSpPr>
            <a:spLocks noGrp="1" noChangeArrowheads="1"/>
          </p:cNvSpPr>
          <p:nvPr>
            <p:ph type="sldNum" sz="quarter" idx="12"/>
          </p:nvPr>
        </p:nvSpPr>
        <p:spPr>
          <a:xfrm>
            <a:off x="7129463" y="6372225"/>
            <a:ext cx="1800225" cy="360363"/>
          </a:xfrm>
          <a:prstGeom prst="rect">
            <a:avLst/>
          </a:prstGeom>
          <a:ln/>
        </p:spPr>
        <p:txBody>
          <a:bodyPr/>
          <a:lstStyle>
            <a:lvl1pPr>
              <a:defRPr/>
            </a:lvl1pPr>
          </a:lstStyle>
          <a:p>
            <a:pPr>
              <a:defRPr/>
            </a:pPr>
            <a:fld id="{5EF439B6-E2D0-46B0-BFD2-EEB304980CEA}" type="slidenum">
              <a:rPr lang="nl-NL"/>
              <a:pPr>
                <a:defRPr/>
              </a:pPr>
              <a:t>‹#›</a:t>
            </a:fld>
            <a:endParaRPr lang="nl-NL"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a:xfrm>
            <a:off x="180000" y="540000"/>
            <a:ext cx="8784000" cy="635000"/>
          </a:xfrm>
        </p:spPr>
        <p:txBody>
          <a:bodyPr/>
          <a:lstStyle/>
          <a:p>
            <a:r>
              <a:rPr lang="nl-NL" dirty="0" smtClean="0"/>
              <a:t>Klik om de stijl te bewerken</a:t>
            </a:r>
            <a:endParaRPr lang="nl-NL" dirty="0"/>
          </a:p>
        </p:txBody>
      </p:sp>
      <p:sp>
        <p:nvSpPr>
          <p:cNvPr id="3" name="Content Placeholder 2"/>
          <p:cNvSpPr>
            <a:spLocks noGrp="1"/>
          </p:cNvSpPr>
          <p:nvPr>
            <p:ph idx="1"/>
          </p:nvPr>
        </p:nvSpPr>
        <p:spPr>
          <a:xfrm>
            <a:off x="180000" y="1440000"/>
            <a:ext cx="8784000" cy="4824000"/>
          </a:xfrm>
        </p:spPr>
        <p:txBody>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ctr">
              <a:defRPr sz="4000" b="1" cap="all"/>
            </a:lvl1pPr>
          </a:lstStyle>
          <a:p>
            <a:r>
              <a:rPr lang="nl-NL" dirty="0" smtClean="0"/>
              <a:t>Klik om de stijl te bewerken</a:t>
            </a:r>
            <a:endParaRPr lang="nl-NL" dirty="0"/>
          </a:p>
        </p:txBody>
      </p:sp>
      <p:sp>
        <p:nvSpPr>
          <p:cNvPr id="3" name="Text Placeholder 2"/>
          <p:cNvSpPr>
            <a:spLocks noGrp="1"/>
          </p:cNvSpPr>
          <p:nvPr>
            <p:ph type="body" idx="1"/>
          </p:nvPr>
        </p:nvSpPr>
        <p:spPr>
          <a:xfrm>
            <a:off x="722313" y="2906713"/>
            <a:ext cx="7772400" cy="1500187"/>
          </a:xfrm>
        </p:spPr>
        <p:txBody>
          <a:bodyPr anchor="b"/>
          <a:lstStyle>
            <a:lvl1pPr marL="0" indent="0" algn="ctr">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dirty="0" smtClean="0"/>
              <a:t>Klik om de modelstijlen te bewerken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Klik om de stijl te bewerken</a:t>
            </a:r>
            <a:endParaRPr lang="nl-NL" dirty="0"/>
          </a:p>
        </p:txBody>
      </p:sp>
      <p:sp>
        <p:nvSpPr>
          <p:cNvPr id="3" name="Content Placeholder 2"/>
          <p:cNvSpPr>
            <a:spLocks noGrp="1"/>
          </p:cNvSpPr>
          <p:nvPr>
            <p:ph sz="half" idx="1"/>
          </p:nvPr>
        </p:nvSpPr>
        <p:spPr>
          <a:xfrm>
            <a:off x="180000" y="1440000"/>
            <a:ext cx="4320000" cy="48240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Content Placeholder 3"/>
          <p:cNvSpPr>
            <a:spLocks noGrp="1"/>
          </p:cNvSpPr>
          <p:nvPr>
            <p:ph sz="half" idx="2"/>
          </p:nvPr>
        </p:nvSpPr>
        <p:spPr>
          <a:xfrm>
            <a:off x="4645024" y="1440000"/>
            <a:ext cx="4320000" cy="48240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180000" y="504000"/>
            <a:ext cx="8784000" cy="633600"/>
          </a:xfrm>
        </p:spPr>
        <p:txBody>
          <a:bodyPr/>
          <a:lstStyle>
            <a:lvl1pPr>
              <a:defRPr/>
            </a:lvl1pPr>
          </a:lstStyle>
          <a:p>
            <a:r>
              <a:rPr lang="nl-NL" dirty="0" smtClean="0"/>
              <a:t>Klik om de stijl te bewerken</a:t>
            </a:r>
            <a:endParaRPr lang="nl-NL" dirty="0"/>
          </a:p>
        </p:txBody>
      </p:sp>
      <p:sp>
        <p:nvSpPr>
          <p:cNvPr id="3" name="Text Placeholder 2"/>
          <p:cNvSpPr>
            <a:spLocks noGrp="1"/>
          </p:cNvSpPr>
          <p:nvPr>
            <p:ph type="body" idx="1"/>
          </p:nvPr>
        </p:nvSpPr>
        <p:spPr>
          <a:xfrm>
            <a:off x="180000" y="1440000"/>
            <a:ext cx="4320000" cy="648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smtClean="0"/>
              <a:t>Klik om de modelstijlen te bewerken</a:t>
            </a:r>
          </a:p>
        </p:txBody>
      </p:sp>
      <p:sp>
        <p:nvSpPr>
          <p:cNvPr id="4" name="Content Placeholder 3"/>
          <p:cNvSpPr>
            <a:spLocks noGrp="1"/>
          </p:cNvSpPr>
          <p:nvPr>
            <p:ph sz="half" idx="2"/>
          </p:nvPr>
        </p:nvSpPr>
        <p:spPr>
          <a:xfrm>
            <a:off x="180000" y="2088000"/>
            <a:ext cx="4320000" cy="4176000"/>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5" name="Text Placeholder 4"/>
          <p:cNvSpPr>
            <a:spLocks noGrp="1"/>
          </p:cNvSpPr>
          <p:nvPr>
            <p:ph type="body" sz="quarter" idx="3"/>
          </p:nvPr>
        </p:nvSpPr>
        <p:spPr>
          <a:xfrm>
            <a:off x="4645024" y="1440000"/>
            <a:ext cx="4320000" cy="648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smtClean="0"/>
              <a:t>Klik om de modelstijlen te bewerken</a:t>
            </a:r>
          </a:p>
        </p:txBody>
      </p:sp>
      <p:sp>
        <p:nvSpPr>
          <p:cNvPr id="6" name="Content Placeholder 5"/>
          <p:cNvSpPr>
            <a:spLocks noGrp="1"/>
          </p:cNvSpPr>
          <p:nvPr>
            <p:ph sz="quarter" idx="4"/>
          </p:nvPr>
        </p:nvSpPr>
        <p:spPr>
          <a:xfrm>
            <a:off x="4645024" y="2088000"/>
            <a:ext cx="4320000" cy="4176000"/>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Klik om de stijl te bewerken</a:t>
            </a:r>
            <a:endParaRPr lang="nl-N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79999" y="504000"/>
            <a:ext cx="3240000" cy="1152000"/>
          </a:xfrm>
        </p:spPr>
        <p:txBody>
          <a:bodyPr anchor="b"/>
          <a:lstStyle>
            <a:lvl1pPr algn="l">
              <a:defRPr sz="2000" b="1"/>
            </a:lvl1pPr>
          </a:lstStyle>
          <a:p>
            <a:r>
              <a:rPr lang="nl-NL" dirty="0" smtClean="0"/>
              <a:t>Klik om de stijl te bewerken</a:t>
            </a:r>
            <a:endParaRPr lang="nl-NL" dirty="0"/>
          </a:p>
        </p:txBody>
      </p:sp>
      <p:sp>
        <p:nvSpPr>
          <p:cNvPr id="3" name="Content Placeholder 2"/>
          <p:cNvSpPr>
            <a:spLocks noGrp="1"/>
          </p:cNvSpPr>
          <p:nvPr>
            <p:ph idx="1"/>
          </p:nvPr>
        </p:nvSpPr>
        <p:spPr>
          <a:xfrm>
            <a:off x="3564000" y="504000"/>
            <a:ext cx="5400000" cy="5760000"/>
          </a:xfrm>
        </p:spPr>
        <p:txBody>
          <a:bodyPr/>
          <a:lstStyle>
            <a:lvl1pPr>
              <a:defRPr sz="2800"/>
            </a:lvl1pPr>
            <a:lvl2pPr>
              <a:defRPr sz="2400"/>
            </a:lvl2pPr>
            <a:lvl3pPr>
              <a:defRPr sz="2000"/>
            </a:lvl3pPr>
            <a:lvl4pPr>
              <a:defRPr sz="1800"/>
            </a:lvl4pPr>
            <a:lvl5pPr>
              <a:defRPr sz="1600"/>
            </a:lvl5pPr>
            <a:lvl6pPr>
              <a:defRPr sz="2000"/>
            </a:lvl6pPr>
            <a:lvl7pPr>
              <a:defRPr sz="2000"/>
            </a:lvl7pPr>
            <a:lvl8pPr>
              <a:defRPr sz="2000"/>
            </a:lvl8pPr>
            <a:lvl9pPr>
              <a:defRPr sz="20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ext Placeholder 3"/>
          <p:cNvSpPr>
            <a:spLocks noGrp="1"/>
          </p:cNvSpPr>
          <p:nvPr>
            <p:ph type="body" sz="half" idx="2"/>
          </p:nvPr>
        </p:nvSpPr>
        <p:spPr>
          <a:xfrm>
            <a:off x="179999" y="1656000"/>
            <a:ext cx="3240000" cy="4608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smtClean="0"/>
              <a:t>Klik om de modelstijlen te bewerken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smtClean="0"/>
              <a:t>Klik op het pictogram als u een afbeelding wilt toevoegen</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77" descr="golf"/>
          <p:cNvPicPr>
            <a:picLocks noChangeAspect="1" noChangeArrowheads="1"/>
          </p:cNvPicPr>
          <p:nvPr/>
        </p:nvPicPr>
        <p:blipFill>
          <a:blip r:embed="rId17" cstate="print"/>
          <a:srcRect/>
          <a:stretch>
            <a:fillRect/>
          </a:stretch>
        </p:blipFill>
        <p:spPr bwMode="auto">
          <a:xfrm>
            <a:off x="836613" y="6286500"/>
            <a:ext cx="8315325" cy="571500"/>
          </a:xfrm>
          <a:prstGeom prst="rect">
            <a:avLst/>
          </a:prstGeom>
          <a:noFill/>
          <a:ln w="9525">
            <a:noFill/>
            <a:miter lim="800000"/>
            <a:headEnd/>
            <a:tailEnd/>
          </a:ln>
        </p:spPr>
      </p:pic>
      <p:sp>
        <p:nvSpPr>
          <p:cNvPr id="2051" name="Rectangle 2"/>
          <p:cNvSpPr>
            <a:spLocks noGrp="1" noChangeArrowheads="1"/>
          </p:cNvSpPr>
          <p:nvPr>
            <p:ph type="title"/>
          </p:nvPr>
        </p:nvSpPr>
        <p:spPr bwMode="auto">
          <a:xfrm>
            <a:off x="179512" y="504000"/>
            <a:ext cx="8784976" cy="635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nl-NL" dirty="0" smtClean="0"/>
              <a:t>Klik om de stijl te bewerken</a:t>
            </a:r>
            <a:endParaRPr lang="en-US" dirty="0" smtClean="0"/>
          </a:p>
        </p:txBody>
      </p:sp>
      <p:sp>
        <p:nvSpPr>
          <p:cNvPr id="2052" name="Rectangle 11"/>
          <p:cNvSpPr>
            <a:spLocks noGrp="1" noChangeArrowheads="1"/>
          </p:cNvSpPr>
          <p:nvPr>
            <p:ph type="body" idx="1"/>
          </p:nvPr>
        </p:nvSpPr>
        <p:spPr bwMode="auto">
          <a:xfrm>
            <a:off x="179513" y="1440000"/>
            <a:ext cx="8784975" cy="4824000"/>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en-US" dirty="0" smtClean="0"/>
          </a:p>
        </p:txBody>
      </p:sp>
      <p:sp>
        <p:nvSpPr>
          <p:cNvPr id="1098" name="Rectangle 74"/>
          <p:cNvSpPr>
            <a:spLocks noChangeArrowheads="1"/>
          </p:cNvSpPr>
          <p:nvPr/>
        </p:nvSpPr>
        <p:spPr bwMode="auto">
          <a:xfrm>
            <a:off x="9950450" y="6483350"/>
            <a:ext cx="184150" cy="336550"/>
          </a:xfrm>
          <a:prstGeom prst="rect">
            <a:avLst/>
          </a:prstGeom>
          <a:noFill/>
          <a:ln w="9525">
            <a:noFill/>
            <a:miter lim="800000"/>
            <a:headEnd/>
            <a:tailEnd/>
          </a:ln>
          <a:effectLst/>
        </p:spPr>
        <p:txBody>
          <a:bodyPr wrap="none">
            <a:spAutoFit/>
          </a:bodyPr>
          <a:lstStyle/>
          <a:p>
            <a:pPr>
              <a:defRPr/>
            </a:pPr>
            <a:endParaRPr lang="en-US">
              <a:latin typeface="Times New Roman" pitchFamily="1" charset="0"/>
            </a:endParaRPr>
          </a:p>
        </p:txBody>
      </p:sp>
      <p:sp>
        <p:nvSpPr>
          <p:cNvPr id="1099" name="Text Box 75"/>
          <p:cNvSpPr txBox="1">
            <a:spLocks noChangeArrowheads="1"/>
          </p:cNvSpPr>
          <p:nvPr/>
        </p:nvSpPr>
        <p:spPr bwMode="auto">
          <a:xfrm>
            <a:off x="7616825" y="6372225"/>
            <a:ext cx="889000" cy="381000"/>
          </a:xfrm>
          <a:prstGeom prst="rect">
            <a:avLst/>
          </a:prstGeom>
          <a:noFill/>
          <a:ln w="9525">
            <a:noFill/>
            <a:miter lim="800000"/>
            <a:headEnd/>
            <a:tailEnd/>
          </a:ln>
          <a:effectLst/>
        </p:spPr>
        <p:txBody>
          <a:bodyPr lIns="0" tIns="0" rIns="0" bIns="0"/>
          <a:lstStyle/>
          <a:p>
            <a:pPr algn="r">
              <a:spcBef>
                <a:spcPct val="50000"/>
              </a:spcBef>
              <a:defRPr/>
            </a:pPr>
            <a:fld id="{9CA06F95-26B1-4E0A-83BA-2B2310702FE4}" type="slidenum">
              <a:rPr lang="en-US">
                <a:solidFill>
                  <a:schemeClr val="bg1"/>
                </a:solidFill>
                <a:latin typeface="Verdana" pitchFamily="1" charset="0"/>
              </a:rPr>
              <a:pPr algn="r">
                <a:spcBef>
                  <a:spcPct val="50000"/>
                </a:spcBef>
                <a:defRPr/>
              </a:pPr>
              <a:t>‹#›</a:t>
            </a:fld>
            <a:endParaRPr lang="en-US">
              <a:latin typeface="Times New Roman" pitchFamily="1" charset="0"/>
            </a:endParaRPr>
          </a:p>
        </p:txBody>
      </p:sp>
      <p:pic>
        <p:nvPicPr>
          <p:cNvPr id="2055" name="Picture 76" descr="logo_u"/>
          <p:cNvPicPr>
            <a:picLocks noChangeAspect="1" noChangeArrowheads="1"/>
          </p:cNvPicPr>
          <p:nvPr/>
        </p:nvPicPr>
        <p:blipFill>
          <a:blip r:embed="rId18" cstate="print"/>
          <a:srcRect/>
          <a:stretch>
            <a:fillRect/>
          </a:stretch>
        </p:blipFill>
        <p:spPr bwMode="auto">
          <a:xfrm>
            <a:off x="110237" y="116632"/>
            <a:ext cx="412874" cy="330299"/>
          </a:xfrm>
          <a:prstGeom prst="rect">
            <a:avLst/>
          </a:prstGeom>
          <a:noFill/>
          <a:ln w="9525">
            <a:noFill/>
            <a:miter lim="800000"/>
            <a:headEnd/>
            <a:tailEnd/>
          </a:ln>
        </p:spPr>
      </p:pic>
      <p:pic>
        <p:nvPicPr>
          <p:cNvPr id="2056" name="Picture 78" descr="logo_ua"/>
          <p:cNvPicPr>
            <a:picLocks noChangeAspect="1" noChangeArrowheads="1"/>
          </p:cNvPicPr>
          <p:nvPr/>
        </p:nvPicPr>
        <p:blipFill>
          <a:blip r:embed="rId19" cstate="print"/>
          <a:srcRect/>
          <a:stretch>
            <a:fillRect/>
          </a:stretch>
        </p:blipFill>
        <p:spPr bwMode="auto">
          <a:xfrm>
            <a:off x="110237" y="6330665"/>
            <a:ext cx="2851150" cy="330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3"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8" r:id="rId13"/>
    <p:sldLayoutId id="2147483679" r:id="rId14"/>
    <p:sldLayoutId id="2147483680" r:id="rId15"/>
  </p:sldLayoutIdLst>
  <p:timing>
    <p:tnLst>
      <p:par>
        <p:cTn id="1" dur="indefinite" restart="never" nodeType="tmRoot"/>
      </p:par>
    </p:tnLst>
  </p:timing>
  <p:txStyles>
    <p:titleStyle>
      <a:lvl1pPr algn="r" rtl="0" eaLnBrk="1" fontAlgn="base" hangingPunct="1">
        <a:spcBef>
          <a:spcPct val="0"/>
        </a:spcBef>
        <a:spcAft>
          <a:spcPct val="0"/>
        </a:spcAft>
        <a:defRPr sz="3600">
          <a:solidFill>
            <a:srgbClr val="003D62"/>
          </a:solidFill>
          <a:latin typeface="+mj-lt"/>
          <a:ea typeface="+mj-ea"/>
          <a:cs typeface="+mj-cs"/>
        </a:defRPr>
      </a:lvl1pPr>
      <a:lvl2pPr algn="r" rtl="0" eaLnBrk="1" fontAlgn="base" hangingPunct="1">
        <a:spcBef>
          <a:spcPct val="0"/>
        </a:spcBef>
        <a:spcAft>
          <a:spcPct val="0"/>
        </a:spcAft>
        <a:defRPr sz="3500">
          <a:solidFill>
            <a:srgbClr val="003D62"/>
          </a:solidFill>
          <a:latin typeface="Verdana" pitchFamily="1" charset="0"/>
        </a:defRPr>
      </a:lvl2pPr>
      <a:lvl3pPr algn="r" rtl="0" eaLnBrk="1" fontAlgn="base" hangingPunct="1">
        <a:spcBef>
          <a:spcPct val="0"/>
        </a:spcBef>
        <a:spcAft>
          <a:spcPct val="0"/>
        </a:spcAft>
        <a:defRPr sz="3500">
          <a:solidFill>
            <a:srgbClr val="003D62"/>
          </a:solidFill>
          <a:latin typeface="Verdana" pitchFamily="1" charset="0"/>
        </a:defRPr>
      </a:lvl3pPr>
      <a:lvl4pPr algn="r" rtl="0" eaLnBrk="1" fontAlgn="base" hangingPunct="1">
        <a:spcBef>
          <a:spcPct val="0"/>
        </a:spcBef>
        <a:spcAft>
          <a:spcPct val="0"/>
        </a:spcAft>
        <a:defRPr sz="3500">
          <a:solidFill>
            <a:srgbClr val="003D62"/>
          </a:solidFill>
          <a:latin typeface="Verdana" pitchFamily="1" charset="0"/>
        </a:defRPr>
      </a:lvl4pPr>
      <a:lvl5pPr algn="r" rtl="0" eaLnBrk="1" fontAlgn="base" hangingPunct="1">
        <a:spcBef>
          <a:spcPct val="0"/>
        </a:spcBef>
        <a:spcAft>
          <a:spcPct val="0"/>
        </a:spcAft>
        <a:defRPr sz="3500">
          <a:solidFill>
            <a:srgbClr val="003D62"/>
          </a:solidFill>
          <a:latin typeface="Verdana" pitchFamily="1" charset="0"/>
        </a:defRPr>
      </a:lvl5pPr>
      <a:lvl6pPr marL="457200" algn="r" rtl="0" eaLnBrk="1" fontAlgn="base" hangingPunct="1">
        <a:spcBef>
          <a:spcPct val="0"/>
        </a:spcBef>
        <a:spcAft>
          <a:spcPct val="0"/>
        </a:spcAft>
        <a:defRPr sz="3500">
          <a:solidFill>
            <a:srgbClr val="003D62"/>
          </a:solidFill>
          <a:latin typeface="Verdana" pitchFamily="1" charset="0"/>
        </a:defRPr>
      </a:lvl6pPr>
      <a:lvl7pPr marL="914400" algn="r" rtl="0" eaLnBrk="1" fontAlgn="base" hangingPunct="1">
        <a:spcBef>
          <a:spcPct val="0"/>
        </a:spcBef>
        <a:spcAft>
          <a:spcPct val="0"/>
        </a:spcAft>
        <a:defRPr sz="3500">
          <a:solidFill>
            <a:srgbClr val="003D62"/>
          </a:solidFill>
          <a:latin typeface="Verdana" pitchFamily="1" charset="0"/>
        </a:defRPr>
      </a:lvl7pPr>
      <a:lvl8pPr marL="1371600" algn="r" rtl="0" eaLnBrk="1" fontAlgn="base" hangingPunct="1">
        <a:spcBef>
          <a:spcPct val="0"/>
        </a:spcBef>
        <a:spcAft>
          <a:spcPct val="0"/>
        </a:spcAft>
        <a:defRPr sz="3500">
          <a:solidFill>
            <a:srgbClr val="003D62"/>
          </a:solidFill>
          <a:latin typeface="Verdana" pitchFamily="1" charset="0"/>
        </a:defRPr>
      </a:lvl8pPr>
      <a:lvl9pPr marL="1828800" algn="r" rtl="0" eaLnBrk="1" fontAlgn="base" hangingPunct="1">
        <a:spcBef>
          <a:spcPct val="0"/>
        </a:spcBef>
        <a:spcAft>
          <a:spcPct val="0"/>
        </a:spcAft>
        <a:defRPr sz="3500">
          <a:solidFill>
            <a:srgbClr val="003D62"/>
          </a:solidFill>
          <a:latin typeface="Verdana" pitchFamily="1" charset="0"/>
        </a:defRPr>
      </a:lvl9pPr>
    </p:titleStyle>
    <p:bodyStyle>
      <a:lvl1pPr marL="342900" indent="-342900" algn="l" rtl="0" eaLnBrk="1" fontAlgn="base" hangingPunct="1">
        <a:spcBef>
          <a:spcPct val="20000"/>
        </a:spcBef>
        <a:spcAft>
          <a:spcPct val="0"/>
        </a:spcAft>
        <a:buChar char="•"/>
        <a:defRPr sz="2800">
          <a:solidFill>
            <a:srgbClr val="003D62"/>
          </a:solidFill>
          <a:latin typeface="+mn-lt"/>
          <a:ea typeface="+mn-ea"/>
          <a:cs typeface="+mn-cs"/>
        </a:defRPr>
      </a:lvl1pPr>
      <a:lvl2pPr marL="742950" indent="-285750" algn="l" rtl="0" eaLnBrk="1" fontAlgn="base" hangingPunct="1">
        <a:spcBef>
          <a:spcPct val="20000"/>
        </a:spcBef>
        <a:spcAft>
          <a:spcPct val="0"/>
        </a:spcAft>
        <a:buSzPct val="80000"/>
        <a:buFont typeface="Wingdings" pitchFamily="2" charset="2"/>
        <a:buChar char="Ø"/>
        <a:defRPr sz="2400">
          <a:solidFill>
            <a:srgbClr val="003D62"/>
          </a:solidFill>
          <a:latin typeface="+mn-lt"/>
        </a:defRPr>
      </a:lvl2pPr>
      <a:lvl3pPr marL="1143000" indent="-228600" algn="l" rtl="0" eaLnBrk="1" fontAlgn="base" hangingPunct="1">
        <a:spcBef>
          <a:spcPct val="20000"/>
        </a:spcBef>
        <a:spcAft>
          <a:spcPct val="0"/>
        </a:spcAft>
        <a:buChar char="•"/>
        <a:defRPr sz="2000">
          <a:solidFill>
            <a:srgbClr val="003D62"/>
          </a:solidFill>
          <a:latin typeface="+mn-lt"/>
        </a:defRPr>
      </a:lvl3pPr>
      <a:lvl4pPr marL="1600200" indent="-228600" algn="l" rtl="0" eaLnBrk="1" fontAlgn="base" hangingPunct="1">
        <a:spcBef>
          <a:spcPct val="20000"/>
        </a:spcBef>
        <a:spcAft>
          <a:spcPct val="0"/>
        </a:spcAft>
        <a:buFont typeface="Wingdings" pitchFamily="2" charset="2"/>
        <a:buChar char="§"/>
        <a:defRPr sz="1800">
          <a:solidFill>
            <a:srgbClr val="003D62"/>
          </a:solidFill>
          <a:latin typeface="+mn-lt"/>
        </a:defRPr>
      </a:lvl4pPr>
      <a:lvl5pPr marL="2057400" indent="-228600" algn="l" rtl="0" eaLnBrk="1" fontAlgn="base" hangingPunct="1">
        <a:spcBef>
          <a:spcPct val="20000"/>
        </a:spcBef>
        <a:spcAft>
          <a:spcPct val="0"/>
        </a:spcAft>
        <a:buChar char="»"/>
        <a:defRPr sz="1600">
          <a:solidFill>
            <a:srgbClr val="003D62"/>
          </a:solidFill>
          <a:latin typeface="+mn-lt"/>
        </a:defRPr>
      </a:lvl5pPr>
      <a:lvl6pPr marL="2514600" indent="-228600" algn="l" rtl="0" eaLnBrk="1" fontAlgn="base" hangingPunct="1">
        <a:spcBef>
          <a:spcPct val="20000"/>
        </a:spcBef>
        <a:spcAft>
          <a:spcPct val="0"/>
        </a:spcAft>
        <a:buChar char="»"/>
        <a:defRPr sz="1600">
          <a:solidFill>
            <a:srgbClr val="003D62"/>
          </a:solidFill>
          <a:latin typeface="+mn-lt"/>
        </a:defRPr>
      </a:lvl6pPr>
      <a:lvl7pPr marL="2971800" indent="-228600" algn="l" rtl="0" eaLnBrk="1" fontAlgn="base" hangingPunct="1">
        <a:spcBef>
          <a:spcPct val="20000"/>
        </a:spcBef>
        <a:spcAft>
          <a:spcPct val="0"/>
        </a:spcAft>
        <a:buChar char="»"/>
        <a:defRPr sz="1600">
          <a:solidFill>
            <a:srgbClr val="003D62"/>
          </a:solidFill>
          <a:latin typeface="+mn-lt"/>
        </a:defRPr>
      </a:lvl7pPr>
      <a:lvl8pPr marL="3429000" indent="-228600" algn="l" rtl="0" eaLnBrk="1" fontAlgn="base" hangingPunct="1">
        <a:spcBef>
          <a:spcPct val="20000"/>
        </a:spcBef>
        <a:spcAft>
          <a:spcPct val="0"/>
        </a:spcAft>
        <a:buChar char="»"/>
        <a:defRPr sz="1600">
          <a:solidFill>
            <a:srgbClr val="003D62"/>
          </a:solidFill>
          <a:latin typeface="+mn-lt"/>
        </a:defRPr>
      </a:lvl8pPr>
      <a:lvl9pPr marL="3886200" indent="-228600" algn="l" rtl="0" eaLnBrk="1" fontAlgn="base" hangingPunct="1">
        <a:spcBef>
          <a:spcPct val="20000"/>
        </a:spcBef>
        <a:spcAft>
          <a:spcPct val="0"/>
        </a:spcAft>
        <a:buChar char="»"/>
        <a:defRPr sz="1600">
          <a:solidFill>
            <a:srgbClr val="003D62"/>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ua.ac.be/johan.deprez"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wmf"/></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7.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www.ua.ac.be/johan.deprez"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
          <p:cNvSpPr>
            <a:spLocks noGrp="1" noChangeArrowheads="1"/>
          </p:cNvSpPr>
          <p:nvPr>
            <p:ph type="ctrTitle"/>
          </p:nvPr>
        </p:nvSpPr>
        <p:spPr>
          <a:xfrm>
            <a:off x="685800" y="1365250"/>
            <a:ext cx="7772400" cy="2601913"/>
          </a:xfrm>
        </p:spPr>
        <p:txBody>
          <a:bodyPr/>
          <a:lstStyle/>
          <a:p>
            <a:pPr eaLnBrk="1" hangingPunct="1"/>
            <a:r>
              <a:rPr lang="nl-BE" sz="3600" dirty="0" smtClean="0"/>
              <a:t>Do abstract </a:t>
            </a:r>
            <a:r>
              <a:rPr lang="nl-BE" sz="3600" dirty="0" err="1" smtClean="0"/>
              <a:t>examples</a:t>
            </a:r>
            <a:r>
              <a:rPr lang="nl-BE" sz="3600" dirty="0" smtClean="0"/>
              <a:t> </a:t>
            </a:r>
            <a:r>
              <a:rPr lang="nl-BE" sz="3600" i="1" dirty="0" err="1" smtClean="0"/>
              <a:t>really</a:t>
            </a:r>
            <a:r>
              <a:rPr lang="nl-BE" sz="3600" dirty="0" smtClean="0"/>
              <a:t> have </a:t>
            </a:r>
            <a:r>
              <a:rPr lang="nl-BE" sz="3600" dirty="0" err="1" smtClean="0"/>
              <a:t>advantages</a:t>
            </a:r>
            <a:r>
              <a:rPr lang="nl-BE" sz="3600" dirty="0" smtClean="0"/>
              <a:t> in </a:t>
            </a:r>
            <a:r>
              <a:rPr lang="nl-BE" sz="3600" dirty="0" err="1" smtClean="0"/>
              <a:t>learning</a:t>
            </a:r>
            <a:r>
              <a:rPr lang="nl-BE" sz="3600" dirty="0" smtClean="0"/>
              <a:t> </a:t>
            </a:r>
            <a:r>
              <a:rPr lang="nl-BE" sz="3600" dirty="0" err="1" smtClean="0"/>
              <a:t>math</a:t>
            </a:r>
            <a:r>
              <a:rPr lang="nl-BE" sz="3600" dirty="0" smtClean="0"/>
              <a:t>?</a:t>
            </a:r>
            <a:endParaRPr lang="nl-BE" sz="2400" dirty="0" smtClean="0"/>
          </a:p>
        </p:txBody>
      </p:sp>
      <p:sp>
        <p:nvSpPr>
          <p:cNvPr id="8195" name="Ondertitel 2"/>
          <p:cNvSpPr>
            <a:spLocks noGrp="1"/>
          </p:cNvSpPr>
          <p:nvPr>
            <p:ph type="subTitle" idx="1"/>
          </p:nvPr>
        </p:nvSpPr>
        <p:spPr>
          <a:xfrm>
            <a:off x="395536" y="4140200"/>
            <a:ext cx="8496944" cy="1752600"/>
          </a:xfrm>
        </p:spPr>
        <p:txBody>
          <a:bodyPr>
            <a:normAutofit fontScale="85000" lnSpcReduction="10000"/>
          </a:bodyPr>
          <a:lstStyle/>
          <a:p>
            <a:r>
              <a:rPr lang="nl-BE" dirty="0" smtClean="0"/>
              <a:t>Johan Deprez, Dirk De Bock,</a:t>
            </a:r>
          </a:p>
          <a:p>
            <a:r>
              <a:rPr lang="nl-BE" dirty="0" smtClean="0"/>
              <a:t>(Wim Van Dooren,) Michel Roelens, Lieven Verschaffel</a:t>
            </a:r>
          </a:p>
          <a:p>
            <a:endParaRPr lang="nl-BE" dirty="0" smtClean="0"/>
          </a:p>
          <a:p>
            <a:r>
              <a:rPr lang="nl-BE" dirty="0" err="1" smtClean="0"/>
              <a:t>slides</a:t>
            </a:r>
            <a:r>
              <a:rPr lang="nl-BE" dirty="0" smtClean="0"/>
              <a:t>: </a:t>
            </a:r>
            <a:r>
              <a:rPr lang="nl-BE" dirty="0" err="1" smtClean="0">
                <a:hlinkClick r:id="rId2"/>
              </a:rPr>
              <a:t>www.ua.ac.be</a:t>
            </a:r>
            <a:r>
              <a:rPr lang="nl-BE" dirty="0" smtClean="0">
                <a:hlinkClick r:id="rId2"/>
              </a:rPr>
              <a:t>/</a:t>
            </a:r>
            <a:r>
              <a:rPr lang="nl-BE" dirty="0" err="1" smtClean="0">
                <a:hlinkClick r:id="rId2"/>
              </a:rPr>
              <a:t>johan.deprez</a:t>
            </a:r>
            <a:r>
              <a:rPr lang="nl-BE" dirty="0" smtClean="0"/>
              <a:t> &gt; Documenten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p:cNvSpPr>
            <a:spLocks noGrp="1"/>
          </p:cNvSpPr>
          <p:nvPr>
            <p:ph type="title"/>
          </p:nvPr>
        </p:nvSpPr>
        <p:spPr>
          <a:xfrm>
            <a:off x="720725" y="2774950"/>
            <a:ext cx="7920038" cy="1439863"/>
          </a:xfrm>
        </p:spPr>
        <p:txBody>
          <a:bodyPr/>
          <a:lstStyle/>
          <a:p>
            <a:pPr algn="ctr"/>
            <a:r>
              <a:rPr lang="nl-BE" smtClean="0"/>
              <a:t>A taste of mathematics:</a:t>
            </a:r>
            <a:br>
              <a:rPr lang="nl-BE" smtClean="0"/>
            </a:br>
            <a:r>
              <a:rPr lang="nl-BE" smtClean="0"/>
              <a:t>commutative group of order 3</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p:cNvSpPr>
            <a:spLocks noGrp="1"/>
          </p:cNvSpPr>
          <p:nvPr>
            <p:ph type="title"/>
          </p:nvPr>
        </p:nvSpPr>
        <p:spPr/>
        <p:txBody>
          <a:bodyPr/>
          <a:lstStyle/>
          <a:p>
            <a:r>
              <a:rPr lang="nl-BE" dirty="0" err="1" smtClean="0"/>
              <a:t>Commutative</a:t>
            </a:r>
            <a:r>
              <a:rPr lang="nl-BE" dirty="0" smtClean="0"/>
              <a:t> </a:t>
            </a:r>
            <a:r>
              <a:rPr lang="nl-BE" dirty="0" err="1" smtClean="0"/>
              <a:t>group</a:t>
            </a:r>
            <a:r>
              <a:rPr lang="nl-BE" dirty="0" smtClean="0"/>
              <a:t> of order 3</a:t>
            </a:r>
          </a:p>
        </p:txBody>
      </p:sp>
      <p:sp>
        <p:nvSpPr>
          <p:cNvPr id="3" name="Tijdelijke aanduiding voor inhoud 2"/>
          <p:cNvSpPr>
            <a:spLocks noGrp="1"/>
          </p:cNvSpPr>
          <p:nvPr>
            <p:ph idx="1"/>
          </p:nvPr>
        </p:nvSpPr>
        <p:spPr>
          <a:xfrm>
            <a:off x="214313" y="1439863"/>
            <a:ext cx="8715375" cy="4797449"/>
          </a:xfrm>
        </p:spPr>
        <p:txBody>
          <a:bodyPr>
            <a:normAutofit fontScale="85000" lnSpcReduction="10000"/>
          </a:bodyPr>
          <a:lstStyle/>
          <a:p>
            <a:pPr>
              <a:lnSpc>
                <a:spcPct val="120000"/>
              </a:lnSpc>
            </a:pPr>
            <a:r>
              <a:rPr lang="nl-BE" dirty="0" smtClean="0"/>
              <a:t>a set G of 3 </a:t>
            </a:r>
            <a:r>
              <a:rPr lang="nl-BE" dirty="0" err="1" smtClean="0"/>
              <a:t>elements</a:t>
            </a:r>
            <a:r>
              <a:rPr lang="nl-BE" dirty="0" smtClean="0"/>
              <a:t> …</a:t>
            </a:r>
          </a:p>
          <a:p>
            <a:pPr lvl="1">
              <a:lnSpc>
                <a:spcPct val="120000"/>
              </a:lnSpc>
              <a:buFont typeface="Wingdings" pitchFamily="2" charset="2"/>
              <a:buNone/>
            </a:pPr>
            <a:r>
              <a:rPr lang="nl-BE" dirty="0" err="1" smtClean="0"/>
              <a:t>for</a:t>
            </a:r>
            <a:r>
              <a:rPr lang="nl-BE" dirty="0" smtClean="0"/>
              <a:t> </a:t>
            </a:r>
            <a:r>
              <a:rPr lang="nl-BE" dirty="0" err="1" smtClean="0"/>
              <a:t>example</a:t>
            </a:r>
            <a:endParaRPr lang="nl-BE" dirty="0" smtClean="0"/>
          </a:p>
          <a:p>
            <a:pPr lvl="1">
              <a:lnSpc>
                <a:spcPct val="120000"/>
              </a:lnSpc>
            </a:pPr>
            <a:r>
              <a:rPr lang="nl-BE" dirty="0" smtClean="0"/>
              <a:t>{0,1,2}</a:t>
            </a:r>
          </a:p>
          <a:p>
            <a:pPr lvl="1">
              <a:lnSpc>
                <a:spcPct val="120000"/>
              </a:lnSpc>
            </a:pPr>
            <a:r>
              <a:rPr lang="nl-BE" dirty="0" smtClean="0"/>
              <a:t>{r</a:t>
            </a:r>
            <a:r>
              <a:rPr lang="nl-BE" baseline="-25000" dirty="0" smtClean="0"/>
              <a:t>120°</a:t>
            </a:r>
            <a:r>
              <a:rPr lang="nl-BE" dirty="0" smtClean="0"/>
              <a:t>, r</a:t>
            </a:r>
            <a:r>
              <a:rPr lang="nl-BE" baseline="-25000" dirty="0" smtClean="0"/>
              <a:t>240°</a:t>
            </a:r>
            <a:r>
              <a:rPr lang="nl-BE" dirty="0" smtClean="0"/>
              <a:t>, r</a:t>
            </a:r>
            <a:r>
              <a:rPr lang="nl-BE" baseline="-25000" dirty="0" smtClean="0"/>
              <a:t>0°</a:t>
            </a:r>
            <a:r>
              <a:rPr lang="nl-BE" dirty="0" smtClean="0"/>
              <a:t>} , </a:t>
            </a:r>
            <a:r>
              <a:rPr lang="nl-BE" dirty="0" err="1" smtClean="0"/>
              <a:t>where</a:t>
            </a:r>
            <a:r>
              <a:rPr lang="nl-BE" dirty="0" smtClean="0"/>
              <a:t> </a:t>
            </a:r>
            <a:r>
              <a:rPr lang="nl-BE" dirty="0" err="1" smtClean="0"/>
              <a:t>for</a:t>
            </a:r>
            <a:r>
              <a:rPr lang="nl-BE" dirty="0" smtClean="0"/>
              <a:t> </a:t>
            </a:r>
            <a:r>
              <a:rPr lang="nl-BE" dirty="0" err="1" smtClean="0"/>
              <a:t>example</a:t>
            </a:r>
            <a:r>
              <a:rPr lang="nl-BE" dirty="0" smtClean="0"/>
              <a:t> r</a:t>
            </a:r>
            <a:r>
              <a:rPr lang="nl-BE" baseline="-25000" dirty="0" smtClean="0"/>
              <a:t>120°</a:t>
            </a:r>
            <a:r>
              <a:rPr lang="nl-BE" dirty="0" smtClean="0"/>
              <a:t> </a:t>
            </a:r>
            <a:r>
              <a:rPr lang="nl-BE" dirty="0" err="1" smtClean="0"/>
              <a:t>denotes</a:t>
            </a:r>
            <a:r>
              <a:rPr lang="nl-BE" dirty="0" smtClean="0"/>
              <a:t> </a:t>
            </a:r>
            <a:r>
              <a:rPr lang="nl-BE" dirty="0" err="1" smtClean="0"/>
              <a:t>rotation</a:t>
            </a:r>
            <a:endParaRPr lang="nl-BE" dirty="0" smtClean="0"/>
          </a:p>
          <a:p>
            <a:pPr lvl="1">
              <a:lnSpc>
                <a:spcPct val="120000"/>
              </a:lnSpc>
            </a:pPr>
            <a:r>
              <a:rPr lang="nl-BE" dirty="0" smtClean="0"/>
              <a:t>{a, b, c} </a:t>
            </a:r>
            <a:r>
              <a:rPr lang="nl-BE" dirty="0" err="1" smtClean="0"/>
              <a:t>where</a:t>
            </a:r>
            <a:r>
              <a:rPr lang="nl-BE" dirty="0" smtClean="0"/>
              <a:t> a, b and c are </a:t>
            </a:r>
            <a:r>
              <a:rPr lang="nl-BE" dirty="0" err="1" smtClean="0"/>
              <a:t>not</a:t>
            </a:r>
            <a:r>
              <a:rPr lang="nl-BE" dirty="0" smtClean="0"/>
              <a:t> </a:t>
            </a:r>
            <a:r>
              <a:rPr lang="nl-BE" dirty="0" err="1" smtClean="0"/>
              <a:t>specified</a:t>
            </a:r>
            <a:r>
              <a:rPr lang="nl-BE" dirty="0" smtClean="0"/>
              <a:t> </a:t>
            </a:r>
          </a:p>
          <a:p>
            <a:pPr>
              <a:lnSpc>
                <a:spcPct val="120000"/>
              </a:lnSpc>
            </a:pPr>
            <a:r>
              <a:rPr lang="nl-BE" dirty="0" err="1" smtClean="0"/>
              <a:t>with</a:t>
            </a:r>
            <a:r>
              <a:rPr lang="nl-BE" dirty="0" smtClean="0"/>
              <a:t> </a:t>
            </a:r>
            <a:r>
              <a:rPr lang="nl-BE" dirty="0" err="1" smtClean="0"/>
              <a:t>an</a:t>
            </a:r>
            <a:r>
              <a:rPr lang="nl-BE" dirty="0" smtClean="0"/>
              <a:t> </a:t>
            </a:r>
            <a:r>
              <a:rPr lang="nl-BE" dirty="0" err="1" smtClean="0"/>
              <a:t>operation</a:t>
            </a:r>
            <a:r>
              <a:rPr lang="nl-BE" dirty="0" smtClean="0"/>
              <a:t> * </a:t>
            </a:r>
            <a:r>
              <a:rPr lang="nl-BE" dirty="0" err="1" smtClean="0"/>
              <a:t>defined</a:t>
            </a:r>
            <a:r>
              <a:rPr lang="nl-BE" dirty="0" smtClean="0"/>
              <a:t> </a:t>
            </a:r>
            <a:r>
              <a:rPr lang="nl-BE" dirty="0" err="1" smtClean="0"/>
              <a:t>on</a:t>
            </a:r>
            <a:r>
              <a:rPr lang="nl-BE" dirty="0" smtClean="0"/>
              <a:t> the </a:t>
            </a:r>
            <a:r>
              <a:rPr lang="nl-BE" dirty="0" err="1" smtClean="0"/>
              <a:t>elements</a:t>
            </a:r>
            <a:r>
              <a:rPr lang="nl-BE" dirty="0" smtClean="0"/>
              <a:t> …</a:t>
            </a:r>
          </a:p>
          <a:p>
            <a:pPr lvl="1">
              <a:lnSpc>
                <a:spcPct val="120000"/>
              </a:lnSpc>
            </a:pPr>
            <a:r>
              <a:rPr lang="nl-BE" dirty="0" smtClean="0"/>
              <a:t>{0,1,2}: </a:t>
            </a:r>
            <a:r>
              <a:rPr lang="nl-BE" dirty="0" err="1" smtClean="0"/>
              <a:t>addition</a:t>
            </a:r>
            <a:r>
              <a:rPr lang="nl-BE" dirty="0" smtClean="0"/>
              <a:t> modulo 3, </a:t>
            </a:r>
            <a:r>
              <a:rPr lang="nl-BE" dirty="0" err="1" smtClean="0"/>
              <a:t>for</a:t>
            </a:r>
            <a:r>
              <a:rPr lang="nl-BE" dirty="0" smtClean="0"/>
              <a:t> </a:t>
            </a:r>
            <a:r>
              <a:rPr lang="nl-BE" dirty="0" err="1" smtClean="0"/>
              <a:t>example</a:t>
            </a:r>
            <a:r>
              <a:rPr lang="nl-BE" dirty="0" smtClean="0"/>
              <a:t>: 2+2=1</a:t>
            </a:r>
          </a:p>
          <a:p>
            <a:pPr lvl="1">
              <a:lnSpc>
                <a:spcPct val="120000"/>
              </a:lnSpc>
            </a:pPr>
            <a:r>
              <a:rPr lang="nl-BE" dirty="0" smtClean="0"/>
              <a:t>{r</a:t>
            </a:r>
            <a:r>
              <a:rPr lang="nl-BE" baseline="-25000" dirty="0" smtClean="0"/>
              <a:t>120°</a:t>
            </a:r>
            <a:r>
              <a:rPr lang="nl-BE" dirty="0" smtClean="0"/>
              <a:t>, r</a:t>
            </a:r>
            <a:r>
              <a:rPr lang="nl-BE" baseline="-25000" dirty="0" smtClean="0"/>
              <a:t>240°</a:t>
            </a:r>
            <a:r>
              <a:rPr lang="nl-BE" dirty="0" smtClean="0"/>
              <a:t>, r</a:t>
            </a:r>
            <a:r>
              <a:rPr lang="nl-BE" baseline="-25000" dirty="0" smtClean="0"/>
              <a:t>0°</a:t>
            </a:r>
            <a:r>
              <a:rPr lang="nl-BE" dirty="0" smtClean="0"/>
              <a:t>}: </a:t>
            </a:r>
            <a:r>
              <a:rPr lang="nl-BE" dirty="0" err="1" smtClean="0"/>
              <a:t>apply</a:t>
            </a:r>
            <a:r>
              <a:rPr lang="nl-BE" dirty="0" smtClean="0"/>
              <a:t> </a:t>
            </a:r>
            <a:r>
              <a:rPr lang="nl-BE" dirty="0" err="1" smtClean="0"/>
              <a:t>rotations</a:t>
            </a:r>
            <a:r>
              <a:rPr lang="nl-BE" dirty="0" smtClean="0"/>
              <a:t> </a:t>
            </a:r>
            <a:r>
              <a:rPr lang="nl-BE" dirty="0" err="1" smtClean="0"/>
              <a:t>successively</a:t>
            </a:r>
            <a:r>
              <a:rPr lang="nl-BE" dirty="0" smtClean="0"/>
              <a:t>, </a:t>
            </a:r>
            <a:r>
              <a:rPr lang="nl-BE" dirty="0" err="1" smtClean="0"/>
              <a:t>for</a:t>
            </a:r>
            <a:r>
              <a:rPr lang="nl-BE" dirty="0" smtClean="0"/>
              <a:t> </a:t>
            </a:r>
            <a:r>
              <a:rPr lang="nl-BE" dirty="0" err="1" smtClean="0"/>
              <a:t>example</a:t>
            </a:r>
            <a:r>
              <a:rPr lang="nl-BE" dirty="0" smtClean="0"/>
              <a:t>: </a:t>
            </a:r>
            <a:r>
              <a:rPr lang="nl-BE" dirty="0" err="1" smtClean="0"/>
              <a:t>first</a:t>
            </a:r>
            <a:r>
              <a:rPr lang="nl-BE" dirty="0" smtClean="0"/>
              <a:t> r</a:t>
            </a:r>
            <a:r>
              <a:rPr lang="nl-BE" baseline="-25000" dirty="0" smtClean="0"/>
              <a:t>120°</a:t>
            </a:r>
            <a:r>
              <a:rPr lang="nl-BE" dirty="0" smtClean="0"/>
              <a:t>, </a:t>
            </a:r>
            <a:r>
              <a:rPr lang="nl-BE" dirty="0" err="1" smtClean="0"/>
              <a:t>then</a:t>
            </a:r>
            <a:r>
              <a:rPr lang="nl-BE" dirty="0" smtClean="0"/>
              <a:t> r</a:t>
            </a:r>
            <a:r>
              <a:rPr lang="nl-BE" baseline="-25000" dirty="0" smtClean="0"/>
              <a:t>240°</a:t>
            </a:r>
            <a:r>
              <a:rPr lang="nl-BE" dirty="0" smtClean="0"/>
              <a:t> </a:t>
            </a:r>
            <a:r>
              <a:rPr lang="nl-BE" dirty="0" err="1" smtClean="0"/>
              <a:t>gives</a:t>
            </a:r>
            <a:r>
              <a:rPr lang="nl-BE" dirty="0" smtClean="0"/>
              <a:t> r</a:t>
            </a:r>
            <a:r>
              <a:rPr lang="nl-BE" baseline="-25000" dirty="0" smtClean="0"/>
              <a:t>0°</a:t>
            </a:r>
          </a:p>
          <a:p>
            <a:pPr lvl="1">
              <a:lnSpc>
                <a:spcPct val="120000"/>
              </a:lnSpc>
            </a:pPr>
            <a:r>
              <a:rPr lang="nl-BE" dirty="0" smtClean="0"/>
              <a:t>{a, b, c} : the </a:t>
            </a:r>
            <a:r>
              <a:rPr lang="nl-BE" dirty="0" err="1" smtClean="0"/>
              <a:t>operation</a:t>
            </a:r>
            <a:r>
              <a:rPr lang="nl-BE" dirty="0" smtClean="0"/>
              <a:t> </a:t>
            </a:r>
            <a:r>
              <a:rPr lang="nl-BE" dirty="0" err="1" smtClean="0"/>
              <a:t>can</a:t>
            </a:r>
            <a:r>
              <a:rPr lang="nl-BE" dirty="0" smtClean="0"/>
              <a:t> </a:t>
            </a:r>
            <a:r>
              <a:rPr lang="nl-BE" dirty="0" err="1" smtClean="0"/>
              <a:t>be</a:t>
            </a:r>
            <a:r>
              <a:rPr lang="nl-BE" dirty="0" smtClean="0"/>
              <a:t> </a:t>
            </a:r>
            <a:r>
              <a:rPr lang="nl-BE" dirty="0" err="1" smtClean="0"/>
              <a:t>given</a:t>
            </a:r>
            <a:r>
              <a:rPr lang="nl-BE" dirty="0" smtClean="0"/>
              <a:t> </a:t>
            </a:r>
            <a:r>
              <a:rPr lang="nl-BE" dirty="0" err="1" smtClean="0"/>
              <a:t>by</a:t>
            </a:r>
            <a:r>
              <a:rPr lang="nl-BE" dirty="0" smtClean="0"/>
              <a:t> a 3 </a:t>
            </a:r>
            <a:r>
              <a:rPr lang="nl-BE" dirty="0" err="1" smtClean="0"/>
              <a:t>by</a:t>
            </a:r>
            <a:r>
              <a:rPr lang="nl-BE" dirty="0" smtClean="0"/>
              <a:t> 3 </a:t>
            </a:r>
            <a:r>
              <a:rPr lang="nl-BE" dirty="0" err="1" smtClean="0"/>
              <a:t>table</a:t>
            </a:r>
            <a:endParaRPr lang="nl-BE" dirty="0" smtClean="0"/>
          </a:p>
          <a:p>
            <a:pPr>
              <a:lnSpc>
                <a:spcPct val="120000"/>
              </a:lnSpc>
            </a:pPr>
            <a:r>
              <a:rPr lang="nl-BE" dirty="0" err="1" smtClean="0"/>
              <a:t>satisfying</a:t>
            </a:r>
            <a:r>
              <a:rPr lang="nl-BE" dirty="0" smtClean="0"/>
              <a:t> the </a:t>
            </a:r>
            <a:r>
              <a:rPr lang="nl-BE" dirty="0" err="1" smtClean="0"/>
              <a:t>following</a:t>
            </a:r>
            <a:r>
              <a:rPr lang="nl-BE" dirty="0" smtClean="0"/>
              <a:t> </a:t>
            </a:r>
            <a:r>
              <a:rPr lang="nl-BE" dirty="0" err="1" smtClean="0"/>
              <a:t>properties</a:t>
            </a:r>
            <a:r>
              <a:rPr lang="nl-BE"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blinds(horizontal)">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blinds(horizontal)">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linds(horizont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blinds(horizontal)">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1"/>
          <p:cNvSpPr>
            <a:spLocks noGrp="1"/>
          </p:cNvSpPr>
          <p:nvPr>
            <p:ph type="title"/>
          </p:nvPr>
        </p:nvSpPr>
        <p:spPr>
          <a:xfrm>
            <a:off x="180000" y="504000"/>
            <a:ext cx="6768264" cy="635000"/>
          </a:xfrm>
        </p:spPr>
        <p:txBody>
          <a:bodyPr/>
          <a:lstStyle/>
          <a:p>
            <a:pPr algn="l"/>
            <a:r>
              <a:rPr lang="nl-BE" sz="3400" dirty="0" err="1" smtClean="0"/>
              <a:t>Commutative</a:t>
            </a:r>
            <a:r>
              <a:rPr lang="nl-BE" sz="3400" dirty="0" smtClean="0"/>
              <a:t> </a:t>
            </a:r>
            <a:r>
              <a:rPr lang="nl-BE" sz="3400" dirty="0" err="1" smtClean="0"/>
              <a:t>group</a:t>
            </a:r>
            <a:r>
              <a:rPr lang="nl-BE" sz="3400" dirty="0" smtClean="0"/>
              <a:t> of order 3</a:t>
            </a:r>
          </a:p>
        </p:txBody>
      </p:sp>
      <p:sp>
        <p:nvSpPr>
          <p:cNvPr id="3" name="Tijdelijke aanduiding voor inhoud 2"/>
          <p:cNvSpPr>
            <a:spLocks noGrp="1"/>
          </p:cNvSpPr>
          <p:nvPr>
            <p:ph idx="1"/>
          </p:nvPr>
        </p:nvSpPr>
        <p:spPr>
          <a:xfrm>
            <a:off x="214313" y="1196752"/>
            <a:ext cx="8678167" cy="5112569"/>
          </a:xfrm>
        </p:spPr>
        <p:txBody>
          <a:bodyPr>
            <a:normAutofit fontScale="85000" lnSpcReduction="20000"/>
          </a:bodyPr>
          <a:lstStyle/>
          <a:p>
            <a:pPr>
              <a:lnSpc>
                <a:spcPct val="120000"/>
              </a:lnSpc>
              <a:defRPr/>
            </a:pPr>
            <a:r>
              <a:rPr lang="nl-BE" dirty="0" smtClean="0"/>
              <a:t>a set G of 3 </a:t>
            </a:r>
            <a:r>
              <a:rPr lang="nl-BE" dirty="0" err="1" smtClean="0"/>
              <a:t>elements</a:t>
            </a:r>
            <a:r>
              <a:rPr lang="nl-BE" dirty="0" smtClean="0"/>
              <a:t> …</a:t>
            </a:r>
          </a:p>
          <a:p>
            <a:pPr>
              <a:lnSpc>
                <a:spcPct val="120000"/>
              </a:lnSpc>
              <a:defRPr/>
            </a:pPr>
            <a:r>
              <a:rPr lang="nl-BE" dirty="0" err="1" smtClean="0"/>
              <a:t>with</a:t>
            </a:r>
            <a:r>
              <a:rPr lang="nl-BE" dirty="0" smtClean="0"/>
              <a:t> </a:t>
            </a:r>
            <a:r>
              <a:rPr lang="nl-BE" dirty="0" err="1" smtClean="0"/>
              <a:t>an</a:t>
            </a:r>
            <a:r>
              <a:rPr lang="nl-BE" dirty="0" smtClean="0"/>
              <a:t> </a:t>
            </a:r>
            <a:r>
              <a:rPr lang="nl-BE" dirty="0" err="1" smtClean="0"/>
              <a:t>operation</a:t>
            </a:r>
            <a:r>
              <a:rPr lang="nl-BE" dirty="0" smtClean="0"/>
              <a:t> * </a:t>
            </a:r>
            <a:r>
              <a:rPr lang="nl-BE" dirty="0" err="1" smtClean="0"/>
              <a:t>defined</a:t>
            </a:r>
            <a:r>
              <a:rPr lang="nl-BE" dirty="0" smtClean="0"/>
              <a:t> </a:t>
            </a:r>
            <a:r>
              <a:rPr lang="nl-BE" dirty="0" err="1" smtClean="0"/>
              <a:t>on</a:t>
            </a:r>
            <a:r>
              <a:rPr lang="nl-BE" dirty="0" smtClean="0"/>
              <a:t> the</a:t>
            </a:r>
          </a:p>
          <a:p>
            <a:pPr>
              <a:lnSpc>
                <a:spcPct val="120000"/>
              </a:lnSpc>
              <a:buNone/>
              <a:defRPr/>
            </a:pPr>
            <a:r>
              <a:rPr lang="nl-BE" dirty="0" smtClean="0"/>
              <a:t>	</a:t>
            </a:r>
            <a:r>
              <a:rPr lang="nl-BE" dirty="0" err="1" smtClean="0"/>
              <a:t>elements</a:t>
            </a:r>
            <a:r>
              <a:rPr lang="nl-BE" dirty="0" smtClean="0"/>
              <a:t> …</a:t>
            </a:r>
          </a:p>
          <a:p>
            <a:pPr>
              <a:lnSpc>
                <a:spcPct val="120000"/>
              </a:lnSpc>
              <a:defRPr/>
            </a:pPr>
            <a:r>
              <a:rPr lang="nl-BE" dirty="0" err="1" smtClean="0"/>
              <a:t>satisfying</a:t>
            </a:r>
            <a:r>
              <a:rPr lang="nl-BE" dirty="0" smtClean="0"/>
              <a:t> the </a:t>
            </a:r>
            <a:r>
              <a:rPr lang="nl-BE" dirty="0" err="1" smtClean="0"/>
              <a:t>following</a:t>
            </a:r>
            <a:r>
              <a:rPr lang="nl-BE" dirty="0" smtClean="0"/>
              <a:t> </a:t>
            </a:r>
            <a:r>
              <a:rPr lang="nl-BE" dirty="0" err="1" smtClean="0"/>
              <a:t>properties</a:t>
            </a:r>
            <a:r>
              <a:rPr lang="nl-BE" dirty="0" smtClean="0"/>
              <a:t>:</a:t>
            </a:r>
          </a:p>
          <a:p>
            <a:pPr lvl="1">
              <a:lnSpc>
                <a:spcPct val="120000"/>
              </a:lnSpc>
              <a:defRPr/>
            </a:pPr>
            <a:r>
              <a:rPr lang="nl-BE" dirty="0" smtClean="0"/>
              <a:t>commutativity: x*y=y*x </a:t>
            </a:r>
            <a:r>
              <a:rPr lang="nl-BE" dirty="0" err="1" smtClean="0"/>
              <a:t>for</a:t>
            </a:r>
            <a:r>
              <a:rPr lang="nl-BE" dirty="0" smtClean="0"/>
              <a:t> all x and y in G</a:t>
            </a:r>
          </a:p>
          <a:p>
            <a:pPr lvl="1">
              <a:lnSpc>
                <a:spcPct val="120000"/>
              </a:lnSpc>
              <a:defRPr/>
            </a:pPr>
            <a:r>
              <a:rPr lang="nl-BE" dirty="0" smtClean="0"/>
              <a:t>associativity: (x*y)*z=x*(y*z) </a:t>
            </a:r>
            <a:r>
              <a:rPr lang="nl-BE" dirty="0" err="1" smtClean="0"/>
              <a:t>for</a:t>
            </a:r>
            <a:r>
              <a:rPr lang="nl-BE" dirty="0" smtClean="0"/>
              <a:t> all x, y and z in G</a:t>
            </a:r>
          </a:p>
          <a:p>
            <a:pPr lvl="1">
              <a:lnSpc>
                <a:spcPct val="120000"/>
              </a:lnSpc>
              <a:defRPr/>
            </a:pPr>
            <a:r>
              <a:rPr lang="nl-BE" dirty="0" err="1" smtClean="0"/>
              <a:t>existence</a:t>
            </a:r>
            <a:r>
              <a:rPr lang="nl-BE" dirty="0" smtClean="0"/>
              <a:t> of </a:t>
            </a:r>
            <a:r>
              <a:rPr lang="nl-BE" dirty="0" err="1" smtClean="0"/>
              <a:t>identitiy</a:t>
            </a:r>
            <a:r>
              <a:rPr lang="nl-BE" dirty="0" smtClean="0"/>
              <a:t>: G </a:t>
            </a:r>
            <a:r>
              <a:rPr lang="nl-BE" dirty="0" err="1" smtClean="0"/>
              <a:t>contains</a:t>
            </a:r>
            <a:r>
              <a:rPr lang="nl-BE" dirty="0" smtClean="0"/>
              <a:t> </a:t>
            </a:r>
            <a:r>
              <a:rPr lang="nl-BE" dirty="0" err="1" smtClean="0"/>
              <a:t>an</a:t>
            </a:r>
            <a:r>
              <a:rPr lang="nl-BE" dirty="0" smtClean="0"/>
              <a:t> element n </a:t>
            </a:r>
            <a:r>
              <a:rPr lang="nl-BE" dirty="0" err="1" smtClean="0"/>
              <a:t>for</a:t>
            </a:r>
            <a:r>
              <a:rPr lang="nl-BE" dirty="0" smtClean="0"/>
              <a:t> </a:t>
            </a:r>
            <a:r>
              <a:rPr lang="nl-BE" dirty="0" err="1" smtClean="0"/>
              <a:t>which</a:t>
            </a:r>
            <a:r>
              <a:rPr lang="nl-BE" dirty="0" smtClean="0"/>
              <a:t> x*n=x=n*x </a:t>
            </a:r>
            <a:r>
              <a:rPr lang="nl-BE" dirty="0" err="1" smtClean="0"/>
              <a:t>for</a:t>
            </a:r>
            <a:r>
              <a:rPr lang="nl-BE" dirty="0" smtClean="0"/>
              <a:t> all x in G</a:t>
            </a:r>
          </a:p>
          <a:p>
            <a:pPr lvl="1">
              <a:lnSpc>
                <a:spcPct val="120000"/>
              </a:lnSpc>
              <a:defRPr/>
            </a:pPr>
            <a:r>
              <a:rPr lang="nl-BE" dirty="0" err="1" smtClean="0"/>
              <a:t>existence</a:t>
            </a:r>
            <a:r>
              <a:rPr lang="nl-BE" dirty="0" smtClean="0"/>
              <a:t> of </a:t>
            </a:r>
            <a:r>
              <a:rPr lang="nl-BE" dirty="0" err="1" smtClean="0"/>
              <a:t>inverses</a:t>
            </a:r>
            <a:r>
              <a:rPr lang="nl-BE" dirty="0" smtClean="0"/>
              <a:t>: </a:t>
            </a:r>
            <a:r>
              <a:rPr lang="nl-BE" dirty="0" err="1" smtClean="0"/>
              <a:t>for</a:t>
            </a:r>
            <a:r>
              <a:rPr lang="nl-BE" dirty="0" smtClean="0"/>
              <a:t> </a:t>
            </a:r>
            <a:r>
              <a:rPr lang="nl-BE" dirty="0" err="1" smtClean="0"/>
              <a:t>every</a:t>
            </a:r>
            <a:r>
              <a:rPr lang="nl-BE" dirty="0" smtClean="0"/>
              <a:t> element x in G </a:t>
            </a:r>
            <a:r>
              <a:rPr lang="nl-BE" dirty="0" err="1" smtClean="0"/>
              <a:t>there</a:t>
            </a:r>
            <a:r>
              <a:rPr lang="nl-BE" dirty="0" smtClean="0"/>
              <a:t> is </a:t>
            </a:r>
            <a:r>
              <a:rPr lang="nl-BE" dirty="0" err="1" smtClean="0"/>
              <a:t>an</a:t>
            </a:r>
            <a:r>
              <a:rPr lang="nl-BE" dirty="0" smtClean="0"/>
              <a:t> element x’ </a:t>
            </a:r>
            <a:r>
              <a:rPr lang="nl-BE" dirty="0" err="1" smtClean="0"/>
              <a:t>for</a:t>
            </a:r>
            <a:r>
              <a:rPr lang="nl-BE" dirty="0" smtClean="0"/>
              <a:t> </a:t>
            </a:r>
            <a:r>
              <a:rPr lang="nl-BE" dirty="0" err="1" smtClean="0"/>
              <a:t>which</a:t>
            </a:r>
            <a:r>
              <a:rPr lang="nl-BE" dirty="0" smtClean="0"/>
              <a:t> x*x’=n=x’*x </a:t>
            </a:r>
          </a:p>
          <a:p>
            <a:pPr marL="0" indent="0">
              <a:lnSpc>
                <a:spcPct val="120000"/>
              </a:lnSpc>
              <a:buFontTx/>
              <a:buNone/>
              <a:defRPr/>
            </a:pPr>
            <a:r>
              <a:rPr lang="nl-BE" dirty="0" smtClean="0"/>
              <a:t>the </a:t>
            </a:r>
            <a:r>
              <a:rPr lang="nl-BE" dirty="0" err="1" smtClean="0"/>
              <a:t>two</a:t>
            </a:r>
            <a:r>
              <a:rPr lang="nl-BE" dirty="0" smtClean="0"/>
              <a:t> </a:t>
            </a:r>
            <a:r>
              <a:rPr lang="nl-BE" dirty="0" err="1" smtClean="0"/>
              <a:t>examples</a:t>
            </a:r>
            <a:r>
              <a:rPr lang="nl-BE" dirty="0" smtClean="0"/>
              <a:t> are </a:t>
            </a:r>
            <a:r>
              <a:rPr lang="nl-BE" u="sng" dirty="0" err="1" smtClean="0"/>
              <a:t>isomorphic</a:t>
            </a:r>
            <a:r>
              <a:rPr lang="nl-BE" dirty="0" smtClean="0"/>
              <a:t> </a:t>
            </a:r>
            <a:r>
              <a:rPr lang="nl-BE" dirty="0" err="1" smtClean="0"/>
              <a:t>groups</a:t>
            </a:r>
            <a:endParaRPr lang="nl-BE" dirty="0" smtClean="0"/>
          </a:p>
          <a:p>
            <a:pPr marL="0" indent="0">
              <a:lnSpc>
                <a:spcPct val="120000"/>
              </a:lnSpc>
              <a:buFontTx/>
              <a:buNone/>
              <a:defRPr/>
            </a:pPr>
            <a:r>
              <a:rPr lang="nl-BE" dirty="0" smtClean="0"/>
              <a:t>all </a:t>
            </a:r>
            <a:r>
              <a:rPr lang="nl-BE" dirty="0" err="1" smtClean="0"/>
              <a:t>groups</a:t>
            </a:r>
            <a:r>
              <a:rPr lang="nl-BE" dirty="0" smtClean="0"/>
              <a:t> of order 3 are </a:t>
            </a:r>
            <a:r>
              <a:rPr lang="nl-BE" dirty="0" err="1" smtClean="0"/>
              <a:t>isomorphic</a:t>
            </a:r>
            <a:endParaRPr lang="nl-BE" dirty="0" smtClean="0"/>
          </a:p>
          <a:p>
            <a:pPr marL="0" indent="0">
              <a:lnSpc>
                <a:spcPct val="120000"/>
              </a:lnSpc>
              <a:buFontTx/>
              <a:buNone/>
              <a:defRPr/>
            </a:pPr>
            <a:r>
              <a:rPr lang="nl-BE" dirty="0" smtClean="0"/>
              <a:t>name: </a:t>
            </a:r>
            <a:r>
              <a:rPr lang="nl-BE" dirty="0" err="1" smtClean="0"/>
              <a:t>cyclic</a:t>
            </a:r>
            <a:r>
              <a:rPr lang="nl-BE" dirty="0" smtClean="0"/>
              <a:t> </a:t>
            </a:r>
            <a:r>
              <a:rPr lang="nl-BE" dirty="0" err="1" smtClean="0"/>
              <a:t>group</a:t>
            </a:r>
            <a:r>
              <a:rPr lang="nl-BE" dirty="0" smtClean="0"/>
              <a:t> of order 3</a:t>
            </a:r>
            <a:endParaRPr lang="nl-BE" dirty="0"/>
          </a:p>
        </p:txBody>
      </p:sp>
      <p:grpSp>
        <p:nvGrpSpPr>
          <p:cNvPr id="14" name="Groep 13"/>
          <p:cNvGrpSpPr/>
          <p:nvPr/>
        </p:nvGrpSpPr>
        <p:grpSpPr>
          <a:xfrm>
            <a:off x="6887021" y="148605"/>
            <a:ext cx="2149475" cy="2200275"/>
            <a:chOff x="7034213" y="1124744"/>
            <a:chExt cx="2149475" cy="2200275"/>
          </a:xfrm>
        </p:grpSpPr>
        <p:sp>
          <p:nvSpPr>
            <p:cNvPr id="9" name="Rechthoek 8"/>
            <p:cNvSpPr>
              <a:spLocks noChangeArrowheads="1"/>
            </p:cNvSpPr>
            <p:nvPr/>
          </p:nvSpPr>
          <p:spPr bwMode="auto">
            <a:xfrm>
              <a:off x="7071856" y="1172369"/>
              <a:ext cx="1944688" cy="2152650"/>
            </a:xfrm>
            <a:prstGeom prst="rect">
              <a:avLst/>
            </a:prstGeom>
            <a:solidFill>
              <a:srgbClr val="FFCC66"/>
            </a:solidFill>
            <a:ln w="38100" algn="ctr">
              <a:solidFill>
                <a:srgbClr val="FF0000"/>
              </a:solidFill>
              <a:round/>
              <a:headEnd/>
              <a:tailEnd/>
            </a:ln>
          </p:spPr>
          <p:txBody>
            <a:bodyPr/>
            <a:lstStyle/>
            <a:p>
              <a:endParaRPr lang="nl-BE"/>
            </a:p>
          </p:txBody>
        </p:sp>
        <p:pic>
          <p:nvPicPr>
            <p:cNvPr id="10" name="Afbeelding 9" descr="fig01.png"/>
            <p:cNvPicPr>
              <a:picLocks noChangeAspect="1"/>
            </p:cNvPicPr>
            <p:nvPr/>
          </p:nvPicPr>
          <p:blipFill>
            <a:blip r:embed="rId2" cstate="print"/>
            <a:srcRect l="1810" t="8591" r="4526" b="859"/>
            <a:stretch>
              <a:fillRect/>
            </a:stretch>
          </p:blipFill>
          <p:spPr bwMode="auto">
            <a:xfrm>
              <a:off x="7275513" y="1469232"/>
              <a:ext cx="1676400" cy="1708150"/>
            </a:xfrm>
            <a:prstGeom prst="rect">
              <a:avLst/>
            </a:prstGeom>
            <a:noFill/>
            <a:ln w="9525">
              <a:noFill/>
              <a:miter lim="800000"/>
              <a:headEnd/>
              <a:tailEnd/>
            </a:ln>
          </p:spPr>
        </p:pic>
        <p:sp>
          <p:nvSpPr>
            <p:cNvPr id="11" name="Tekstvak 10"/>
            <p:cNvSpPr txBox="1">
              <a:spLocks noChangeArrowheads="1"/>
            </p:cNvSpPr>
            <p:nvPr/>
          </p:nvSpPr>
          <p:spPr bwMode="auto">
            <a:xfrm>
              <a:off x="7913688" y="1124744"/>
              <a:ext cx="428625" cy="461665"/>
            </a:xfrm>
            <a:prstGeom prst="rect">
              <a:avLst/>
            </a:prstGeom>
            <a:noFill/>
            <a:ln w="9525">
              <a:noFill/>
              <a:miter lim="800000"/>
              <a:headEnd/>
              <a:tailEnd/>
            </a:ln>
          </p:spPr>
          <p:txBody>
            <a:bodyPr>
              <a:spAutoFit/>
            </a:bodyPr>
            <a:lstStyle/>
            <a:p>
              <a:r>
                <a:rPr lang="nl-BE" baseline="0" dirty="0">
                  <a:latin typeface="+mn-lt"/>
                </a:rPr>
                <a:t>0</a:t>
              </a:r>
            </a:p>
          </p:txBody>
        </p:sp>
        <p:sp>
          <p:nvSpPr>
            <p:cNvPr id="12" name="Tekstvak 11"/>
            <p:cNvSpPr txBox="1">
              <a:spLocks noChangeArrowheads="1"/>
            </p:cNvSpPr>
            <p:nvPr/>
          </p:nvSpPr>
          <p:spPr bwMode="auto">
            <a:xfrm>
              <a:off x="8755063" y="2505869"/>
              <a:ext cx="428625" cy="461665"/>
            </a:xfrm>
            <a:prstGeom prst="rect">
              <a:avLst/>
            </a:prstGeom>
            <a:noFill/>
            <a:ln w="9525">
              <a:noFill/>
              <a:miter lim="800000"/>
              <a:headEnd/>
              <a:tailEnd/>
            </a:ln>
          </p:spPr>
          <p:txBody>
            <a:bodyPr>
              <a:spAutoFit/>
            </a:bodyPr>
            <a:lstStyle/>
            <a:p>
              <a:r>
                <a:rPr lang="nl-BE" baseline="0" dirty="0">
                  <a:latin typeface="+mn-lt"/>
                </a:rPr>
                <a:t>1</a:t>
              </a:r>
            </a:p>
          </p:txBody>
        </p:sp>
        <p:sp>
          <p:nvSpPr>
            <p:cNvPr id="13" name="Tekstvak 12"/>
            <p:cNvSpPr txBox="1">
              <a:spLocks noChangeArrowheads="1"/>
            </p:cNvSpPr>
            <p:nvPr/>
          </p:nvSpPr>
          <p:spPr bwMode="auto">
            <a:xfrm>
              <a:off x="7034213" y="2505869"/>
              <a:ext cx="428625" cy="461665"/>
            </a:xfrm>
            <a:prstGeom prst="rect">
              <a:avLst/>
            </a:prstGeom>
            <a:noFill/>
            <a:ln w="9525">
              <a:noFill/>
              <a:miter lim="800000"/>
              <a:headEnd/>
              <a:tailEnd/>
            </a:ln>
          </p:spPr>
          <p:txBody>
            <a:bodyPr>
              <a:spAutoFit/>
            </a:bodyPr>
            <a:lstStyle/>
            <a:p>
              <a:r>
                <a:rPr lang="nl-BE" baseline="0" dirty="0">
                  <a:latin typeface="+mn-lt"/>
                </a:rPr>
                <a:t>2</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blinds(horizontal)">
                                      <p:cBhvr>
                                        <p:cTn id="10" dur="500"/>
                                        <p:tgtEl>
                                          <p:spTgt spid="3">
                                            <p:txEl>
                                              <p:pRg st="5" end="5"/>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blinds(horizontal)">
                                      <p:cBhvr>
                                        <p:cTn id="13" dur="500"/>
                                        <p:tgtEl>
                                          <p:spTgt spid="3">
                                            <p:txEl>
                                              <p:pRg st="6" end="6"/>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blinds(horizontal)">
                                      <p:cBhvr>
                                        <p:cTn id="16" dur="500"/>
                                        <p:tgtEl>
                                          <p:spTgt spid="3">
                                            <p:txEl>
                                              <p:pRg st="7" end="7"/>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Effect transition="in" filter="blinds(horizontal)">
                                      <p:cBhvr>
                                        <p:cTn id="21" dur="500"/>
                                        <p:tgtEl>
                                          <p:spTgt spid="3">
                                            <p:txEl>
                                              <p:pRg st="8" end="8"/>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3">
                                            <p:txEl>
                                              <p:pRg st="9" end="9"/>
                                            </p:txEl>
                                          </p:spTgt>
                                        </p:tgtEl>
                                        <p:attrNameLst>
                                          <p:attrName>style.visibility</p:attrName>
                                        </p:attrNameLst>
                                      </p:cBhvr>
                                      <p:to>
                                        <p:strVal val="visible"/>
                                      </p:to>
                                    </p:set>
                                    <p:animEffect transition="in" filter="blinds(horizontal)">
                                      <p:cBhvr>
                                        <p:cTn id="26" dur="500"/>
                                        <p:tgtEl>
                                          <p:spTgt spid="3">
                                            <p:txEl>
                                              <p:pRg st="9" end="9"/>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linds(horizontal)">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animEffect transition="in" filter="blinds(horizontal)">
                                      <p:cBhvr>
                                        <p:cTn id="36"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el 1"/>
          <p:cNvSpPr>
            <a:spLocks noGrp="1"/>
          </p:cNvSpPr>
          <p:nvPr>
            <p:ph type="title"/>
          </p:nvPr>
        </p:nvSpPr>
        <p:spPr>
          <a:xfrm>
            <a:off x="720725" y="2774950"/>
            <a:ext cx="7920038" cy="1439863"/>
          </a:xfrm>
        </p:spPr>
        <p:txBody>
          <a:bodyPr/>
          <a:lstStyle/>
          <a:p>
            <a:pPr algn="ctr"/>
            <a:r>
              <a:rPr lang="nl-BE" smtClean="0"/>
              <a:t>The study of Kaminski et al.</a:t>
            </a:r>
            <a:br>
              <a:rPr lang="nl-BE" smtClean="0"/>
            </a:br>
            <a:endParaRPr lang="nl-BE"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p:cNvSpPr>
            <a:spLocks noGrp="1"/>
          </p:cNvSpPr>
          <p:nvPr>
            <p:ph type="title"/>
          </p:nvPr>
        </p:nvSpPr>
        <p:spPr/>
        <p:txBody>
          <a:bodyPr/>
          <a:lstStyle/>
          <a:p>
            <a:r>
              <a:rPr lang="nl-BE" sz="3200" dirty="0" smtClean="0"/>
              <a:t>The </a:t>
            </a:r>
            <a:r>
              <a:rPr lang="nl-BE" sz="3200" dirty="0" err="1" smtClean="0"/>
              <a:t>central</a:t>
            </a:r>
            <a:r>
              <a:rPr lang="nl-BE" sz="3200" dirty="0" smtClean="0"/>
              <a:t> experiment in Kaminski et al.</a:t>
            </a:r>
            <a:br>
              <a:rPr lang="nl-BE" sz="3200" dirty="0" smtClean="0"/>
            </a:br>
            <a:r>
              <a:rPr lang="nl-BE" sz="3200" dirty="0" smtClean="0"/>
              <a:t>(80 </a:t>
            </a:r>
            <a:r>
              <a:rPr lang="nl-BE" sz="3200" dirty="0" err="1" smtClean="0"/>
              <a:t>undergraduate</a:t>
            </a:r>
            <a:r>
              <a:rPr lang="nl-BE" sz="3200" dirty="0" smtClean="0"/>
              <a:t> </a:t>
            </a:r>
            <a:r>
              <a:rPr lang="nl-BE" sz="3200" dirty="0" err="1" smtClean="0"/>
              <a:t>students</a:t>
            </a:r>
            <a:r>
              <a:rPr lang="nl-BE" sz="3200" dirty="0" smtClean="0"/>
              <a:t>)</a:t>
            </a:r>
          </a:p>
        </p:txBody>
      </p:sp>
      <p:sp>
        <p:nvSpPr>
          <p:cNvPr id="4" name="Tekstvak 3"/>
          <p:cNvSpPr txBox="1"/>
          <p:nvPr/>
        </p:nvSpPr>
        <p:spPr>
          <a:xfrm>
            <a:off x="785813" y="1494438"/>
            <a:ext cx="4341168" cy="830997"/>
          </a:xfrm>
          <a:prstGeom prst="rect">
            <a:avLst/>
          </a:prstGeom>
          <a:solidFill>
            <a:schemeClr val="accent2">
              <a:lumMod val="25000"/>
              <a:lumOff val="75000"/>
            </a:schemeClr>
          </a:solidFill>
        </p:spPr>
        <p:txBody>
          <a:bodyPr wrap="square">
            <a:spAutoFit/>
          </a:bodyPr>
          <a:lstStyle/>
          <a:p>
            <a:pPr>
              <a:defRPr/>
            </a:pPr>
            <a:r>
              <a:rPr lang="nl-BE" baseline="0" dirty="0" err="1">
                <a:solidFill>
                  <a:srgbClr val="2A1752"/>
                </a:solidFill>
                <a:latin typeface="+mn-lt"/>
              </a:rPr>
              <a:t>Phase</a:t>
            </a:r>
            <a:r>
              <a:rPr lang="nl-BE" baseline="0" dirty="0">
                <a:solidFill>
                  <a:srgbClr val="2A1752"/>
                </a:solidFill>
                <a:latin typeface="+mn-lt"/>
              </a:rPr>
              <a:t> </a:t>
            </a:r>
            <a:r>
              <a:rPr lang="nl-BE" baseline="0" dirty="0" smtClean="0">
                <a:solidFill>
                  <a:srgbClr val="2A1752"/>
                </a:solidFill>
                <a:latin typeface="+mn-lt"/>
              </a:rPr>
              <a:t>1: </a:t>
            </a:r>
            <a:r>
              <a:rPr lang="nl-BE" baseline="0" dirty="0" err="1" smtClean="0">
                <a:solidFill>
                  <a:srgbClr val="2A1752"/>
                </a:solidFill>
                <a:latin typeface="+mn-lt"/>
              </a:rPr>
              <a:t>Learning</a:t>
            </a:r>
            <a:r>
              <a:rPr lang="nl-BE" baseline="0" dirty="0" smtClean="0">
                <a:solidFill>
                  <a:srgbClr val="2A1752"/>
                </a:solidFill>
                <a:latin typeface="+mn-lt"/>
              </a:rPr>
              <a:t> </a:t>
            </a:r>
            <a:r>
              <a:rPr lang="nl-BE" baseline="0" dirty="0">
                <a:solidFill>
                  <a:srgbClr val="2A1752"/>
                </a:solidFill>
                <a:latin typeface="+mn-lt"/>
              </a:rPr>
              <a:t>domain</a:t>
            </a:r>
          </a:p>
          <a:p>
            <a:pPr>
              <a:defRPr/>
            </a:pPr>
            <a:r>
              <a:rPr lang="nl-BE" baseline="0" dirty="0" err="1">
                <a:solidFill>
                  <a:srgbClr val="2A1752"/>
                </a:solidFill>
                <a:latin typeface="+mn-lt"/>
              </a:rPr>
              <a:t>study</a:t>
            </a:r>
            <a:r>
              <a:rPr lang="nl-BE" baseline="0" dirty="0">
                <a:solidFill>
                  <a:srgbClr val="2A1752"/>
                </a:solidFill>
                <a:latin typeface="+mn-lt"/>
              </a:rPr>
              <a:t> + test</a:t>
            </a:r>
          </a:p>
        </p:txBody>
      </p:sp>
      <p:sp>
        <p:nvSpPr>
          <p:cNvPr id="5" name="Tekstvak 4"/>
          <p:cNvSpPr txBox="1"/>
          <p:nvPr/>
        </p:nvSpPr>
        <p:spPr>
          <a:xfrm>
            <a:off x="5508104" y="1309772"/>
            <a:ext cx="3357562" cy="1200329"/>
          </a:xfrm>
          <a:prstGeom prst="rect">
            <a:avLst/>
          </a:prstGeom>
          <a:solidFill>
            <a:schemeClr val="accent2">
              <a:lumMod val="25000"/>
              <a:lumOff val="75000"/>
            </a:schemeClr>
          </a:solidFill>
        </p:spPr>
        <p:txBody>
          <a:bodyPr wrap="square">
            <a:spAutoFit/>
          </a:bodyPr>
          <a:lstStyle/>
          <a:p>
            <a:pPr>
              <a:defRPr/>
            </a:pPr>
            <a:r>
              <a:rPr lang="nl-BE" baseline="0" dirty="0" err="1">
                <a:solidFill>
                  <a:srgbClr val="2A1752"/>
                </a:solidFill>
                <a:latin typeface="+mn-lt"/>
              </a:rPr>
              <a:t>Phase</a:t>
            </a:r>
            <a:r>
              <a:rPr lang="nl-BE" baseline="0" dirty="0">
                <a:solidFill>
                  <a:srgbClr val="2A1752"/>
                </a:solidFill>
                <a:latin typeface="+mn-lt"/>
              </a:rPr>
              <a:t> 2:</a:t>
            </a:r>
          </a:p>
          <a:p>
            <a:pPr>
              <a:defRPr/>
            </a:pPr>
            <a:r>
              <a:rPr lang="nl-BE" baseline="0" dirty="0">
                <a:solidFill>
                  <a:srgbClr val="2A1752"/>
                </a:solidFill>
                <a:latin typeface="+mn-lt"/>
              </a:rPr>
              <a:t>Transfer domain</a:t>
            </a:r>
          </a:p>
          <a:p>
            <a:pPr>
              <a:defRPr/>
            </a:pPr>
            <a:r>
              <a:rPr lang="nl-BE" baseline="0" dirty="0" err="1">
                <a:solidFill>
                  <a:srgbClr val="2A1752"/>
                </a:solidFill>
                <a:latin typeface="+mn-lt"/>
              </a:rPr>
              <a:t>presentation</a:t>
            </a:r>
            <a:r>
              <a:rPr lang="nl-BE" baseline="0" dirty="0">
                <a:solidFill>
                  <a:srgbClr val="2A1752"/>
                </a:solidFill>
                <a:latin typeface="+mn-lt"/>
              </a:rPr>
              <a:t> + test</a:t>
            </a:r>
          </a:p>
        </p:txBody>
      </p:sp>
      <p:sp>
        <p:nvSpPr>
          <p:cNvPr id="6" name="Tekstvak 5"/>
          <p:cNvSpPr txBox="1"/>
          <p:nvPr/>
        </p:nvSpPr>
        <p:spPr>
          <a:xfrm>
            <a:off x="5905859" y="3714750"/>
            <a:ext cx="2562052" cy="400110"/>
          </a:xfrm>
          <a:prstGeom prst="rect">
            <a:avLst/>
          </a:prstGeom>
          <a:solidFill>
            <a:schemeClr val="accent2">
              <a:lumMod val="25000"/>
              <a:lumOff val="75000"/>
            </a:schemeClr>
          </a:solidFill>
        </p:spPr>
        <p:txBody>
          <a:bodyPr wrap="square" lIns="36000" rIns="36000">
            <a:spAutoFit/>
          </a:bodyPr>
          <a:lstStyle/>
          <a:p>
            <a:pPr>
              <a:defRPr/>
            </a:pPr>
            <a:r>
              <a:rPr lang="nl-BE" sz="2000" baseline="0" dirty="0">
                <a:solidFill>
                  <a:srgbClr val="2A1752"/>
                </a:solidFill>
                <a:latin typeface="+mn-lt"/>
              </a:rPr>
              <a:t>T: </a:t>
            </a:r>
            <a:r>
              <a:rPr lang="nl-BE" sz="2000" baseline="0" dirty="0" err="1">
                <a:solidFill>
                  <a:srgbClr val="2A1752"/>
                </a:solidFill>
                <a:latin typeface="+mn-lt"/>
              </a:rPr>
              <a:t>Children’s</a:t>
            </a:r>
            <a:r>
              <a:rPr lang="nl-BE" sz="2000" baseline="0" dirty="0">
                <a:solidFill>
                  <a:srgbClr val="2A1752"/>
                </a:solidFill>
                <a:latin typeface="+mn-lt"/>
              </a:rPr>
              <a:t> game</a:t>
            </a:r>
          </a:p>
        </p:txBody>
      </p:sp>
      <p:pic>
        <p:nvPicPr>
          <p:cNvPr id="14342" name="Picture 2"/>
          <p:cNvPicPr>
            <a:picLocks noChangeAspect="1" noChangeArrowheads="1"/>
          </p:cNvPicPr>
          <p:nvPr/>
        </p:nvPicPr>
        <p:blipFill>
          <a:blip r:embed="rId2" cstate="print"/>
          <a:srcRect/>
          <a:stretch>
            <a:fillRect/>
          </a:stretch>
        </p:blipFill>
        <p:spPr bwMode="auto">
          <a:xfrm>
            <a:off x="8486775" y="3143250"/>
            <a:ext cx="514350" cy="1438275"/>
          </a:xfrm>
          <a:prstGeom prst="rect">
            <a:avLst/>
          </a:prstGeom>
          <a:solidFill>
            <a:schemeClr val="accent2">
              <a:lumMod val="25000"/>
              <a:lumOff val="75000"/>
            </a:schemeClr>
          </a:solidFill>
          <a:ln w="9525">
            <a:noFill/>
            <a:miter lim="800000"/>
            <a:headEnd/>
            <a:tailEnd/>
          </a:ln>
        </p:spPr>
      </p:pic>
      <p:sp>
        <p:nvSpPr>
          <p:cNvPr id="8" name="Tekstvak 7"/>
          <p:cNvSpPr txBox="1"/>
          <p:nvPr/>
        </p:nvSpPr>
        <p:spPr>
          <a:xfrm>
            <a:off x="785813" y="2490867"/>
            <a:ext cx="2830512" cy="708025"/>
          </a:xfrm>
          <a:prstGeom prst="rect">
            <a:avLst/>
          </a:prstGeom>
          <a:solidFill>
            <a:schemeClr val="accent2">
              <a:lumMod val="25000"/>
              <a:lumOff val="75000"/>
            </a:schemeClr>
          </a:solidFill>
        </p:spPr>
        <p:txBody>
          <a:bodyPr>
            <a:spAutoFit/>
          </a:bodyPr>
          <a:lstStyle/>
          <a:p>
            <a:pPr>
              <a:defRPr/>
            </a:pPr>
            <a:r>
              <a:rPr lang="nl-BE" sz="2000" baseline="0" dirty="0">
                <a:solidFill>
                  <a:srgbClr val="2A1752"/>
                </a:solidFill>
                <a:latin typeface="+mn-lt"/>
              </a:rPr>
              <a:t>G</a:t>
            </a:r>
            <a:r>
              <a:rPr lang="nl-BE" sz="2000" baseline="0" dirty="0" smtClean="0">
                <a:solidFill>
                  <a:srgbClr val="2A1752"/>
                </a:solidFill>
                <a:latin typeface="+mn-lt"/>
              </a:rPr>
              <a:t>: </a:t>
            </a:r>
            <a:r>
              <a:rPr lang="nl-BE" sz="2000" baseline="0" dirty="0" err="1">
                <a:solidFill>
                  <a:srgbClr val="2A1752"/>
                </a:solidFill>
                <a:latin typeface="+mn-lt"/>
              </a:rPr>
              <a:t>Tablets</a:t>
            </a:r>
            <a:r>
              <a:rPr lang="nl-BE" sz="2000" baseline="0" dirty="0">
                <a:solidFill>
                  <a:srgbClr val="2A1752"/>
                </a:solidFill>
                <a:latin typeface="+mn-lt"/>
              </a:rPr>
              <a:t> of </a:t>
            </a:r>
            <a:r>
              <a:rPr lang="nl-BE" sz="2000" baseline="0" dirty="0" err="1">
                <a:solidFill>
                  <a:srgbClr val="2A1752"/>
                </a:solidFill>
                <a:latin typeface="+mn-lt"/>
              </a:rPr>
              <a:t>an</a:t>
            </a:r>
            <a:r>
              <a:rPr lang="nl-BE" sz="2000" baseline="0" dirty="0">
                <a:solidFill>
                  <a:srgbClr val="2A1752"/>
                </a:solidFill>
                <a:latin typeface="+mn-lt"/>
              </a:rPr>
              <a:t> </a:t>
            </a:r>
            <a:r>
              <a:rPr lang="nl-BE" sz="2000" baseline="0" dirty="0" err="1">
                <a:solidFill>
                  <a:srgbClr val="2A1752"/>
                </a:solidFill>
                <a:latin typeface="+mn-lt"/>
              </a:rPr>
              <a:t>archeological</a:t>
            </a:r>
            <a:r>
              <a:rPr lang="nl-BE" sz="2000" baseline="0" dirty="0">
                <a:solidFill>
                  <a:srgbClr val="2A1752"/>
                </a:solidFill>
                <a:latin typeface="+mn-lt"/>
              </a:rPr>
              <a:t> </a:t>
            </a:r>
            <a:r>
              <a:rPr lang="nl-BE" sz="2000" baseline="0" dirty="0" err="1">
                <a:solidFill>
                  <a:srgbClr val="2A1752"/>
                </a:solidFill>
                <a:latin typeface="+mn-lt"/>
              </a:rPr>
              <a:t>dig</a:t>
            </a:r>
            <a:endParaRPr lang="nl-BE" sz="2000" baseline="0" dirty="0">
              <a:solidFill>
                <a:srgbClr val="2A1752"/>
              </a:solidFill>
              <a:latin typeface="+mn-lt"/>
            </a:endParaRPr>
          </a:p>
        </p:txBody>
      </p:sp>
      <p:sp>
        <p:nvSpPr>
          <p:cNvPr id="9" name="Tekstvak 8"/>
          <p:cNvSpPr txBox="1"/>
          <p:nvPr/>
        </p:nvSpPr>
        <p:spPr>
          <a:xfrm>
            <a:off x="785813" y="3714750"/>
            <a:ext cx="2830512" cy="400110"/>
          </a:xfrm>
          <a:prstGeom prst="rect">
            <a:avLst/>
          </a:prstGeom>
          <a:solidFill>
            <a:schemeClr val="accent2">
              <a:lumMod val="25000"/>
              <a:lumOff val="75000"/>
            </a:schemeClr>
          </a:solidFill>
        </p:spPr>
        <p:txBody>
          <a:bodyPr lIns="36000" rIns="36000">
            <a:spAutoFit/>
          </a:bodyPr>
          <a:lstStyle/>
          <a:p>
            <a:pPr>
              <a:defRPr/>
            </a:pPr>
            <a:r>
              <a:rPr lang="nl-BE" sz="2000" baseline="0" dirty="0">
                <a:solidFill>
                  <a:srgbClr val="2A1752"/>
                </a:solidFill>
                <a:latin typeface="+mn-lt"/>
              </a:rPr>
              <a:t>C1: </a:t>
            </a:r>
            <a:r>
              <a:rPr lang="nl-BE" sz="2000" baseline="0" dirty="0" err="1">
                <a:solidFill>
                  <a:srgbClr val="2A1752"/>
                </a:solidFill>
                <a:latin typeface="+mn-lt"/>
              </a:rPr>
              <a:t>Liquid</a:t>
            </a:r>
            <a:r>
              <a:rPr lang="nl-BE" sz="2000" baseline="0" dirty="0">
                <a:solidFill>
                  <a:srgbClr val="2A1752"/>
                </a:solidFill>
                <a:latin typeface="+mn-lt"/>
              </a:rPr>
              <a:t> containers</a:t>
            </a:r>
          </a:p>
        </p:txBody>
      </p:sp>
      <p:pic>
        <p:nvPicPr>
          <p:cNvPr id="14345" name="Picture 3"/>
          <p:cNvPicPr>
            <a:picLocks noChangeAspect="1" noChangeArrowheads="1"/>
          </p:cNvPicPr>
          <p:nvPr/>
        </p:nvPicPr>
        <p:blipFill>
          <a:blip r:embed="rId3" cstate="print"/>
          <a:srcRect/>
          <a:stretch>
            <a:fillRect/>
          </a:stretch>
        </p:blipFill>
        <p:spPr bwMode="auto">
          <a:xfrm>
            <a:off x="119063" y="2205117"/>
            <a:ext cx="495300" cy="1276350"/>
          </a:xfrm>
          <a:prstGeom prst="rect">
            <a:avLst/>
          </a:prstGeom>
          <a:solidFill>
            <a:schemeClr val="accent2">
              <a:lumMod val="25000"/>
              <a:lumOff val="75000"/>
            </a:schemeClr>
          </a:solidFill>
          <a:ln w="9525">
            <a:noFill/>
            <a:miter lim="800000"/>
            <a:headEnd/>
            <a:tailEnd/>
          </a:ln>
        </p:spPr>
      </p:pic>
      <p:pic>
        <p:nvPicPr>
          <p:cNvPr id="14346" name="Picture 4"/>
          <p:cNvPicPr>
            <a:picLocks noChangeAspect="1" noChangeArrowheads="1"/>
          </p:cNvPicPr>
          <p:nvPr/>
        </p:nvPicPr>
        <p:blipFill>
          <a:blip r:embed="rId4" cstate="print"/>
          <a:srcRect/>
          <a:stretch>
            <a:fillRect/>
          </a:stretch>
        </p:blipFill>
        <p:spPr bwMode="auto">
          <a:xfrm>
            <a:off x="95250" y="3535442"/>
            <a:ext cx="542925" cy="1228725"/>
          </a:xfrm>
          <a:prstGeom prst="rect">
            <a:avLst/>
          </a:prstGeom>
          <a:solidFill>
            <a:schemeClr val="accent2">
              <a:lumMod val="25000"/>
              <a:lumOff val="75000"/>
            </a:schemeClr>
          </a:solidFill>
          <a:ln w="9525">
            <a:noFill/>
            <a:miter lim="800000"/>
            <a:headEnd/>
            <a:tailEnd/>
          </a:ln>
        </p:spPr>
      </p:pic>
      <p:sp>
        <p:nvSpPr>
          <p:cNvPr id="13" name="Tekstvak 12"/>
          <p:cNvSpPr txBox="1"/>
          <p:nvPr/>
        </p:nvSpPr>
        <p:spPr>
          <a:xfrm>
            <a:off x="785813" y="4699630"/>
            <a:ext cx="2830512" cy="708025"/>
          </a:xfrm>
          <a:prstGeom prst="rect">
            <a:avLst/>
          </a:prstGeom>
          <a:solidFill>
            <a:schemeClr val="accent2">
              <a:lumMod val="25000"/>
              <a:lumOff val="75000"/>
            </a:schemeClr>
          </a:solidFill>
        </p:spPr>
        <p:txBody>
          <a:bodyPr lIns="36000" rIns="36000">
            <a:spAutoFit/>
          </a:bodyPr>
          <a:lstStyle/>
          <a:p>
            <a:pPr>
              <a:defRPr/>
            </a:pPr>
            <a:r>
              <a:rPr lang="nl-BE" sz="2000" baseline="0" dirty="0">
                <a:solidFill>
                  <a:srgbClr val="2A1752"/>
                </a:solidFill>
                <a:latin typeface="+mn-lt"/>
              </a:rPr>
              <a:t>C2: </a:t>
            </a:r>
            <a:r>
              <a:rPr lang="nl-BE" sz="2000" baseline="0" dirty="0" err="1">
                <a:solidFill>
                  <a:srgbClr val="2A1752"/>
                </a:solidFill>
                <a:latin typeface="+mn-lt"/>
              </a:rPr>
              <a:t>Liquid</a:t>
            </a:r>
            <a:r>
              <a:rPr lang="nl-BE" sz="2000" baseline="0" dirty="0">
                <a:solidFill>
                  <a:srgbClr val="2A1752"/>
                </a:solidFill>
                <a:latin typeface="+mn-lt"/>
              </a:rPr>
              <a:t> containers + Pizza’s</a:t>
            </a:r>
          </a:p>
        </p:txBody>
      </p:sp>
      <p:pic>
        <p:nvPicPr>
          <p:cNvPr id="14348" name="Picture 6"/>
          <p:cNvPicPr>
            <a:picLocks noChangeAspect="1" noChangeArrowheads="1"/>
          </p:cNvPicPr>
          <p:nvPr/>
        </p:nvPicPr>
        <p:blipFill>
          <a:blip r:embed="rId5" cstate="print"/>
          <a:srcRect/>
          <a:stretch>
            <a:fillRect/>
          </a:stretch>
        </p:blipFill>
        <p:spPr bwMode="auto">
          <a:xfrm>
            <a:off x="3552825" y="4857750"/>
            <a:ext cx="1600200" cy="504825"/>
          </a:xfrm>
          <a:prstGeom prst="rect">
            <a:avLst/>
          </a:prstGeom>
          <a:noFill/>
          <a:ln w="9525">
            <a:noFill/>
            <a:miter lim="800000"/>
            <a:headEnd/>
            <a:tailEnd/>
          </a:ln>
        </p:spPr>
      </p:pic>
      <p:sp>
        <p:nvSpPr>
          <p:cNvPr id="16" name="Tekstvak 15"/>
          <p:cNvSpPr txBox="1"/>
          <p:nvPr/>
        </p:nvSpPr>
        <p:spPr>
          <a:xfrm>
            <a:off x="785813" y="5453375"/>
            <a:ext cx="2830512" cy="1015663"/>
          </a:xfrm>
          <a:prstGeom prst="rect">
            <a:avLst/>
          </a:prstGeom>
          <a:solidFill>
            <a:schemeClr val="accent2">
              <a:lumMod val="25000"/>
              <a:lumOff val="75000"/>
            </a:schemeClr>
          </a:solidFill>
        </p:spPr>
        <p:txBody>
          <a:bodyPr lIns="36000" rIns="36000">
            <a:spAutoFit/>
          </a:bodyPr>
          <a:lstStyle/>
          <a:p>
            <a:pPr>
              <a:defRPr/>
            </a:pPr>
            <a:r>
              <a:rPr lang="nl-BE" sz="2000" baseline="0" dirty="0">
                <a:solidFill>
                  <a:srgbClr val="2A1752"/>
                </a:solidFill>
                <a:latin typeface="+mn-lt"/>
              </a:rPr>
              <a:t>C3: </a:t>
            </a:r>
            <a:r>
              <a:rPr lang="nl-BE" sz="2000" baseline="0" dirty="0" err="1">
                <a:solidFill>
                  <a:srgbClr val="2A1752"/>
                </a:solidFill>
                <a:latin typeface="+mn-lt"/>
              </a:rPr>
              <a:t>Liquid</a:t>
            </a:r>
            <a:r>
              <a:rPr lang="nl-BE" sz="2000" baseline="0" dirty="0">
                <a:solidFill>
                  <a:srgbClr val="2A1752"/>
                </a:solidFill>
                <a:latin typeface="+mn-lt"/>
              </a:rPr>
              <a:t> containers + </a:t>
            </a:r>
            <a:r>
              <a:rPr lang="nl-BE" sz="2000" baseline="0" dirty="0" smtClean="0">
                <a:solidFill>
                  <a:srgbClr val="2A1752"/>
                </a:solidFill>
                <a:latin typeface="+mn-lt"/>
              </a:rPr>
              <a:t>Pizza’s</a:t>
            </a:r>
          </a:p>
          <a:p>
            <a:pPr>
              <a:defRPr/>
            </a:pPr>
            <a:r>
              <a:rPr lang="nl-BE" sz="2000" baseline="0" dirty="0" smtClean="0">
                <a:solidFill>
                  <a:srgbClr val="2A1752"/>
                </a:solidFill>
                <a:latin typeface="+mn-lt"/>
              </a:rPr>
              <a:t>+ </a:t>
            </a:r>
            <a:r>
              <a:rPr lang="nl-BE" sz="2000" baseline="0" dirty="0">
                <a:solidFill>
                  <a:srgbClr val="2A1752"/>
                </a:solidFill>
                <a:latin typeface="+mn-lt"/>
              </a:rPr>
              <a:t>Tennis </a:t>
            </a:r>
            <a:r>
              <a:rPr lang="nl-BE" sz="2000" baseline="0" dirty="0" err="1">
                <a:solidFill>
                  <a:srgbClr val="2A1752"/>
                </a:solidFill>
                <a:latin typeface="+mn-lt"/>
              </a:rPr>
              <a:t>balls</a:t>
            </a:r>
            <a:endParaRPr lang="nl-BE" sz="2000" baseline="0" dirty="0">
              <a:solidFill>
                <a:srgbClr val="2A1752"/>
              </a:solidFill>
              <a:latin typeface="+mn-lt"/>
            </a:endParaRPr>
          </a:p>
        </p:txBody>
      </p:sp>
      <p:pic>
        <p:nvPicPr>
          <p:cNvPr id="14350" name="Picture 8"/>
          <p:cNvPicPr>
            <a:picLocks noChangeAspect="1" noChangeArrowheads="1"/>
          </p:cNvPicPr>
          <p:nvPr/>
        </p:nvPicPr>
        <p:blipFill>
          <a:blip r:embed="rId6" cstate="print"/>
          <a:srcRect/>
          <a:stretch>
            <a:fillRect/>
          </a:stretch>
        </p:blipFill>
        <p:spPr bwMode="auto">
          <a:xfrm>
            <a:off x="3522663" y="5761181"/>
            <a:ext cx="1660525" cy="400050"/>
          </a:xfrm>
          <a:prstGeom prst="rect">
            <a:avLst/>
          </a:prstGeom>
          <a:solidFill>
            <a:schemeClr val="accent2">
              <a:lumMod val="25000"/>
              <a:lumOff val="75000"/>
            </a:schemeClr>
          </a:solidFill>
          <a:ln w="9525">
            <a:noFill/>
            <a:miter lim="800000"/>
            <a:headEnd/>
            <a:tailEnd/>
          </a:ln>
        </p:spPr>
      </p:pic>
      <p:sp>
        <p:nvSpPr>
          <p:cNvPr id="14351" name="Vierkante haken 20"/>
          <p:cNvSpPr>
            <a:spLocks noChangeArrowheads="1"/>
          </p:cNvSpPr>
          <p:nvPr/>
        </p:nvSpPr>
        <p:spPr bwMode="auto">
          <a:xfrm>
            <a:off x="541338" y="4643438"/>
            <a:ext cx="4857750" cy="1928812"/>
          </a:xfrm>
          <a:prstGeom prst="bracketPair">
            <a:avLst>
              <a:gd name="adj" fmla="val 16667"/>
            </a:avLst>
          </a:prstGeom>
          <a:noFill/>
          <a:ln w="38100" algn="ctr">
            <a:solidFill>
              <a:srgbClr val="2A1752"/>
            </a:solidFill>
            <a:round/>
            <a:headEnd/>
            <a:tailEnd/>
          </a:ln>
        </p:spPr>
        <p:txBody>
          <a:bodyPr lIns="0" tIns="0" rIns="0" bIns="0"/>
          <a:lstStyle/>
          <a:p>
            <a:pPr>
              <a:spcBef>
                <a:spcPct val="20000"/>
              </a:spcBef>
            </a:pPr>
            <a:endParaRPr lang="nl-BE" baseline="0">
              <a:latin typeface="+mn-lt"/>
            </a:endParaRPr>
          </a:p>
        </p:txBody>
      </p:sp>
      <p:cxnSp>
        <p:nvCxnSpPr>
          <p:cNvPr id="18" name="Rechte verbindingslijn met pijl 17"/>
          <p:cNvCxnSpPr>
            <a:cxnSpLocks noChangeShapeType="1"/>
            <a:stCxn id="8" idx="3"/>
            <a:endCxn id="6" idx="1"/>
          </p:cNvCxnSpPr>
          <p:nvPr/>
        </p:nvCxnSpPr>
        <p:spPr bwMode="auto">
          <a:xfrm>
            <a:off x="3616325" y="2844880"/>
            <a:ext cx="2289534" cy="1069925"/>
          </a:xfrm>
          <a:prstGeom prst="straightConnector1">
            <a:avLst/>
          </a:prstGeom>
          <a:noFill/>
          <a:ln w="38100" algn="ctr">
            <a:solidFill>
              <a:srgbClr val="FF0000"/>
            </a:solidFill>
            <a:round/>
            <a:headEnd/>
            <a:tailEnd type="arrow" w="med" len="med"/>
          </a:ln>
        </p:spPr>
      </p:cxnSp>
      <p:cxnSp>
        <p:nvCxnSpPr>
          <p:cNvPr id="21" name="Rechte verbindingslijn met pijl 20"/>
          <p:cNvCxnSpPr>
            <a:cxnSpLocks noChangeShapeType="1"/>
            <a:stCxn id="9" idx="3"/>
            <a:endCxn id="6" idx="1"/>
          </p:cNvCxnSpPr>
          <p:nvPr/>
        </p:nvCxnSpPr>
        <p:spPr bwMode="auto">
          <a:xfrm>
            <a:off x="3616325" y="3914805"/>
            <a:ext cx="2289534" cy="1588"/>
          </a:xfrm>
          <a:prstGeom prst="straightConnector1">
            <a:avLst/>
          </a:prstGeom>
          <a:noFill/>
          <a:ln w="38100" algn="ctr">
            <a:solidFill>
              <a:srgbClr val="FF0000"/>
            </a:solidFill>
            <a:round/>
            <a:headEnd/>
            <a:tailEnd type="arrow" w="med" len="med"/>
          </a:ln>
        </p:spPr>
      </p:cxnSp>
      <p:pic>
        <p:nvPicPr>
          <p:cNvPr id="14352" name="Picture 16"/>
          <p:cNvPicPr>
            <a:picLocks noChangeAspect="1" noChangeArrowheads="1"/>
          </p:cNvPicPr>
          <p:nvPr/>
        </p:nvPicPr>
        <p:blipFill>
          <a:blip r:embed="rId7" cstate="print"/>
          <a:srcRect/>
          <a:stretch>
            <a:fillRect/>
          </a:stretch>
        </p:blipFill>
        <p:spPr bwMode="auto">
          <a:xfrm>
            <a:off x="1571625" y="3205242"/>
            <a:ext cx="1243013" cy="420688"/>
          </a:xfrm>
          <a:prstGeom prst="rect">
            <a:avLst/>
          </a:prstGeom>
          <a:solidFill>
            <a:schemeClr val="accent2">
              <a:lumMod val="25000"/>
              <a:lumOff val="75000"/>
            </a:schemeClr>
          </a:solid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par>
                                <p:cTn id="16" presetID="3" presetClass="entr" presetSubtype="10" fill="hold" nodeType="withEffect">
                                  <p:stCondLst>
                                    <p:cond delay="0"/>
                                  </p:stCondLst>
                                  <p:childTnLst>
                                    <p:set>
                                      <p:cBhvr>
                                        <p:cTn id="17" dur="1" fill="hold">
                                          <p:stCondLst>
                                            <p:cond delay="0"/>
                                          </p:stCondLst>
                                        </p:cTn>
                                        <p:tgtEl>
                                          <p:spTgt spid="14345"/>
                                        </p:tgtEl>
                                        <p:attrNameLst>
                                          <p:attrName>style.visibility</p:attrName>
                                        </p:attrNameLst>
                                      </p:cBhvr>
                                      <p:to>
                                        <p:strVal val="visible"/>
                                      </p:to>
                                    </p:set>
                                    <p:animEffect transition="in" filter="blinds(horizontal)">
                                      <p:cBhvr>
                                        <p:cTn id="18" dur="500"/>
                                        <p:tgtEl>
                                          <p:spTgt spid="14345"/>
                                        </p:tgtEl>
                                      </p:cBhvr>
                                    </p:animEffect>
                                  </p:childTnLst>
                                </p:cTn>
                              </p:par>
                              <p:par>
                                <p:cTn id="19" presetID="3" presetClass="entr" presetSubtype="10" fill="hold" nodeType="withEffect">
                                  <p:stCondLst>
                                    <p:cond delay="0"/>
                                  </p:stCondLst>
                                  <p:childTnLst>
                                    <p:set>
                                      <p:cBhvr>
                                        <p:cTn id="20" dur="1" fill="hold">
                                          <p:stCondLst>
                                            <p:cond delay="0"/>
                                          </p:stCondLst>
                                        </p:cTn>
                                        <p:tgtEl>
                                          <p:spTgt spid="14352"/>
                                        </p:tgtEl>
                                        <p:attrNameLst>
                                          <p:attrName>style.visibility</p:attrName>
                                        </p:attrNameLst>
                                      </p:cBhvr>
                                      <p:to>
                                        <p:strVal val="visible"/>
                                      </p:to>
                                    </p:set>
                                    <p:animEffect transition="in" filter="blinds(horizontal)">
                                      <p:cBhvr>
                                        <p:cTn id="21" dur="500"/>
                                        <p:tgtEl>
                                          <p:spTgt spid="14352"/>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blinds(horizontal)">
                                      <p:cBhvr>
                                        <p:cTn id="26" dur="500"/>
                                        <p:tgtEl>
                                          <p:spTgt spid="18"/>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linds(horizontal)">
                                      <p:cBhvr>
                                        <p:cTn id="29" dur="500"/>
                                        <p:tgtEl>
                                          <p:spTgt spid="6"/>
                                        </p:tgtEl>
                                      </p:cBhvr>
                                    </p:animEffect>
                                  </p:childTnLst>
                                </p:cTn>
                              </p:par>
                              <p:par>
                                <p:cTn id="30" presetID="3" presetClass="entr" presetSubtype="10" fill="hold" nodeType="withEffect">
                                  <p:stCondLst>
                                    <p:cond delay="0"/>
                                  </p:stCondLst>
                                  <p:childTnLst>
                                    <p:set>
                                      <p:cBhvr>
                                        <p:cTn id="31" dur="1" fill="hold">
                                          <p:stCondLst>
                                            <p:cond delay="0"/>
                                          </p:stCondLst>
                                        </p:cTn>
                                        <p:tgtEl>
                                          <p:spTgt spid="14342"/>
                                        </p:tgtEl>
                                        <p:attrNameLst>
                                          <p:attrName>style.visibility</p:attrName>
                                        </p:attrNameLst>
                                      </p:cBhvr>
                                      <p:to>
                                        <p:strVal val="visible"/>
                                      </p:to>
                                    </p:set>
                                    <p:animEffect transition="in" filter="blinds(horizontal)">
                                      <p:cBhvr>
                                        <p:cTn id="32" dur="500"/>
                                        <p:tgtEl>
                                          <p:spTgt spid="1434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linds(horizontal)">
                                      <p:cBhvr>
                                        <p:cTn id="37" dur="500"/>
                                        <p:tgtEl>
                                          <p:spTgt spid="9"/>
                                        </p:tgtEl>
                                      </p:cBhvr>
                                    </p:animEffect>
                                  </p:childTnLst>
                                </p:cTn>
                              </p:par>
                              <p:par>
                                <p:cTn id="38" presetID="3" presetClass="entr" presetSubtype="10" fill="hold" nodeType="withEffect">
                                  <p:stCondLst>
                                    <p:cond delay="0"/>
                                  </p:stCondLst>
                                  <p:childTnLst>
                                    <p:set>
                                      <p:cBhvr>
                                        <p:cTn id="39" dur="1" fill="hold">
                                          <p:stCondLst>
                                            <p:cond delay="0"/>
                                          </p:stCondLst>
                                        </p:cTn>
                                        <p:tgtEl>
                                          <p:spTgt spid="14346"/>
                                        </p:tgtEl>
                                        <p:attrNameLst>
                                          <p:attrName>style.visibility</p:attrName>
                                        </p:attrNameLst>
                                      </p:cBhvr>
                                      <p:to>
                                        <p:strVal val="visible"/>
                                      </p:to>
                                    </p:set>
                                    <p:animEffect transition="in" filter="blinds(horizontal)">
                                      <p:cBhvr>
                                        <p:cTn id="40" dur="500"/>
                                        <p:tgtEl>
                                          <p:spTgt spid="14346"/>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blinds(horizontal)">
                                      <p:cBhvr>
                                        <p:cTn id="45" dur="500"/>
                                        <p:tgtEl>
                                          <p:spTgt spid="21"/>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blinds(horizontal)">
                                      <p:cBhvr>
                                        <p:cTn id="50" dur="500"/>
                                        <p:tgtEl>
                                          <p:spTgt spid="13"/>
                                        </p:tgtEl>
                                      </p:cBhvr>
                                    </p:animEffect>
                                  </p:childTnLst>
                                </p:cTn>
                              </p:par>
                              <p:par>
                                <p:cTn id="51" presetID="3" presetClass="entr" presetSubtype="10" fill="hold" nodeType="withEffect">
                                  <p:stCondLst>
                                    <p:cond delay="0"/>
                                  </p:stCondLst>
                                  <p:childTnLst>
                                    <p:set>
                                      <p:cBhvr>
                                        <p:cTn id="52" dur="1" fill="hold">
                                          <p:stCondLst>
                                            <p:cond delay="0"/>
                                          </p:stCondLst>
                                        </p:cTn>
                                        <p:tgtEl>
                                          <p:spTgt spid="14348"/>
                                        </p:tgtEl>
                                        <p:attrNameLst>
                                          <p:attrName>style.visibility</p:attrName>
                                        </p:attrNameLst>
                                      </p:cBhvr>
                                      <p:to>
                                        <p:strVal val="visible"/>
                                      </p:to>
                                    </p:set>
                                    <p:animEffect transition="in" filter="blinds(horizontal)">
                                      <p:cBhvr>
                                        <p:cTn id="53" dur="500"/>
                                        <p:tgtEl>
                                          <p:spTgt spid="14348"/>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blinds(horizontal)">
                                      <p:cBhvr>
                                        <p:cTn id="58" dur="500"/>
                                        <p:tgtEl>
                                          <p:spTgt spid="16"/>
                                        </p:tgtEl>
                                      </p:cBhvr>
                                    </p:animEffect>
                                  </p:childTnLst>
                                </p:cTn>
                              </p:par>
                              <p:par>
                                <p:cTn id="59" presetID="3" presetClass="entr" presetSubtype="10" fill="hold" nodeType="withEffect">
                                  <p:stCondLst>
                                    <p:cond delay="0"/>
                                  </p:stCondLst>
                                  <p:childTnLst>
                                    <p:set>
                                      <p:cBhvr>
                                        <p:cTn id="60" dur="1" fill="hold">
                                          <p:stCondLst>
                                            <p:cond delay="0"/>
                                          </p:stCondLst>
                                        </p:cTn>
                                        <p:tgtEl>
                                          <p:spTgt spid="14350"/>
                                        </p:tgtEl>
                                        <p:attrNameLst>
                                          <p:attrName>style.visibility</p:attrName>
                                        </p:attrNameLst>
                                      </p:cBhvr>
                                      <p:to>
                                        <p:strVal val="visible"/>
                                      </p:to>
                                    </p:set>
                                    <p:animEffect transition="in" filter="blinds(horizontal)">
                                      <p:cBhvr>
                                        <p:cTn id="61" dur="500"/>
                                        <p:tgtEl>
                                          <p:spTgt spid="14350"/>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14351"/>
                                        </p:tgtEl>
                                        <p:attrNameLst>
                                          <p:attrName>style.visibility</p:attrName>
                                        </p:attrNameLst>
                                      </p:cBhvr>
                                      <p:to>
                                        <p:strVal val="visible"/>
                                      </p:to>
                                    </p:set>
                                    <p:animEffect transition="in" filter="blinds(horizontal)">
                                      <p:cBhvr>
                                        <p:cTn id="66" dur="500"/>
                                        <p:tgtEl>
                                          <p:spTgt spid="143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9" grpId="0" animBg="1"/>
      <p:bldP spid="13" grpId="0" animBg="1"/>
      <p:bldP spid="16" grpId="0" animBg="1"/>
      <p:bldP spid="1435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1"/>
          <p:cNvSpPr>
            <a:spLocks noGrp="1"/>
          </p:cNvSpPr>
          <p:nvPr>
            <p:ph type="title"/>
          </p:nvPr>
        </p:nvSpPr>
        <p:spPr/>
        <p:txBody>
          <a:bodyPr/>
          <a:lstStyle/>
          <a:p>
            <a:pPr algn="l"/>
            <a:r>
              <a:rPr lang="nl-BE" dirty="0" err="1" smtClean="0"/>
              <a:t>Phase</a:t>
            </a:r>
            <a:r>
              <a:rPr lang="nl-BE" dirty="0" smtClean="0"/>
              <a:t> 1								</a:t>
            </a:r>
          </a:p>
        </p:txBody>
      </p:sp>
      <p:sp>
        <p:nvSpPr>
          <p:cNvPr id="15363" name="Tijdelijke aanduiding voor inhoud 6"/>
          <p:cNvSpPr>
            <a:spLocks noGrp="1"/>
          </p:cNvSpPr>
          <p:nvPr>
            <p:ph idx="1"/>
          </p:nvPr>
        </p:nvSpPr>
        <p:spPr>
          <a:xfrm>
            <a:off x="214313" y="1248941"/>
            <a:ext cx="3357562" cy="5132387"/>
          </a:xfrm>
        </p:spPr>
        <p:txBody>
          <a:bodyPr>
            <a:normAutofit fontScale="85000" lnSpcReduction="10000"/>
          </a:bodyPr>
          <a:lstStyle/>
          <a:p>
            <a:pPr>
              <a:lnSpc>
                <a:spcPct val="120000"/>
              </a:lnSpc>
            </a:pPr>
            <a:r>
              <a:rPr lang="nl-BE" dirty="0" smtClean="0"/>
              <a:t>study:</a:t>
            </a:r>
          </a:p>
          <a:p>
            <a:pPr lvl="1">
              <a:lnSpc>
                <a:spcPct val="120000"/>
              </a:lnSpc>
            </a:pPr>
            <a:r>
              <a:rPr lang="nl-BE" dirty="0" err="1" smtClean="0"/>
              <a:t>introduction</a:t>
            </a:r>
            <a:endParaRPr lang="nl-BE" dirty="0" smtClean="0"/>
          </a:p>
          <a:p>
            <a:pPr lvl="1">
              <a:lnSpc>
                <a:spcPct val="120000"/>
              </a:lnSpc>
            </a:pPr>
            <a:r>
              <a:rPr lang="nl-BE" dirty="0" err="1" smtClean="0"/>
              <a:t>explicit</a:t>
            </a:r>
            <a:r>
              <a:rPr lang="nl-BE" dirty="0" smtClean="0"/>
              <a:t> </a:t>
            </a:r>
            <a:r>
              <a:rPr lang="nl-BE" dirty="0" err="1" smtClean="0"/>
              <a:t>presentation</a:t>
            </a:r>
            <a:r>
              <a:rPr lang="nl-BE" dirty="0" smtClean="0"/>
              <a:t> of the </a:t>
            </a:r>
            <a:r>
              <a:rPr lang="nl-BE" dirty="0" err="1" smtClean="0"/>
              <a:t>rules</a:t>
            </a:r>
            <a:r>
              <a:rPr lang="nl-BE" dirty="0" smtClean="0"/>
              <a:t> </a:t>
            </a:r>
            <a:r>
              <a:rPr lang="nl-BE" dirty="0" err="1" smtClean="0"/>
              <a:t>using</a:t>
            </a:r>
            <a:r>
              <a:rPr lang="nl-BE" dirty="0" smtClean="0"/>
              <a:t> </a:t>
            </a:r>
            <a:r>
              <a:rPr lang="nl-BE" dirty="0" err="1" smtClean="0"/>
              <a:t>examples</a:t>
            </a:r>
            <a:endParaRPr lang="nl-BE" dirty="0" smtClean="0"/>
          </a:p>
          <a:p>
            <a:pPr lvl="1">
              <a:lnSpc>
                <a:spcPct val="120000"/>
              </a:lnSpc>
            </a:pPr>
            <a:r>
              <a:rPr lang="nl-BE" dirty="0" err="1" smtClean="0"/>
              <a:t>questions</a:t>
            </a:r>
            <a:r>
              <a:rPr lang="nl-BE" dirty="0" smtClean="0"/>
              <a:t> </a:t>
            </a:r>
            <a:r>
              <a:rPr lang="nl-BE" dirty="0" err="1" smtClean="0"/>
              <a:t>with</a:t>
            </a:r>
            <a:r>
              <a:rPr lang="nl-BE" dirty="0" smtClean="0"/>
              <a:t> feedback</a:t>
            </a:r>
          </a:p>
          <a:p>
            <a:pPr lvl="1">
              <a:lnSpc>
                <a:spcPct val="120000"/>
              </a:lnSpc>
            </a:pPr>
            <a:r>
              <a:rPr lang="nl-BE" dirty="0" smtClean="0"/>
              <a:t>complex </a:t>
            </a:r>
            <a:r>
              <a:rPr lang="nl-BE" dirty="0" err="1" smtClean="0"/>
              <a:t>examples</a:t>
            </a:r>
            <a:endParaRPr lang="nl-BE" dirty="0" smtClean="0"/>
          </a:p>
          <a:p>
            <a:pPr lvl="1">
              <a:lnSpc>
                <a:spcPct val="120000"/>
              </a:lnSpc>
            </a:pPr>
            <a:r>
              <a:rPr lang="nl-BE" dirty="0" err="1" smtClean="0"/>
              <a:t>summary</a:t>
            </a:r>
            <a:r>
              <a:rPr lang="nl-BE" dirty="0" smtClean="0"/>
              <a:t> of the </a:t>
            </a:r>
            <a:r>
              <a:rPr lang="nl-BE" dirty="0" err="1" smtClean="0"/>
              <a:t>rules</a:t>
            </a:r>
            <a:endParaRPr lang="nl-BE" dirty="0" smtClean="0"/>
          </a:p>
          <a:p>
            <a:pPr>
              <a:lnSpc>
                <a:spcPct val="120000"/>
              </a:lnSpc>
            </a:pPr>
            <a:r>
              <a:rPr lang="nl-BE" dirty="0" err="1" smtClean="0"/>
              <a:t>learning</a:t>
            </a:r>
            <a:r>
              <a:rPr lang="nl-BE" dirty="0" smtClean="0"/>
              <a:t> test:</a:t>
            </a:r>
          </a:p>
          <a:p>
            <a:pPr>
              <a:lnSpc>
                <a:spcPct val="120000"/>
              </a:lnSpc>
              <a:buFontTx/>
              <a:buNone/>
            </a:pPr>
            <a:r>
              <a:rPr lang="nl-BE" dirty="0" smtClean="0"/>
              <a:t>	24 multiple </a:t>
            </a:r>
            <a:r>
              <a:rPr lang="nl-BE" dirty="0" err="1" smtClean="0"/>
              <a:t>choice</a:t>
            </a:r>
            <a:r>
              <a:rPr lang="nl-BE" dirty="0" smtClean="0"/>
              <a:t> </a:t>
            </a:r>
            <a:r>
              <a:rPr lang="nl-BE" dirty="0" err="1" smtClean="0"/>
              <a:t>questions</a:t>
            </a:r>
            <a:r>
              <a:rPr lang="nl-BE" dirty="0" smtClean="0"/>
              <a:t> </a:t>
            </a:r>
          </a:p>
        </p:txBody>
      </p:sp>
      <p:pic>
        <p:nvPicPr>
          <p:cNvPr id="15364" name="Picture 5"/>
          <p:cNvPicPr>
            <a:picLocks noChangeAspect="1" noChangeArrowheads="1"/>
          </p:cNvPicPr>
          <p:nvPr/>
        </p:nvPicPr>
        <p:blipFill>
          <a:blip r:embed="rId2" cstate="print"/>
          <a:srcRect/>
          <a:stretch>
            <a:fillRect/>
          </a:stretch>
        </p:blipFill>
        <p:spPr bwMode="auto">
          <a:xfrm>
            <a:off x="3670300" y="44624"/>
            <a:ext cx="5402263" cy="4914900"/>
          </a:xfrm>
          <a:prstGeom prst="rect">
            <a:avLst/>
          </a:prstGeom>
          <a:noFill/>
          <a:ln w="9525">
            <a:noFill/>
            <a:miter lim="800000"/>
            <a:headEnd/>
            <a:tailEnd/>
          </a:ln>
        </p:spPr>
      </p:pic>
      <p:pic>
        <p:nvPicPr>
          <p:cNvPr id="5" name="Picture 4"/>
          <p:cNvPicPr>
            <a:picLocks noChangeAspect="1" noChangeArrowheads="1"/>
          </p:cNvPicPr>
          <p:nvPr/>
        </p:nvPicPr>
        <p:blipFill>
          <a:blip r:embed="rId3" cstate="print"/>
          <a:srcRect t="28281" r="6242" b="60753"/>
          <a:stretch>
            <a:fillRect/>
          </a:stretch>
        </p:blipFill>
        <p:spPr bwMode="auto">
          <a:xfrm>
            <a:off x="3686175" y="5048250"/>
            <a:ext cx="5407025" cy="471488"/>
          </a:xfrm>
          <a:prstGeom prst="rect">
            <a:avLst/>
          </a:prstGeom>
          <a:noFill/>
          <a:ln w="9525">
            <a:noFill/>
            <a:miter lim="800000"/>
            <a:headEnd/>
            <a:tailEnd/>
          </a:ln>
        </p:spPr>
      </p:pic>
      <p:pic>
        <p:nvPicPr>
          <p:cNvPr id="6" name="Picture 4"/>
          <p:cNvPicPr>
            <a:picLocks noChangeAspect="1" noChangeArrowheads="1"/>
          </p:cNvPicPr>
          <p:nvPr/>
        </p:nvPicPr>
        <p:blipFill>
          <a:blip r:embed="rId4" cstate="print"/>
          <a:srcRect l="1559" t="8405" r="2341" b="65141"/>
          <a:stretch>
            <a:fillRect/>
          </a:stretch>
        </p:blipFill>
        <p:spPr bwMode="auto">
          <a:xfrm>
            <a:off x="3551238" y="5607050"/>
            <a:ext cx="5541962" cy="11318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363">
                                            <p:txEl>
                                              <p:pRg st="1" end="1"/>
                                            </p:txEl>
                                          </p:spTgt>
                                        </p:tgtEl>
                                        <p:attrNameLst>
                                          <p:attrName>style.visibility</p:attrName>
                                        </p:attrNameLst>
                                      </p:cBhvr>
                                      <p:to>
                                        <p:strVal val="visible"/>
                                      </p:to>
                                    </p:set>
                                    <p:animEffect transition="in" filter="blinds(horizontal)">
                                      <p:cBhvr>
                                        <p:cTn id="7" dur="500"/>
                                        <p:tgtEl>
                                          <p:spTgt spid="1536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5363">
                                            <p:txEl>
                                              <p:pRg st="2" end="2"/>
                                            </p:txEl>
                                          </p:spTgt>
                                        </p:tgtEl>
                                        <p:attrNameLst>
                                          <p:attrName>style.visibility</p:attrName>
                                        </p:attrNameLst>
                                      </p:cBhvr>
                                      <p:to>
                                        <p:strVal val="visible"/>
                                      </p:to>
                                    </p:set>
                                    <p:animEffect transition="in" filter="blinds(horizontal)">
                                      <p:cBhvr>
                                        <p:cTn id="12" dur="500"/>
                                        <p:tgtEl>
                                          <p:spTgt spid="15363">
                                            <p:txEl>
                                              <p:pRg st="2" end="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15364"/>
                                        </p:tgtEl>
                                        <p:attrNameLst>
                                          <p:attrName>style.visibility</p:attrName>
                                        </p:attrNameLst>
                                      </p:cBhvr>
                                      <p:to>
                                        <p:strVal val="visible"/>
                                      </p:to>
                                    </p:set>
                                    <p:animEffect transition="in" filter="blinds(horizontal)">
                                      <p:cBhvr>
                                        <p:cTn id="15" dur="500"/>
                                        <p:tgtEl>
                                          <p:spTgt spid="1536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5363">
                                            <p:txEl>
                                              <p:pRg st="3" end="3"/>
                                            </p:txEl>
                                          </p:spTgt>
                                        </p:tgtEl>
                                        <p:attrNameLst>
                                          <p:attrName>style.visibility</p:attrName>
                                        </p:attrNameLst>
                                      </p:cBhvr>
                                      <p:to>
                                        <p:strVal val="visible"/>
                                      </p:to>
                                    </p:set>
                                    <p:animEffect transition="in" filter="blinds(horizontal)">
                                      <p:cBhvr>
                                        <p:cTn id="20" dur="500"/>
                                        <p:tgtEl>
                                          <p:spTgt spid="1536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5363">
                                            <p:txEl>
                                              <p:pRg st="4" end="4"/>
                                            </p:txEl>
                                          </p:spTgt>
                                        </p:tgtEl>
                                        <p:attrNameLst>
                                          <p:attrName>style.visibility</p:attrName>
                                        </p:attrNameLst>
                                      </p:cBhvr>
                                      <p:to>
                                        <p:strVal val="visible"/>
                                      </p:to>
                                    </p:set>
                                    <p:animEffect transition="in" filter="blinds(horizontal)">
                                      <p:cBhvr>
                                        <p:cTn id="25" dur="500"/>
                                        <p:tgtEl>
                                          <p:spTgt spid="15363">
                                            <p:txEl>
                                              <p:pRg st="4" end="4"/>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linds(horizontal)">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blinds(horizontal)">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15363">
                                            <p:txEl>
                                              <p:pRg st="5" end="5"/>
                                            </p:txEl>
                                          </p:spTgt>
                                        </p:tgtEl>
                                        <p:attrNameLst>
                                          <p:attrName>style.visibility</p:attrName>
                                        </p:attrNameLst>
                                      </p:cBhvr>
                                      <p:to>
                                        <p:strVal val="visible"/>
                                      </p:to>
                                    </p:set>
                                    <p:animEffect transition="in" filter="blinds(horizontal)">
                                      <p:cBhvr>
                                        <p:cTn id="38" dur="500"/>
                                        <p:tgtEl>
                                          <p:spTgt spid="1536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15363">
                                            <p:txEl>
                                              <p:pRg st="7" end="7"/>
                                            </p:txEl>
                                          </p:spTgt>
                                        </p:tgtEl>
                                        <p:attrNameLst>
                                          <p:attrName>style.visibility</p:attrName>
                                        </p:attrNameLst>
                                      </p:cBhvr>
                                      <p:to>
                                        <p:strVal val="visible"/>
                                      </p:to>
                                    </p:set>
                                    <p:animEffect transition="in" filter="blinds(horizontal)">
                                      <p:cBhvr>
                                        <p:cTn id="43" dur="500"/>
                                        <p:tgtEl>
                                          <p:spTgt spid="1536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el 1"/>
          <p:cNvSpPr>
            <a:spLocks noGrp="1"/>
          </p:cNvSpPr>
          <p:nvPr>
            <p:ph type="title"/>
          </p:nvPr>
        </p:nvSpPr>
        <p:spPr/>
        <p:txBody>
          <a:bodyPr/>
          <a:lstStyle/>
          <a:p>
            <a:r>
              <a:rPr lang="nl-BE" smtClean="0"/>
              <a:t>Phase 2</a:t>
            </a:r>
          </a:p>
        </p:txBody>
      </p:sp>
      <p:sp>
        <p:nvSpPr>
          <p:cNvPr id="16387" name="Tijdelijke aanduiding voor inhoud 2"/>
          <p:cNvSpPr>
            <a:spLocks noGrp="1"/>
          </p:cNvSpPr>
          <p:nvPr>
            <p:ph idx="1"/>
          </p:nvPr>
        </p:nvSpPr>
        <p:spPr>
          <a:xfrm>
            <a:off x="180000" y="1440000"/>
            <a:ext cx="8208424" cy="4824000"/>
          </a:xfrm>
        </p:spPr>
        <p:txBody>
          <a:bodyPr/>
          <a:lstStyle/>
          <a:p>
            <a:r>
              <a:rPr lang="nl-BE" dirty="0" err="1" smtClean="0"/>
              <a:t>presentation</a:t>
            </a:r>
            <a:endParaRPr lang="nl-BE" dirty="0" smtClean="0"/>
          </a:p>
          <a:p>
            <a:pPr lvl="1"/>
            <a:r>
              <a:rPr lang="nl-BE" dirty="0" err="1" smtClean="0"/>
              <a:t>introduction</a:t>
            </a:r>
            <a:r>
              <a:rPr lang="nl-BE" dirty="0" smtClean="0"/>
              <a:t> to the game</a:t>
            </a:r>
          </a:p>
          <a:p>
            <a:pPr lvl="1"/>
            <a:r>
              <a:rPr lang="nl-BE" dirty="0" smtClean="0"/>
              <a:t>“The </a:t>
            </a:r>
            <a:r>
              <a:rPr lang="nl-BE" dirty="0" err="1" smtClean="0"/>
              <a:t>rules</a:t>
            </a:r>
            <a:r>
              <a:rPr lang="nl-BE" dirty="0" smtClean="0"/>
              <a:t> of the system </a:t>
            </a:r>
            <a:r>
              <a:rPr lang="nl-BE" dirty="0" err="1" smtClean="0"/>
              <a:t>you</a:t>
            </a:r>
            <a:r>
              <a:rPr lang="nl-BE" dirty="0" smtClean="0"/>
              <a:t> </a:t>
            </a:r>
            <a:r>
              <a:rPr lang="nl-BE" dirty="0" err="1" smtClean="0"/>
              <a:t>learned</a:t>
            </a:r>
            <a:r>
              <a:rPr lang="nl-BE" dirty="0" smtClean="0"/>
              <a:t> are </a:t>
            </a:r>
            <a:r>
              <a:rPr lang="nl-BE" dirty="0" err="1" smtClean="0"/>
              <a:t>like</a:t>
            </a:r>
            <a:r>
              <a:rPr lang="nl-BE" dirty="0" smtClean="0"/>
              <a:t> the </a:t>
            </a:r>
            <a:r>
              <a:rPr lang="nl-BE" dirty="0" err="1" smtClean="0"/>
              <a:t>rules</a:t>
            </a:r>
            <a:r>
              <a:rPr lang="nl-BE" dirty="0" smtClean="0"/>
              <a:t> of </a:t>
            </a:r>
            <a:r>
              <a:rPr lang="nl-BE" dirty="0" err="1" smtClean="0"/>
              <a:t>this</a:t>
            </a:r>
            <a:r>
              <a:rPr lang="nl-BE" dirty="0" smtClean="0"/>
              <a:t> game.”</a:t>
            </a:r>
          </a:p>
          <a:p>
            <a:pPr lvl="1"/>
            <a:r>
              <a:rPr lang="nl-BE" dirty="0" smtClean="0"/>
              <a:t>12 </a:t>
            </a:r>
            <a:r>
              <a:rPr lang="nl-BE" dirty="0" err="1" smtClean="0"/>
              <a:t>examples</a:t>
            </a:r>
            <a:r>
              <a:rPr lang="nl-BE" dirty="0" smtClean="0"/>
              <a:t> of </a:t>
            </a:r>
            <a:r>
              <a:rPr lang="nl-BE" dirty="0" err="1" smtClean="0"/>
              <a:t>combinations</a:t>
            </a:r>
            <a:endParaRPr lang="nl-BE" dirty="0" smtClean="0"/>
          </a:p>
          <a:p>
            <a:r>
              <a:rPr lang="nl-BE" dirty="0" smtClean="0"/>
              <a:t>transfer test</a:t>
            </a:r>
          </a:p>
          <a:p>
            <a:pPr lvl="1"/>
            <a:r>
              <a:rPr lang="nl-BE" dirty="0" smtClean="0"/>
              <a:t>24 multiple </a:t>
            </a:r>
            <a:r>
              <a:rPr lang="nl-BE" dirty="0" err="1" smtClean="0"/>
              <a:t>choice</a:t>
            </a:r>
            <a:r>
              <a:rPr lang="nl-BE" dirty="0" smtClean="0"/>
              <a:t> </a:t>
            </a:r>
            <a:r>
              <a:rPr lang="nl-BE" dirty="0" err="1" smtClean="0"/>
              <a:t>questions</a:t>
            </a:r>
            <a:endParaRPr lang="nl-BE" dirty="0" smtClean="0"/>
          </a:p>
        </p:txBody>
      </p:sp>
      <p:pic>
        <p:nvPicPr>
          <p:cNvPr id="16388" name="Picture 2"/>
          <p:cNvPicPr>
            <a:picLocks noChangeAspect="1" noChangeArrowheads="1"/>
          </p:cNvPicPr>
          <p:nvPr/>
        </p:nvPicPr>
        <p:blipFill>
          <a:blip r:embed="rId2" cstate="print"/>
          <a:srcRect/>
          <a:stretch>
            <a:fillRect/>
          </a:stretch>
        </p:blipFill>
        <p:spPr bwMode="auto">
          <a:xfrm>
            <a:off x="8234114" y="2278757"/>
            <a:ext cx="514350" cy="14382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animEffect transition="in" filter="blinds(horizontal)">
                                      <p:cBhvr>
                                        <p:cTn id="7" dur="500"/>
                                        <p:tgtEl>
                                          <p:spTgt spid="16387">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6388"/>
                                        </p:tgtEl>
                                        <p:attrNameLst>
                                          <p:attrName>style.visibility</p:attrName>
                                        </p:attrNameLst>
                                      </p:cBhvr>
                                      <p:to>
                                        <p:strVal val="visible"/>
                                      </p:to>
                                    </p:set>
                                    <p:animEffect transition="in" filter="blinds(horizontal)">
                                      <p:cBhvr>
                                        <p:cTn id="10" dur="500"/>
                                        <p:tgtEl>
                                          <p:spTgt spid="1638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animEffect transition="in" filter="blinds(horizontal)">
                                      <p:cBhvr>
                                        <p:cTn id="15" dur="500"/>
                                        <p:tgtEl>
                                          <p:spTgt spid="16387">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6387">
                                            <p:txEl>
                                              <p:pRg st="3" end="3"/>
                                            </p:txEl>
                                          </p:spTgt>
                                        </p:tgtEl>
                                        <p:attrNameLst>
                                          <p:attrName>style.visibility</p:attrName>
                                        </p:attrNameLst>
                                      </p:cBhvr>
                                      <p:to>
                                        <p:strVal val="visible"/>
                                      </p:to>
                                    </p:set>
                                    <p:animEffect transition="in" filter="blinds(horizontal)">
                                      <p:cBhvr>
                                        <p:cTn id="20" dur="500"/>
                                        <p:tgtEl>
                                          <p:spTgt spid="16387">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6387">
                                            <p:txEl>
                                              <p:pRg st="5" end="5"/>
                                            </p:txEl>
                                          </p:spTgt>
                                        </p:tgtEl>
                                        <p:attrNameLst>
                                          <p:attrName>style.visibility</p:attrName>
                                        </p:attrNameLst>
                                      </p:cBhvr>
                                      <p:to>
                                        <p:strVal val="visible"/>
                                      </p:to>
                                    </p:set>
                                    <p:animEffect transition="in" filter="blinds(horizontal)">
                                      <p:cBhvr>
                                        <p:cTn id="25" dur="500"/>
                                        <p:tgtEl>
                                          <p:spTgt spid="1638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el 1"/>
          <p:cNvSpPr>
            <a:spLocks noGrp="1"/>
          </p:cNvSpPr>
          <p:nvPr>
            <p:ph type="title"/>
          </p:nvPr>
        </p:nvSpPr>
        <p:spPr/>
        <p:txBody>
          <a:bodyPr/>
          <a:lstStyle/>
          <a:p>
            <a:r>
              <a:rPr lang="nl-BE" smtClean="0"/>
              <a:t>Results</a:t>
            </a:r>
          </a:p>
        </p:txBody>
      </p:sp>
      <p:sp>
        <p:nvSpPr>
          <p:cNvPr id="17411" name="Tijdelijke aanduiding voor inhoud 2"/>
          <p:cNvSpPr>
            <a:spLocks noGrp="1"/>
          </p:cNvSpPr>
          <p:nvPr>
            <p:ph idx="1"/>
          </p:nvPr>
        </p:nvSpPr>
        <p:spPr/>
        <p:txBody>
          <a:bodyPr/>
          <a:lstStyle/>
          <a:p>
            <a:r>
              <a:rPr lang="nl-BE" dirty="0" err="1" smtClean="0"/>
              <a:t>learning</a:t>
            </a:r>
            <a:r>
              <a:rPr lang="nl-BE" dirty="0" smtClean="0"/>
              <a:t> test: G = C1 = C2 = C3</a:t>
            </a:r>
          </a:p>
          <a:p>
            <a:r>
              <a:rPr lang="nl-BE" dirty="0" smtClean="0"/>
              <a:t>transfer test: G &gt; C1 = C2 = C3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blinds(horizontal)">
                                      <p:cBhvr>
                                        <p:cTn id="7" dur="500"/>
                                        <p:tgtEl>
                                          <p:spTgt spid="174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Effect transition="in" filter="blinds(horizontal)">
                                      <p:cBhvr>
                                        <p:cTn id="12" dur="500"/>
                                        <p:tgtEl>
                                          <p:spTgt spid="174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el 1"/>
          <p:cNvSpPr>
            <a:spLocks noGrp="1"/>
          </p:cNvSpPr>
          <p:nvPr>
            <p:ph type="title"/>
          </p:nvPr>
        </p:nvSpPr>
        <p:spPr>
          <a:xfrm>
            <a:off x="720725" y="2774950"/>
            <a:ext cx="7920038" cy="1439863"/>
          </a:xfrm>
        </p:spPr>
        <p:txBody>
          <a:bodyPr/>
          <a:lstStyle/>
          <a:p>
            <a:pPr algn="ctr"/>
            <a:r>
              <a:rPr lang="nl-BE" dirty="0" err="1" smtClean="0"/>
              <a:t>Critical</a:t>
            </a:r>
            <a:r>
              <a:rPr lang="nl-BE" dirty="0" smtClean="0"/>
              <a:t> </a:t>
            </a:r>
            <a:r>
              <a:rPr lang="nl-BE" dirty="0" err="1" smtClean="0"/>
              <a:t>review</a:t>
            </a:r>
            <a:r>
              <a:rPr lang="nl-BE" dirty="0" smtClean="0"/>
              <a:t> of the </a:t>
            </a:r>
            <a:r>
              <a:rPr lang="nl-BE" dirty="0" err="1" smtClean="0"/>
              <a:t>evidence</a:t>
            </a:r>
            <a:r>
              <a:rPr lang="nl-BE" dirty="0" smtClean="0"/>
              <a:t> </a:t>
            </a:r>
            <a:r>
              <a:rPr lang="nl-BE" dirty="0" err="1" smtClean="0"/>
              <a:t>for</a:t>
            </a:r>
            <a:r>
              <a:rPr lang="nl-BE" dirty="0" smtClean="0"/>
              <a:t> Kaminski et al’ s claims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smtClean="0"/>
              <a:t>Critical</a:t>
            </a:r>
            <a:r>
              <a:rPr lang="nl-BE" dirty="0" smtClean="0"/>
              <a:t> </a:t>
            </a:r>
            <a:r>
              <a:rPr lang="nl-BE" dirty="0" err="1" smtClean="0"/>
              <a:t>review</a:t>
            </a:r>
            <a:r>
              <a:rPr lang="nl-BE" dirty="0" smtClean="0"/>
              <a:t> of the </a:t>
            </a:r>
            <a:r>
              <a:rPr lang="nl-BE" dirty="0" err="1" smtClean="0"/>
              <a:t>evidence</a:t>
            </a:r>
            <a:r>
              <a:rPr lang="nl-BE" dirty="0" smtClean="0"/>
              <a:t> </a:t>
            </a:r>
            <a:r>
              <a:rPr lang="nl-BE" dirty="0" err="1" smtClean="0"/>
              <a:t>for</a:t>
            </a:r>
            <a:r>
              <a:rPr lang="nl-BE" dirty="0" smtClean="0"/>
              <a:t> Kaminski et al’ s claims</a:t>
            </a:r>
            <a:endParaRPr lang="nl-BE" dirty="0"/>
          </a:p>
        </p:txBody>
      </p:sp>
      <p:sp>
        <p:nvSpPr>
          <p:cNvPr id="3" name="Tijdelijke aanduiding voor inhoud 2"/>
          <p:cNvSpPr>
            <a:spLocks noGrp="1"/>
          </p:cNvSpPr>
          <p:nvPr>
            <p:ph idx="1"/>
          </p:nvPr>
        </p:nvSpPr>
        <p:spPr>
          <a:xfrm>
            <a:off x="180000" y="2060848"/>
            <a:ext cx="8784000" cy="4203152"/>
          </a:xfrm>
        </p:spPr>
        <p:txBody>
          <a:bodyPr/>
          <a:lstStyle/>
          <a:p>
            <a:pPr marL="542925" indent="-485775">
              <a:lnSpc>
                <a:spcPct val="110000"/>
              </a:lnSpc>
              <a:buFont typeface="Arial" charset="0"/>
              <a:buAutoNum type="arabicPeriod"/>
            </a:pPr>
            <a:r>
              <a:rPr lang="nl-BE" dirty="0" smtClean="0"/>
              <a:t>Unfair </a:t>
            </a:r>
            <a:r>
              <a:rPr lang="nl-BE" dirty="0" err="1" smtClean="0"/>
              <a:t>comparison</a:t>
            </a:r>
            <a:r>
              <a:rPr lang="nl-BE" dirty="0" smtClean="0"/>
              <a:t> </a:t>
            </a:r>
            <a:r>
              <a:rPr lang="nl-BE" dirty="0" err="1" smtClean="0"/>
              <a:t>due</a:t>
            </a:r>
            <a:r>
              <a:rPr lang="nl-BE" dirty="0" smtClean="0"/>
              <a:t> to </a:t>
            </a:r>
            <a:r>
              <a:rPr lang="nl-BE" dirty="0" err="1" smtClean="0"/>
              <a:t>uncontrolled</a:t>
            </a:r>
            <a:r>
              <a:rPr lang="nl-BE" dirty="0" smtClean="0"/>
              <a:t> variables</a:t>
            </a:r>
          </a:p>
          <a:p>
            <a:pPr marL="542925" indent="-485775">
              <a:lnSpc>
                <a:spcPct val="110000"/>
              </a:lnSpc>
              <a:buFont typeface="Arial" charset="0"/>
              <a:buAutoNum type="arabicPeriod"/>
            </a:pPr>
            <a:r>
              <a:rPr lang="nl-BE" dirty="0" err="1" smtClean="0"/>
              <a:t>What</a:t>
            </a:r>
            <a:r>
              <a:rPr lang="nl-BE" dirty="0" smtClean="0"/>
              <a:t> </a:t>
            </a:r>
            <a:r>
              <a:rPr lang="nl-BE" dirty="0" err="1" smtClean="0"/>
              <a:t>did</a:t>
            </a:r>
            <a:r>
              <a:rPr lang="nl-BE" dirty="0" smtClean="0"/>
              <a:t> </a:t>
            </a:r>
            <a:r>
              <a:rPr lang="nl-BE" dirty="0" err="1" smtClean="0"/>
              <a:t>students</a:t>
            </a:r>
            <a:r>
              <a:rPr lang="nl-BE" dirty="0" smtClean="0"/>
              <a:t> </a:t>
            </a:r>
            <a:r>
              <a:rPr lang="nl-BE" dirty="0" err="1" smtClean="0"/>
              <a:t>actually</a:t>
            </a:r>
            <a:r>
              <a:rPr lang="nl-BE" dirty="0" smtClean="0"/>
              <a:t> </a:t>
            </a:r>
            <a:r>
              <a:rPr lang="nl-BE" dirty="0" err="1" smtClean="0"/>
              <a:t>learn</a:t>
            </a:r>
            <a:r>
              <a:rPr lang="nl-BE" dirty="0" smtClean="0"/>
              <a:t>?</a:t>
            </a:r>
          </a:p>
          <a:p>
            <a:pPr marL="542925" indent="-485775">
              <a:lnSpc>
                <a:spcPct val="110000"/>
              </a:lnSpc>
              <a:buFont typeface="Arial" charset="0"/>
              <a:buAutoNum type="arabicPeriod"/>
            </a:pPr>
            <a:r>
              <a:rPr lang="nl-BE" dirty="0" smtClean="0"/>
              <a:t>Nature of the transfer</a:t>
            </a:r>
          </a:p>
          <a:p>
            <a:pPr marL="542925" indent="-485775">
              <a:lnSpc>
                <a:spcPct val="110000"/>
              </a:lnSpc>
              <a:buFont typeface="Arial" charset="0"/>
              <a:buAutoNum type="arabicPeriod"/>
            </a:pPr>
            <a:r>
              <a:rPr lang="nl-BE" dirty="0" smtClean="0"/>
              <a:t>Transfer of order 3 to order 4</a:t>
            </a:r>
          </a:p>
          <a:p>
            <a:pPr marL="542925" indent="-485775">
              <a:lnSpc>
                <a:spcPct val="110000"/>
              </a:lnSpc>
              <a:buFont typeface="Arial" charset="0"/>
              <a:buAutoNum type="arabicPeriod"/>
            </a:pPr>
            <a:r>
              <a:rPr lang="nl-BE" dirty="0" err="1" smtClean="0"/>
              <a:t>Generalization</a:t>
            </a:r>
            <a:r>
              <a:rPr lang="nl-BE" dirty="0" smtClean="0"/>
              <a:t> to </a:t>
            </a:r>
            <a:r>
              <a:rPr lang="nl-BE" dirty="0" err="1" smtClean="0"/>
              <a:t>other</a:t>
            </a:r>
            <a:r>
              <a:rPr lang="nl-BE" dirty="0" smtClean="0"/>
              <a:t> areas?</a:t>
            </a:r>
            <a:endParaRPr lang="nl-BE"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2"/>
          <p:cNvPicPr>
            <a:picLocks noChangeAspect="1" noChangeArrowheads="1"/>
          </p:cNvPicPr>
          <p:nvPr/>
        </p:nvPicPr>
        <p:blipFill>
          <a:blip r:embed="rId2" cstate="print"/>
          <a:srcRect/>
          <a:stretch>
            <a:fillRect/>
          </a:stretch>
        </p:blipFill>
        <p:spPr bwMode="auto">
          <a:xfrm>
            <a:off x="3286125" y="1166813"/>
            <a:ext cx="5786438" cy="5619750"/>
          </a:xfrm>
          <a:prstGeom prst="rect">
            <a:avLst/>
          </a:prstGeom>
          <a:noFill/>
          <a:ln w="9525">
            <a:noFill/>
            <a:miter lim="800000"/>
            <a:headEnd/>
            <a:tailEnd/>
          </a:ln>
        </p:spPr>
      </p:pic>
      <p:pic>
        <p:nvPicPr>
          <p:cNvPr id="8196" name="Picture 3"/>
          <p:cNvPicPr>
            <a:picLocks noChangeAspect="1" noChangeArrowheads="1"/>
          </p:cNvPicPr>
          <p:nvPr/>
        </p:nvPicPr>
        <p:blipFill>
          <a:blip r:embed="rId3" cstate="print"/>
          <a:srcRect/>
          <a:stretch>
            <a:fillRect/>
          </a:stretch>
        </p:blipFill>
        <p:spPr bwMode="auto">
          <a:xfrm>
            <a:off x="3625850" y="71438"/>
            <a:ext cx="5106988" cy="935037"/>
          </a:xfrm>
          <a:prstGeom prst="rect">
            <a:avLst/>
          </a:prstGeom>
          <a:noFill/>
          <a:ln w="9525">
            <a:noFill/>
            <a:miter lim="800000"/>
            <a:headEnd/>
            <a:tailEnd/>
          </a:ln>
        </p:spPr>
      </p:pic>
      <p:sp>
        <p:nvSpPr>
          <p:cNvPr id="10" name="Tekstvak 9"/>
          <p:cNvSpPr txBox="1"/>
          <p:nvPr/>
        </p:nvSpPr>
        <p:spPr>
          <a:xfrm>
            <a:off x="142875" y="1216025"/>
            <a:ext cx="3071813" cy="1570038"/>
          </a:xfrm>
          <a:prstGeom prst="rect">
            <a:avLst/>
          </a:prstGeom>
          <a:solidFill>
            <a:schemeClr val="accent1"/>
          </a:solidFill>
        </p:spPr>
        <p:txBody>
          <a:bodyPr>
            <a:spAutoFit/>
          </a:bodyPr>
          <a:lstStyle/>
          <a:p>
            <a:pPr algn="ctr">
              <a:defRPr/>
            </a:pPr>
            <a:r>
              <a:rPr lang="fr-FR" baseline="0" dirty="0">
                <a:solidFill>
                  <a:srgbClr val="182B52"/>
                </a:solidFill>
                <a:latin typeface="+mn-lt"/>
                <a:cs typeface="Times New Roman" pitchFamily="18" charset="0"/>
              </a:rPr>
              <a:t>Abstract </a:t>
            </a:r>
            <a:r>
              <a:rPr lang="fr-FR" baseline="0" dirty="0" err="1">
                <a:solidFill>
                  <a:srgbClr val="182B52"/>
                </a:solidFill>
                <a:latin typeface="+mn-lt"/>
                <a:cs typeface="Times New Roman" pitchFamily="18" charset="0"/>
              </a:rPr>
              <a:t>mathematics</a:t>
            </a:r>
            <a:r>
              <a:rPr lang="fr-FR" baseline="0" dirty="0">
                <a:solidFill>
                  <a:srgbClr val="182B52"/>
                </a:solidFill>
                <a:latin typeface="+mn-lt"/>
                <a:cs typeface="Times New Roman" pitchFamily="18" charset="0"/>
              </a:rPr>
              <a:t> </a:t>
            </a:r>
            <a:r>
              <a:rPr lang="fr-FR" baseline="0" dirty="0" err="1">
                <a:solidFill>
                  <a:srgbClr val="182B52"/>
                </a:solidFill>
                <a:latin typeface="+mn-lt"/>
                <a:cs typeface="Times New Roman" pitchFamily="18" charset="0"/>
              </a:rPr>
              <a:t>learns</a:t>
            </a:r>
            <a:r>
              <a:rPr lang="fr-FR" baseline="0" dirty="0">
                <a:solidFill>
                  <a:srgbClr val="182B52"/>
                </a:solidFill>
                <a:latin typeface="+mn-lt"/>
                <a:cs typeface="Times New Roman" pitchFamily="18" charset="0"/>
              </a:rPr>
              <a:t> </a:t>
            </a:r>
            <a:r>
              <a:rPr lang="fr-FR" baseline="0" dirty="0" err="1">
                <a:solidFill>
                  <a:srgbClr val="182B52"/>
                </a:solidFill>
                <a:latin typeface="+mn-lt"/>
                <a:cs typeface="Times New Roman" pitchFamily="18" charset="0"/>
              </a:rPr>
              <a:t>better</a:t>
            </a:r>
            <a:r>
              <a:rPr lang="fr-FR" baseline="0" dirty="0">
                <a:solidFill>
                  <a:srgbClr val="182B52"/>
                </a:solidFill>
                <a:latin typeface="+mn-lt"/>
                <a:cs typeface="Times New Roman" pitchFamily="18" charset="0"/>
              </a:rPr>
              <a:t> </a:t>
            </a:r>
            <a:r>
              <a:rPr lang="fr-FR" baseline="0" dirty="0" err="1">
                <a:solidFill>
                  <a:srgbClr val="182B52"/>
                </a:solidFill>
                <a:latin typeface="+mn-lt"/>
                <a:cs typeface="Times New Roman" pitchFamily="18" charset="0"/>
              </a:rPr>
              <a:t>than</a:t>
            </a:r>
            <a:r>
              <a:rPr lang="fr-FR" baseline="0" dirty="0">
                <a:solidFill>
                  <a:srgbClr val="182B52"/>
                </a:solidFill>
                <a:latin typeface="+mn-lt"/>
                <a:cs typeface="Times New Roman" pitchFamily="18" charset="0"/>
              </a:rPr>
              <a:t> </a:t>
            </a:r>
            <a:r>
              <a:rPr lang="fr-FR" baseline="0" dirty="0" err="1">
                <a:solidFill>
                  <a:srgbClr val="182B52"/>
                </a:solidFill>
                <a:latin typeface="+mn-lt"/>
                <a:cs typeface="Times New Roman" pitchFamily="18" charset="0"/>
              </a:rPr>
              <a:t>practical</a:t>
            </a:r>
            <a:r>
              <a:rPr lang="fr-FR" baseline="0" dirty="0">
                <a:solidFill>
                  <a:srgbClr val="182B52"/>
                </a:solidFill>
                <a:latin typeface="+mn-lt"/>
                <a:cs typeface="Times New Roman" pitchFamily="18" charset="0"/>
              </a:rPr>
              <a:t> </a:t>
            </a:r>
            <a:r>
              <a:rPr lang="fr-FR" baseline="0" dirty="0" err="1">
                <a:solidFill>
                  <a:srgbClr val="182B52"/>
                </a:solidFill>
                <a:latin typeface="+mn-lt"/>
                <a:cs typeface="Times New Roman" pitchFamily="18" charset="0"/>
              </a:rPr>
              <a:t>examples</a:t>
            </a:r>
            <a:endParaRPr lang="nl-BE" b="1" baseline="0" dirty="0">
              <a:solidFill>
                <a:srgbClr val="182B52"/>
              </a:solidFill>
              <a:latin typeface="Times New Roman" pitchFamily="18" charset="0"/>
              <a:cs typeface="Times New Roman" pitchFamily="18" charset="0"/>
            </a:endParaRPr>
          </a:p>
        </p:txBody>
      </p:sp>
      <p:sp>
        <p:nvSpPr>
          <p:cNvPr id="6" name="Rechthoek 5"/>
          <p:cNvSpPr>
            <a:spLocks noChangeArrowheads="1"/>
          </p:cNvSpPr>
          <p:nvPr/>
        </p:nvSpPr>
        <p:spPr bwMode="auto">
          <a:xfrm>
            <a:off x="3429000" y="1143000"/>
            <a:ext cx="5357813" cy="928688"/>
          </a:xfrm>
          <a:prstGeom prst="rect">
            <a:avLst/>
          </a:prstGeom>
          <a:noFill/>
          <a:ln w="38100" algn="ctr">
            <a:solidFill>
              <a:srgbClr val="FF0000"/>
            </a:solidFill>
            <a:round/>
            <a:headEnd/>
            <a:tailEnd/>
          </a:ln>
        </p:spPr>
        <p:txBody>
          <a:bodyPr lIns="0" tIns="0" rIns="0" bIns="0"/>
          <a:lstStyle/>
          <a:p>
            <a:pPr>
              <a:spcBef>
                <a:spcPct val="20000"/>
              </a:spcBef>
            </a:pPr>
            <a:endParaRPr lang="nl-BE"/>
          </a:p>
        </p:txBody>
      </p:sp>
      <p:cxnSp>
        <p:nvCxnSpPr>
          <p:cNvPr id="8" name="Rechte verbindingslijn met pijl 7"/>
          <p:cNvCxnSpPr>
            <a:cxnSpLocks noChangeShapeType="1"/>
            <a:stCxn id="6" idx="1"/>
          </p:cNvCxnSpPr>
          <p:nvPr/>
        </p:nvCxnSpPr>
        <p:spPr bwMode="auto">
          <a:xfrm rot="10800000" flipV="1">
            <a:off x="3000375" y="1606550"/>
            <a:ext cx="428625" cy="179388"/>
          </a:xfrm>
          <a:prstGeom prst="straightConnector1">
            <a:avLst/>
          </a:prstGeom>
          <a:noFill/>
          <a:ln w="38100" algn="ctr">
            <a:solidFill>
              <a:srgbClr val="FF0000"/>
            </a:solidFill>
            <a:round/>
            <a:headEnd/>
            <a:tailEnd type="arrow" w="med" len="med"/>
          </a:ln>
        </p:spPr>
      </p:cxnSp>
      <p:sp>
        <p:nvSpPr>
          <p:cNvPr id="12" name="Tekstvak 11"/>
          <p:cNvSpPr txBox="1"/>
          <p:nvPr/>
        </p:nvSpPr>
        <p:spPr>
          <a:xfrm>
            <a:off x="112713" y="3027724"/>
            <a:ext cx="3071812" cy="3785652"/>
          </a:xfrm>
          <a:prstGeom prst="rect">
            <a:avLst/>
          </a:prstGeom>
          <a:solidFill>
            <a:schemeClr val="accent1"/>
          </a:solidFill>
        </p:spPr>
        <p:txBody>
          <a:bodyPr>
            <a:spAutoFit/>
          </a:bodyPr>
          <a:lstStyle/>
          <a:p>
            <a:pPr algn="ctr">
              <a:defRPr/>
            </a:pPr>
            <a:r>
              <a:rPr lang="fr-FR" baseline="0" dirty="0">
                <a:solidFill>
                  <a:srgbClr val="182B52"/>
                </a:solidFill>
                <a:latin typeface="+mn-lt"/>
                <a:cs typeface="Times New Roman" pitchFamily="18" charset="0"/>
              </a:rPr>
              <a:t>Is </a:t>
            </a:r>
            <a:r>
              <a:rPr lang="fr-FR" baseline="0" dirty="0" err="1">
                <a:solidFill>
                  <a:srgbClr val="182B52"/>
                </a:solidFill>
                <a:latin typeface="+mn-lt"/>
                <a:cs typeface="Times New Roman" pitchFamily="18" charset="0"/>
              </a:rPr>
              <a:t>mathematics</a:t>
            </a:r>
            <a:r>
              <a:rPr lang="fr-FR" baseline="0" dirty="0">
                <a:solidFill>
                  <a:srgbClr val="182B52"/>
                </a:solidFill>
                <a:latin typeface="+mn-lt"/>
                <a:cs typeface="Times New Roman" pitchFamily="18" charset="0"/>
              </a:rPr>
              <a:t> about </a:t>
            </a:r>
            <a:r>
              <a:rPr lang="fr-FR" baseline="0" dirty="0" err="1">
                <a:solidFill>
                  <a:srgbClr val="182B52"/>
                </a:solidFill>
                <a:latin typeface="+mn-lt"/>
                <a:cs typeface="Times New Roman" pitchFamily="18" charset="0"/>
              </a:rPr>
              <a:t>moving</a:t>
            </a:r>
            <a:r>
              <a:rPr lang="fr-FR" baseline="0" dirty="0">
                <a:solidFill>
                  <a:srgbClr val="182B52"/>
                </a:solidFill>
                <a:latin typeface="+mn-lt"/>
                <a:cs typeface="Times New Roman" pitchFamily="18" charset="0"/>
              </a:rPr>
              <a:t> trains, …, </a:t>
            </a:r>
            <a:r>
              <a:rPr lang="fr-FR" baseline="0" dirty="0" err="1">
                <a:solidFill>
                  <a:srgbClr val="182B52"/>
                </a:solidFill>
                <a:latin typeface="+mn-lt"/>
                <a:cs typeface="Times New Roman" pitchFamily="18" charset="0"/>
              </a:rPr>
              <a:t>sowing</a:t>
            </a:r>
            <a:r>
              <a:rPr lang="fr-FR" baseline="0" dirty="0">
                <a:solidFill>
                  <a:srgbClr val="182B52"/>
                </a:solidFill>
                <a:latin typeface="+mn-lt"/>
                <a:cs typeface="Times New Roman" pitchFamily="18" charset="0"/>
              </a:rPr>
              <a:t> </a:t>
            </a:r>
            <a:r>
              <a:rPr lang="fr-FR" baseline="0" dirty="0" err="1">
                <a:solidFill>
                  <a:srgbClr val="182B52"/>
                </a:solidFill>
                <a:latin typeface="+mn-lt"/>
                <a:cs typeface="Times New Roman" pitchFamily="18" charset="0"/>
              </a:rPr>
              <a:t>farmers</a:t>
            </a:r>
            <a:r>
              <a:rPr lang="fr-FR" baseline="0" dirty="0">
                <a:solidFill>
                  <a:srgbClr val="182B52"/>
                </a:solidFill>
                <a:latin typeface="+mn-lt"/>
                <a:cs typeface="Times New Roman" pitchFamily="18" charset="0"/>
              </a:rPr>
              <a:t>? Or about abstract </a:t>
            </a:r>
            <a:r>
              <a:rPr lang="fr-FR" baseline="0" dirty="0" err="1">
                <a:solidFill>
                  <a:srgbClr val="182B52"/>
                </a:solidFill>
                <a:latin typeface="+mn-lt"/>
                <a:cs typeface="Times New Roman" pitchFamily="18" charset="0"/>
              </a:rPr>
              <a:t>equations</a:t>
            </a:r>
            <a:r>
              <a:rPr lang="fr-FR" baseline="0" dirty="0">
                <a:solidFill>
                  <a:srgbClr val="182B52"/>
                </a:solidFill>
                <a:latin typeface="+mn-lt"/>
                <a:cs typeface="Times New Roman" pitchFamily="18" charset="0"/>
              </a:rPr>
              <a:t> </a:t>
            </a:r>
            <a:r>
              <a:rPr lang="fr-FR" baseline="0" dirty="0" err="1">
                <a:solidFill>
                  <a:srgbClr val="182B52"/>
                </a:solidFill>
                <a:latin typeface="+mn-lt"/>
                <a:cs typeface="Times New Roman" pitchFamily="18" charset="0"/>
              </a:rPr>
              <a:t>with</a:t>
            </a:r>
            <a:r>
              <a:rPr lang="fr-FR" baseline="0" dirty="0">
                <a:solidFill>
                  <a:srgbClr val="182B52"/>
                </a:solidFill>
                <a:latin typeface="+mn-lt"/>
                <a:cs typeface="Times New Roman" pitchFamily="18" charset="0"/>
              </a:rPr>
              <a:t> x and y and fractions and squares? And </a:t>
            </a:r>
            <a:r>
              <a:rPr lang="fr-FR" baseline="0" dirty="0" err="1">
                <a:solidFill>
                  <a:srgbClr val="182B52"/>
                </a:solidFill>
                <a:latin typeface="+mn-lt"/>
                <a:cs typeface="Times New Roman" pitchFamily="18" charset="0"/>
              </a:rPr>
              <a:t>which</a:t>
            </a:r>
            <a:r>
              <a:rPr lang="fr-FR" baseline="0" dirty="0">
                <a:solidFill>
                  <a:srgbClr val="182B52"/>
                </a:solidFill>
                <a:latin typeface="+mn-lt"/>
                <a:cs typeface="Times New Roman" pitchFamily="18" charset="0"/>
              </a:rPr>
              <a:t> of </a:t>
            </a:r>
            <a:r>
              <a:rPr lang="fr-FR" baseline="0" dirty="0" err="1">
                <a:solidFill>
                  <a:srgbClr val="182B52"/>
                </a:solidFill>
                <a:latin typeface="+mn-lt"/>
                <a:cs typeface="Times New Roman" pitchFamily="18" charset="0"/>
              </a:rPr>
              <a:t>both</a:t>
            </a:r>
            <a:r>
              <a:rPr lang="fr-FR" baseline="0" dirty="0">
                <a:solidFill>
                  <a:srgbClr val="182B52"/>
                </a:solidFill>
                <a:latin typeface="+mn-lt"/>
                <a:cs typeface="Times New Roman" pitchFamily="18" charset="0"/>
              </a:rPr>
              <a:t> </a:t>
            </a:r>
            <a:r>
              <a:rPr lang="fr-FR" baseline="0" dirty="0" err="1">
                <a:solidFill>
                  <a:srgbClr val="182B52"/>
                </a:solidFill>
                <a:latin typeface="+mn-lt"/>
                <a:cs typeface="Times New Roman" pitchFamily="18" charset="0"/>
              </a:rPr>
              <a:t>works</a:t>
            </a:r>
            <a:r>
              <a:rPr lang="fr-FR" baseline="0" dirty="0">
                <a:solidFill>
                  <a:srgbClr val="182B52"/>
                </a:solidFill>
                <a:latin typeface="+mn-lt"/>
                <a:cs typeface="Times New Roman" pitchFamily="18" charset="0"/>
              </a:rPr>
              <a:t> best?</a:t>
            </a:r>
            <a:endParaRPr lang="nl-BE" b="1" baseline="0" dirty="0">
              <a:solidFill>
                <a:srgbClr val="182B52"/>
              </a:solidFill>
              <a:latin typeface="Times New Roman" pitchFamily="18" charset="0"/>
              <a:cs typeface="Times New Roman" pitchFamily="18" charset="0"/>
            </a:endParaRPr>
          </a:p>
        </p:txBody>
      </p:sp>
      <p:sp>
        <p:nvSpPr>
          <p:cNvPr id="13" name="Rechthoek 12"/>
          <p:cNvSpPr>
            <a:spLocks noChangeArrowheads="1"/>
          </p:cNvSpPr>
          <p:nvPr/>
        </p:nvSpPr>
        <p:spPr bwMode="auto">
          <a:xfrm>
            <a:off x="3286125" y="2928938"/>
            <a:ext cx="2857500" cy="1214437"/>
          </a:xfrm>
          <a:prstGeom prst="rect">
            <a:avLst/>
          </a:prstGeom>
          <a:noFill/>
          <a:ln w="38100" algn="ctr">
            <a:solidFill>
              <a:srgbClr val="FF0000"/>
            </a:solidFill>
            <a:round/>
            <a:headEnd/>
            <a:tailEnd/>
          </a:ln>
        </p:spPr>
        <p:txBody>
          <a:bodyPr lIns="0" tIns="0" rIns="0" bIns="0"/>
          <a:lstStyle/>
          <a:p>
            <a:pPr>
              <a:spcBef>
                <a:spcPct val="20000"/>
              </a:spcBef>
            </a:pPr>
            <a:endParaRPr lang="nl-BE"/>
          </a:p>
        </p:txBody>
      </p:sp>
      <p:cxnSp>
        <p:nvCxnSpPr>
          <p:cNvPr id="14" name="Rechte verbindingslijn met pijl 13"/>
          <p:cNvCxnSpPr>
            <a:cxnSpLocks noChangeShapeType="1"/>
            <a:stCxn id="13" idx="1"/>
          </p:cNvCxnSpPr>
          <p:nvPr/>
        </p:nvCxnSpPr>
        <p:spPr bwMode="auto">
          <a:xfrm rot="10800000" flipV="1">
            <a:off x="2714625" y="3535363"/>
            <a:ext cx="571500" cy="179387"/>
          </a:xfrm>
          <a:prstGeom prst="straightConnector1">
            <a:avLst/>
          </a:prstGeom>
          <a:noFill/>
          <a:ln w="38100" algn="ctr">
            <a:solidFill>
              <a:srgbClr val="FF0000"/>
            </a:solidFill>
            <a:round/>
            <a:headEnd/>
            <a:tailEnd type="arrow" w="med" len="med"/>
          </a:ln>
        </p:spPr>
      </p:cxnSp>
      <p:sp>
        <p:nvSpPr>
          <p:cNvPr id="11" name="Titel 10"/>
          <p:cNvSpPr>
            <a:spLocks noGrp="1"/>
          </p:cNvSpPr>
          <p:nvPr>
            <p:ph type="title"/>
          </p:nvPr>
        </p:nvSpPr>
        <p:spPr/>
        <p:txBody>
          <a:bodyPr/>
          <a:lstStyle/>
          <a:p>
            <a:endParaRPr lang="nl-B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par>
                                <p:cTn id="8" presetID="3" presetClass="entr" presetSubtype="1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linds(horizontal)">
                                      <p:cBhvr>
                                        <p:cTn id="10" dur="500"/>
                                        <p:tgtEl>
                                          <p:spTgt spid="1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linds(horizontal)">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linds(horizontal)">
                                      <p:cBhvr>
                                        <p:cTn id="18" dur="500"/>
                                        <p:tgtEl>
                                          <p:spTgt spid="6"/>
                                        </p:tgtEl>
                                      </p:cBhvr>
                                    </p:animEffect>
                                  </p:childTnLst>
                                </p:cTn>
                              </p:par>
                              <p:par>
                                <p:cTn id="19" presetID="3" presetClass="entr" presetSubtype="1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linds(horizontal)">
                                      <p:cBhvr>
                                        <p:cTn id="21" dur="500"/>
                                        <p:tgtEl>
                                          <p:spTgt spid="8"/>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linds(horizontal)">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12" grpId="0" animBg="1"/>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1"/>
          <p:cNvSpPr>
            <a:spLocks noGrp="1"/>
          </p:cNvSpPr>
          <p:nvPr>
            <p:ph type="title"/>
          </p:nvPr>
        </p:nvSpPr>
        <p:spPr/>
        <p:txBody>
          <a:bodyPr/>
          <a:lstStyle/>
          <a:p>
            <a:r>
              <a:rPr lang="nl-BE" dirty="0" smtClean="0"/>
              <a:t>1. Unfair </a:t>
            </a:r>
            <a:r>
              <a:rPr lang="nl-BE" dirty="0" err="1" smtClean="0"/>
              <a:t>comparison</a:t>
            </a:r>
            <a:endParaRPr lang="nl-BE" dirty="0" smtClean="0"/>
          </a:p>
        </p:txBody>
      </p:sp>
      <p:sp>
        <p:nvSpPr>
          <p:cNvPr id="3" name="Tijdelijke aanduiding voor inhoud 2"/>
          <p:cNvSpPr>
            <a:spLocks noGrp="1"/>
          </p:cNvSpPr>
          <p:nvPr>
            <p:ph idx="1"/>
          </p:nvPr>
        </p:nvSpPr>
        <p:spPr>
          <a:xfrm>
            <a:off x="214313" y="1439863"/>
            <a:ext cx="7715250" cy="4678362"/>
          </a:xfrm>
        </p:spPr>
        <p:txBody>
          <a:bodyPr>
            <a:normAutofit fontScale="92500"/>
          </a:bodyPr>
          <a:lstStyle/>
          <a:p>
            <a:pPr>
              <a:lnSpc>
                <a:spcPct val="120000"/>
              </a:lnSpc>
              <a:defRPr/>
            </a:pPr>
            <a:r>
              <a:rPr lang="nl-BE" dirty="0" err="1" smtClean="0"/>
              <a:t>Kaminski</a:t>
            </a:r>
            <a:r>
              <a:rPr lang="nl-BE" dirty="0" smtClean="0"/>
              <a:t> </a:t>
            </a:r>
            <a:r>
              <a:rPr lang="nl-BE" dirty="0" err="1" smtClean="0"/>
              <a:t>controlled</a:t>
            </a:r>
            <a:r>
              <a:rPr lang="nl-BE" dirty="0" smtClean="0"/>
              <a:t> </a:t>
            </a:r>
            <a:r>
              <a:rPr lang="nl-BE" dirty="0" err="1" smtClean="0"/>
              <a:t>for</a:t>
            </a:r>
            <a:r>
              <a:rPr lang="nl-BE" dirty="0" smtClean="0"/>
              <a:t> </a:t>
            </a:r>
            <a:r>
              <a:rPr lang="nl-BE" dirty="0" err="1" smtClean="0"/>
              <a:t>superficial</a:t>
            </a:r>
            <a:r>
              <a:rPr lang="nl-BE" dirty="0" smtClean="0"/>
              <a:t> </a:t>
            </a:r>
            <a:r>
              <a:rPr lang="nl-BE" dirty="0" err="1" smtClean="0"/>
              <a:t>similarity</a:t>
            </a:r>
            <a:endParaRPr lang="nl-BE" dirty="0" smtClean="0"/>
          </a:p>
          <a:p>
            <a:pPr marL="447675" lvl="1" indent="0">
              <a:lnSpc>
                <a:spcPct val="120000"/>
              </a:lnSpc>
              <a:buFont typeface="Wingdings" pitchFamily="2" charset="2"/>
              <a:buNone/>
              <a:defRPr/>
            </a:pPr>
            <a:r>
              <a:rPr lang="en-US" dirty="0" smtClean="0"/>
              <a:t>undergraduate students read descriptions of T-G or T-C, but received no training of the rules</a:t>
            </a:r>
          </a:p>
          <a:p>
            <a:pPr marL="847725" lvl="2" indent="0">
              <a:lnSpc>
                <a:spcPct val="120000"/>
              </a:lnSpc>
              <a:buFont typeface="Wingdings" pitchFamily="2" charset="2"/>
              <a:buNone/>
              <a:defRPr/>
            </a:pPr>
            <a:r>
              <a:rPr lang="en-US" dirty="0" smtClean="0"/>
              <a:t>low similarity ratings</a:t>
            </a:r>
          </a:p>
          <a:p>
            <a:pPr marL="847725" lvl="2" indent="0">
              <a:lnSpc>
                <a:spcPct val="120000"/>
              </a:lnSpc>
              <a:buFont typeface="Wingdings" pitchFamily="2" charset="2"/>
              <a:buNone/>
              <a:defRPr/>
            </a:pPr>
            <a:r>
              <a:rPr lang="en-US" dirty="0" smtClean="0"/>
              <a:t>no differences in similarity ratings T-G </a:t>
            </a:r>
            <a:r>
              <a:rPr lang="en-US" dirty="0" err="1" smtClean="0"/>
              <a:t>vs</a:t>
            </a:r>
            <a:r>
              <a:rPr lang="en-US" dirty="0" smtClean="0"/>
              <a:t> T-C</a:t>
            </a:r>
          </a:p>
          <a:p>
            <a:pPr marL="350838" indent="-303213">
              <a:lnSpc>
                <a:spcPct val="120000"/>
              </a:lnSpc>
              <a:defRPr/>
            </a:pPr>
            <a:r>
              <a:rPr lang="nl-BE" dirty="0" err="1" smtClean="0"/>
              <a:t>critics</a:t>
            </a:r>
            <a:r>
              <a:rPr lang="nl-BE" dirty="0" smtClean="0"/>
              <a:t>: unfair </a:t>
            </a:r>
            <a:r>
              <a:rPr lang="nl-BE" dirty="0" err="1" smtClean="0"/>
              <a:t>comparison</a:t>
            </a:r>
            <a:r>
              <a:rPr lang="nl-BE" dirty="0" smtClean="0"/>
              <a:t> </a:t>
            </a:r>
            <a:r>
              <a:rPr lang="nl-BE" dirty="0" err="1" smtClean="0"/>
              <a:t>due</a:t>
            </a:r>
            <a:r>
              <a:rPr lang="nl-BE" dirty="0" smtClean="0"/>
              <a:t> to </a:t>
            </a:r>
            <a:r>
              <a:rPr lang="nl-BE" dirty="0" err="1" smtClean="0"/>
              <a:t>deep</a:t>
            </a:r>
            <a:r>
              <a:rPr lang="nl-BE" dirty="0" smtClean="0"/>
              <a:t> level </a:t>
            </a:r>
            <a:r>
              <a:rPr lang="nl-BE" dirty="0" err="1" smtClean="0"/>
              <a:t>similarity</a:t>
            </a:r>
            <a:r>
              <a:rPr lang="nl-BE" dirty="0" smtClean="0"/>
              <a:t> </a:t>
            </a:r>
            <a:r>
              <a:rPr lang="nl-BE" dirty="0" err="1" smtClean="0"/>
              <a:t>between</a:t>
            </a:r>
            <a:r>
              <a:rPr lang="nl-BE" dirty="0" smtClean="0"/>
              <a:t> T and G</a:t>
            </a:r>
          </a:p>
          <a:p>
            <a:pPr marL="439738" lvl="1" indent="7938">
              <a:lnSpc>
                <a:spcPct val="120000"/>
              </a:lnSpc>
              <a:buFont typeface="Wingdings" pitchFamily="2" charset="2"/>
              <a:buNone/>
              <a:defRPr/>
            </a:pPr>
            <a:r>
              <a:rPr lang="nl-BE" dirty="0" smtClean="0"/>
              <a:t>(</a:t>
            </a:r>
            <a:r>
              <a:rPr lang="nl-BE" dirty="0" err="1" smtClean="0"/>
              <a:t>McCallum</a:t>
            </a:r>
            <a:r>
              <a:rPr lang="nl-BE" dirty="0" smtClean="0"/>
              <a:t>, 2008; </a:t>
            </a:r>
            <a:r>
              <a:rPr lang="nl-BE" dirty="0" err="1" smtClean="0"/>
              <a:t>Cutrona</a:t>
            </a:r>
            <a:r>
              <a:rPr lang="nl-BE" dirty="0" smtClean="0"/>
              <a:t>, 2009; Deprez, 2008; Jones, 2009a, 2009b; </a:t>
            </a:r>
            <a:r>
              <a:rPr lang="nl-BE" dirty="0" err="1" smtClean="0"/>
              <a:t>Mourrat</a:t>
            </a:r>
            <a:r>
              <a:rPr lang="nl-BE" dirty="0" smtClean="0"/>
              <a:t>, 2008, </a:t>
            </a:r>
            <a:r>
              <a:rPr lang="nl-BE" dirty="0" err="1" smtClean="0"/>
              <a:t>Podolefsky</a:t>
            </a:r>
            <a:r>
              <a:rPr lang="nl-BE" dirty="0" smtClean="0"/>
              <a:t> &amp; </a:t>
            </a:r>
            <a:r>
              <a:rPr lang="nl-BE" dirty="0" err="1" smtClean="0"/>
              <a:t>Finkelstein</a:t>
            </a:r>
            <a:r>
              <a:rPr lang="nl-BE" dirty="0" smtClean="0"/>
              <a:t>, 2009)</a:t>
            </a:r>
            <a:endParaRPr lang="nl-BE" dirty="0"/>
          </a:p>
        </p:txBody>
      </p:sp>
      <p:pic>
        <p:nvPicPr>
          <p:cNvPr id="25604" name="Picture 2"/>
          <p:cNvPicPr>
            <a:picLocks noChangeAspect="1" noChangeArrowheads="1"/>
          </p:cNvPicPr>
          <p:nvPr/>
        </p:nvPicPr>
        <p:blipFill>
          <a:blip r:embed="rId2" cstate="print"/>
          <a:srcRect/>
          <a:stretch>
            <a:fillRect/>
          </a:stretch>
        </p:blipFill>
        <p:spPr bwMode="auto">
          <a:xfrm>
            <a:off x="8027988" y="4705350"/>
            <a:ext cx="514350" cy="1438275"/>
          </a:xfrm>
          <a:prstGeom prst="rect">
            <a:avLst/>
          </a:prstGeom>
          <a:noFill/>
          <a:ln w="9525">
            <a:noFill/>
            <a:miter lim="800000"/>
            <a:headEnd/>
            <a:tailEnd/>
          </a:ln>
        </p:spPr>
      </p:pic>
      <p:pic>
        <p:nvPicPr>
          <p:cNvPr id="25605" name="Picture 3"/>
          <p:cNvPicPr>
            <a:picLocks noChangeAspect="1" noChangeArrowheads="1"/>
          </p:cNvPicPr>
          <p:nvPr/>
        </p:nvPicPr>
        <p:blipFill>
          <a:blip r:embed="rId3" cstate="print"/>
          <a:srcRect/>
          <a:stretch>
            <a:fillRect/>
          </a:stretch>
        </p:blipFill>
        <p:spPr bwMode="auto">
          <a:xfrm>
            <a:off x="8037513" y="1919288"/>
            <a:ext cx="495300" cy="1276350"/>
          </a:xfrm>
          <a:prstGeom prst="rect">
            <a:avLst/>
          </a:prstGeom>
          <a:noFill/>
          <a:ln w="9525">
            <a:noFill/>
            <a:miter lim="800000"/>
            <a:headEnd/>
            <a:tailEnd/>
          </a:ln>
        </p:spPr>
      </p:pic>
      <p:pic>
        <p:nvPicPr>
          <p:cNvPr id="25606" name="Picture 4"/>
          <p:cNvPicPr>
            <a:picLocks noChangeAspect="1" noChangeArrowheads="1"/>
          </p:cNvPicPr>
          <p:nvPr/>
        </p:nvPicPr>
        <p:blipFill>
          <a:blip r:embed="rId4" cstate="print"/>
          <a:srcRect/>
          <a:stretch>
            <a:fillRect/>
          </a:stretch>
        </p:blipFill>
        <p:spPr bwMode="auto">
          <a:xfrm>
            <a:off x="8013700" y="3336925"/>
            <a:ext cx="542925" cy="1228725"/>
          </a:xfrm>
          <a:prstGeom prst="rect">
            <a:avLst/>
          </a:prstGeom>
          <a:noFill/>
          <a:ln w="9525">
            <a:noFill/>
            <a:miter lim="800000"/>
            <a:headEnd/>
            <a:tailEnd/>
          </a:ln>
        </p:spPr>
      </p:pic>
      <p:sp>
        <p:nvSpPr>
          <p:cNvPr id="7" name="Tekstvak 6"/>
          <p:cNvSpPr txBox="1"/>
          <p:nvPr/>
        </p:nvSpPr>
        <p:spPr>
          <a:xfrm>
            <a:off x="8643938" y="2327275"/>
            <a:ext cx="428625" cy="461665"/>
          </a:xfrm>
          <a:prstGeom prst="rect">
            <a:avLst/>
          </a:prstGeom>
          <a:solidFill>
            <a:schemeClr val="accent1">
              <a:lumMod val="75000"/>
            </a:schemeClr>
          </a:solidFill>
        </p:spPr>
        <p:txBody>
          <a:bodyPr>
            <a:spAutoFit/>
          </a:bodyPr>
          <a:lstStyle/>
          <a:p>
            <a:pPr>
              <a:defRPr/>
            </a:pPr>
            <a:r>
              <a:rPr lang="nl-BE" baseline="0" dirty="0" smtClean="0">
                <a:solidFill>
                  <a:srgbClr val="2A1752"/>
                </a:solidFill>
                <a:latin typeface="+mn-lt"/>
              </a:rPr>
              <a:t>G</a:t>
            </a:r>
            <a:endParaRPr lang="nl-BE" baseline="0" dirty="0">
              <a:solidFill>
                <a:srgbClr val="2A1752"/>
              </a:solidFill>
              <a:latin typeface="+mn-lt"/>
            </a:endParaRPr>
          </a:p>
        </p:txBody>
      </p:sp>
      <p:sp>
        <p:nvSpPr>
          <p:cNvPr id="8" name="Tekstvak 7"/>
          <p:cNvSpPr txBox="1"/>
          <p:nvPr/>
        </p:nvSpPr>
        <p:spPr>
          <a:xfrm>
            <a:off x="8643938" y="3719513"/>
            <a:ext cx="428625" cy="461962"/>
          </a:xfrm>
          <a:prstGeom prst="rect">
            <a:avLst/>
          </a:prstGeom>
          <a:solidFill>
            <a:schemeClr val="accent1">
              <a:lumMod val="75000"/>
            </a:schemeClr>
          </a:solidFill>
        </p:spPr>
        <p:txBody>
          <a:bodyPr>
            <a:spAutoFit/>
          </a:bodyPr>
          <a:lstStyle/>
          <a:p>
            <a:pPr>
              <a:defRPr/>
            </a:pPr>
            <a:r>
              <a:rPr lang="nl-BE" baseline="0" dirty="0">
                <a:solidFill>
                  <a:srgbClr val="2A1752"/>
                </a:solidFill>
                <a:latin typeface="+mn-lt"/>
              </a:rPr>
              <a:t>C</a:t>
            </a:r>
          </a:p>
        </p:txBody>
      </p:sp>
      <p:sp>
        <p:nvSpPr>
          <p:cNvPr id="9" name="Tekstvak 8"/>
          <p:cNvSpPr txBox="1"/>
          <p:nvPr/>
        </p:nvSpPr>
        <p:spPr>
          <a:xfrm>
            <a:off x="8643938" y="5194300"/>
            <a:ext cx="428625" cy="460375"/>
          </a:xfrm>
          <a:prstGeom prst="rect">
            <a:avLst/>
          </a:prstGeom>
          <a:solidFill>
            <a:schemeClr val="accent1">
              <a:lumMod val="75000"/>
            </a:schemeClr>
          </a:solidFill>
        </p:spPr>
        <p:txBody>
          <a:bodyPr>
            <a:spAutoFit/>
          </a:bodyPr>
          <a:lstStyle/>
          <a:p>
            <a:pPr>
              <a:defRPr/>
            </a:pPr>
            <a:r>
              <a:rPr lang="nl-BE" baseline="0" dirty="0">
                <a:solidFill>
                  <a:srgbClr val="2A1752"/>
                </a:solidFill>
                <a:latin typeface="+mn-lt"/>
              </a:rPr>
              <a:t>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blinds(horizontal)">
                                      <p:cBhvr>
                                        <p:cTn id="2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1"/>
          <p:cNvSpPr>
            <a:spLocks noGrp="1"/>
          </p:cNvSpPr>
          <p:nvPr>
            <p:ph type="title"/>
          </p:nvPr>
        </p:nvSpPr>
        <p:spPr/>
        <p:txBody>
          <a:bodyPr/>
          <a:lstStyle/>
          <a:p>
            <a:r>
              <a:rPr lang="nl-BE" dirty="0" smtClean="0"/>
              <a:t>1. Unfair </a:t>
            </a:r>
            <a:r>
              <a:rPr lang="nl-BE" dirty="0" err="1" smtClean="0"/>
              <a:t>comparison</a:t>
            </a:r>
            <a:endParaRPr lang="nl-BE" dirty="0" smtClean="0"/>
          </a:p>
        </p:txBody>
      </p:sp>
      <p:sp>
        <p:nvSpPr>
          <p:cNvPr id="3" name="Tijdelijke aanduiding voor inhoud 2"/>
          <p:cNvSpPr>
            <a:spLocks noGrp="1"/>
          </p:cNvSpPr>
          <p:nvPr>
            <p:ph idx="1"/>
          </p:nvPr>
        </p:nvSpPr>
        <p:spPr>
          <a:xfrm>
            <a:off x="214313" y="1439863"/>
            <a:ext cx="7715250" cy="4678362"/>
          </a:xfrm>
        </p:spPr>
        <p:txBody>
          <a:bodyPr/>
          <a:lstStyle/>
          <a:p>
            <a:pPr marL="504825" indent="-457200">
              <a:buFontTx/>
              <a:buAutoNum type="arabicPeriod"/>
            </a:pPr>
            <a:r>
              <a:rPr lang="nl-BE" sz="2800" dirty="0" smtClean="0"/>
              <a:t>prior </a:t>
            </a:r>
            <a:r>
              <a:rPr lang="nl-BE" sz="2800" dirty="0" err="1" smtClean="0"/>
              <a:t>knowledge</a:t>
            </a:r>
            <a:endParaRPr lang="nl-BE" sz="2800" dirty="0" smtClean="0"/>
          </a:p>
          <a:p>
            <a:pPr marL="504825" indent="-457200">
              <a:buFontTx/>
              <a:buNone/>
            </a:pPr>
            <a:r>
              <a:rPr lang="nl-BE" dirty="0" smtClean="0"/>
              <a:t>	</a:t>
            </a:r>
            <a:r>
              <a:rPr lang="nl-BE" sz="2400" dirty="0" smtClean="0"/>
              <a:t>G and T:</a:t>
            </a:r>
            <a:endParaRPr lang="nl-BE" dirty="0" smtClean="0"/>
          </a:p>
          <a:p>
            <a:pPr marL="992188" lvl="1" indent="-280988"/>
            <a:r>
              <a:rPr lang="nl-BE" sz="2000" dirty="0" err="1" smtClean="0"/>
              <a:t>arbitray</a:t>
            </a:r>
            <a:r>
              <a:rPr lang="nl-BE" sz="2000" dirty="0" smtClean="0"/>
              <a:t> </a:t>
            </a:r>
            <a:r>
              <a:rPr lang="nl-BE" sz="2000" dirty="0" err="1" smtClean="0"/>
              <a:t>symbols</a:t>
            </a:r>
            <a:endParaRPr lang="nl-BE" sz="2000" dirty="0" smtClean="0"/>
          </a:p>
          <a:p>
            <a:pPr marL="992188" lvl="1" indent="-280988"/>
            <a:r>
              <a:rPr lang="nl-BE" sz="2000" dirty="0" err="1" smtClean="0"/>
              <a:t>operations</a:t>
            </a:r>
            <a:r>
              <a:rPr lang="nl-BE" sz="2000" dirty="0" smtClean="0"/>
              <a:t> </a:t>
            </a:r>
            <a:r>
              <a:rPr lang="nl-BE" sz="2000" dirty="0" err="1" smtClean="0"/>
              <a:t>governed</a:t>
            </a:r>
            <a:r>
              <a:rPr lang="nl-BE" sz="2000" dirty="0" smtClean="0"/>
              <a:t> </a:t>
            </a:r>
            <a:r>
              <a:rPr lang="nl-BE" sz="2000" dirty="0" err="1" smtClean="0"/>
              <a:t>by</a:t>
            </a:r>
            <a:r>
              <a:rPr lang="nl-BE" sz="2000" dirty="0" smtClean="0"/>
              <a:t> </a:t>
            </a:r>
            <a:r>
              <a:rPr lang="nl-BE" sz="2000" dirty="0" err="1" smtClean="0"/>
              <a:t>formal</a:t>
            </a:r>
            <a:r>
              <a:rPr lang="nl-BE" sz="2000" dirty="0" smtClean="0"/>
              <a:t> </a:t>
            </a:r>
            <a:r>
              <a:rPr lang="nl-BE" sz="2000" dirty="0" err="1" smtClean="0"/>
              <a:t>rules</a:t>
            </a:r>
            <a:endParaRPr lang="nl-BE" sz="2000" dirty="0" smtClean="0"/>
          </a:p>
          <a:p>
            <a:pPr marL="992188" lvl="1" indent="-280988"/>
            <a:r>
              <a:rPr lang="nl-BE" sz="2000" dirty="0" err="1" smtClean="0"/>
              <a:t>ignore</a:t>
            </a:r>
            <a:r>
              <a:rPr lang="nl-BE" sz="2000" dirty="0" smtClean="0"/>
              <a:t> prior </a:t>
            </a:r>
            <a:r>
              <a:rPr lang="nl-BE" sz="2000" dirty="0" err="1" smtClean="0"/>
              <a:t>knowledge</a:t>
            </a:r>
            <a:r>
              <a:rPr lang="nl-BE" sz="2000" dirty="0" smtClean="0"/>
              <a:t>!</a:t>
            </a:r>
          </a:p>
          <a:p>
            <a:pPr marL="504825" indent="-457200">
              <a:buFontTx/>
              <a:buNone/>
            </a:pPr>
            <a:r>
              <a:rPr lang="nl-BE" dirty="0" smtClean="0"/>
              <a:t>	</a:t>
            </a:r>
            <a:r>
              <a:rPr lang="nl-BE" sz="2400" dirty="0" smtClean="0"/>
              <a:t>C: </a:t>
            </a:r>
            <a:r>
              <a:rPr lang="nl-BE" sz="2400" dirty="0" err="1" smtClean="0"/>
              <a:t>physical</a:t>
            </a:r>
            <a:r>
              <a:rPr lang="nl-BE" sz="2400" dirty="0" smtClean="0"/>
              <a:t>/</a:t>
            </a:r>
            <a:r>
              <a:rPr lang="nl-BE" sz="2400" dirty="0" err="1" smtClean="0"/>
              <a:t>numerical</a:t>
            </a:r>
            <a:r>
              <a:rPr lang="nl-BE" sz="2400" dirty="0" smtClean="0"/>
              <a:t> referent</a:t>
            </a:r>
            <a:endParaRPr lang="nl-BE" dirty="0" smtClean="0"/>
          </a:p>
          <a:p>
            <a:pPr marL="992188" lvl="1" indent="-280988"/>
            <a:r>
              <a:rPr lang="nl-BE" sz="2000" dirty="0" err="1" smtClean="0"/>
              <a:t>physical</a:t>
            </a:r>
            <a:r>
              <a:rPr lang="nl-BE" sz="2000" dirty="0" smtClean="0"/>
              <a:t>/</a:t>
            </a:r>
            <a:r>
              <a:rPr lang="nl-BE" sz="2000" dirty="0" err="1" smtClean="0"/>
              <a:t>numerical</a:t>
            </a:r>
            <a:r>
              <a:rPr lang="nl-BE" sz="2000" dirty="0" smtClean="0"/>
              <a:t> referent </a:t>
            </a:r>
            <a:r>
              <a:rPr lang="nl-BE" sz="2000" dirty="0" err="1" smtClean="0"/>
              <a:t>for</a:t>
            </a:r>
            <a:r>
              <a:rPr lang="nl-BE" sz="2000" dirty="0" smtClean="0"/>
              <a:t> the </a:t>
            </a:r>
            <a:r>
              <a:rPr lang="nl-BE" sz="2000" dirty="0" err="1" smtClean="0"/>
              <a:t>symbols</a:t>
            </a:r>
            <a:endParaRPr lang="nl-BE" sz="2000" dirty="0" smtClean="0"/>
          </a:p>
          <a:p>
            <a:pPr marL="992188" lvl="1" indent="-280988"/>
            <a:r>
              <a:rPr lang="nl-BE" sz="2000" dirty="0" err="1" smtClean="0"/>
              <a:t>physical</a:t>
            </a:r>
            <a:r>
              <a:rPr lang="nl-BE" sz="2000" dirty="0" smtClean="0"/>
              <a:t>/</a:t>
            </a:r>
            <a:r>
              <a:rPr lang="nl-BE" sz="2000" dirty="0" err="1" smtClean="0"/>
              <a:t>numerical</a:t>
            </a:r>
            <a:r>
              <a:rPr lang="nl-BE" sz="2000" dirty="0" smtClean="0"/>
              <a:t> referent </a:t>
            </a:r>
            <a:r>
              <a:rPr lang="nl-BE" sz="2000" dirty="0" err="1" smtClean="0"/>
              <a:t>for</a:t>
            </a:r>
            <a:r>
              <a:rPr lang="nl-BE" sz="2000" dirty="0" smtClean="0"/>
              <a:t> the </a:t>
            </a:r>
            <a:r>
              <a:rPr lang="nl-BE" sz="2000" dirty="0" err="1" smtClean="0"/>
              <a:t>operations</a:t>
            </a:r>
            <a:endParaRPr lang="nl-BE" sz="2000" dirty="0" smtClean="0"/>
          </a:p>
          <a:p>
            <a:pPr marL="992188" lvl="1" indent="-280988"/>
            <a:r>
              <a:rPr lang="nl-BE" sz="2000" dirty="0" smtClean="0"/>
              <a:t>prior </a:t>
            </a:r>
            <a:r>
              <a:rPr lang="nl-BE" sz="2000" dirty="0" err="1" smtClean="0"/>
              <a:t>knowledge</a:t>
            </a:r>
            <a:r>
              <a:rPr lang="nl-BE" sz="2000" dirty="0" smtClean="0"/>
              <a:t> is </a:t>
            </a:r>
            <a:r>
              <a:rPr lang="nl-BE" sz="2000" dirty="0" err="1" smtClean="0"/>
              <a:t>useful</a:t>
            </a:r>
            <a:r>
              <a:rPr lang="nl-BE" sz="2000" dirty="0" smtClean="0"/>
              <a:t>!</a:t>
            </a:r>
          </a:p>
          <a:p>
            <a:pPr marL="504825" indent="-457200">
              <a:buFontTx/>
              <a:buNone/>
            </a:pPr>
            <a:endParaRPr lang="nl-BE" dirty="0" smtClean="0"/>
          </a:p>
        </p:txBody>
      </p:sp>
      <p:pic>
        <p:nvPicPr>
          <p:cNvPr id="26628" name="Picture 2"/>
          <p:cNvPicPr>
            <a:picLocks noChangeAspect="1" noChangeArrowheads="1"/>
          </p:cNvPicPr>
          <p:nvPr/>
        </p:nvPicPr>
        <p:blipFill>
          <a:blip r:embed="rId2" cstate="print"/>
          <a:srcRect/>
          <a:stretch>
            <a:fillRect/>
          </a:stretch>
        </p:blipFill>
        <p:spPr bwMode="auto">
          <a:xfrm>
            <a:off x="8027988" y="4705350"/>
            <a:ext cx="514350" cy="1438275"/>
          </a:xfrm>
          <a:prstGeom prst="rect">
            <a:avLst/>
          </a:prstGeom>
          <a:noFill/>
          <a:ln w="9525">
            <a:noFill/>
            <a:miter lim="800000"/>
            <a:headEnd/>
            <a:tailEnd/>
          </a:ln>
        </p:spPr>
      </p:pic>
      <p:pic>
        <p:nvPicPr>
          <p:cNvPr id="26629" name="Picture 3"/>
          <p:cNvPicPr>
            <a:picLocks noChangeAspect="1" noChangeArrowheads="1"/>
          </p:cNvPicPr>
          <p:nvPr/>
        </p:nvPicPr>
        <p:blipFill>
          <a:blip r:embed="rId3" cstate="print"/>
          <a:srcRect/>
          <a:stretch>
            <a:fillRect/>
          </a:stretch>
        </p:blipFill>
        <p:spPr bwMode="auto">
          <a:xfrm>
            <a:off x="8037513" y="1919288"/>
            <a:ext cx="495300" cy="1276350"/>
          </a:xfrm>
          <a:prstGeom prst="rect">
            <a:avLst/>
          </a:prstGeom>
          <a:noFill/>
          <a:ln w="9525">
            <a:noFill/>
            <a:miter lim="800000"/>
            <a:headEnd/>
            <a:tailEnd/>
          </a:ln>
        </p:spPr>
      </p:pic>
      <p:pic>
        <p:nvPicPr>
          <p:cNvPr id="26630" name="Picture 4"/>
          <p:cNvPicPr>
            <a:picLocks noChangeAspect="1" noChangeArrowheads="1"/>
          </p:cNvPicPr>
          <p:nvPr/>
        </p:nvPicPr>
        <p:blipFill>
          <a:blip r:embed="rId4" cstate="print"/>
          <a:srcRect/>
          <a:stretch>
            <a:fillRect/>
          </a:stretch>
        </p:blipFill>
        <p:spPr bwMode="auto">
          <a:xfrm>
            <a:off x="8013700" y="3336925"/>
            <a:ext cx="542925" cy="1228725"/>
          </a:xfrm>
          <a:prstGeom prst="rect">
            <a:avLst/>
          </a:prstGeom>
          <a:noFill/>
          <a:ln w="9525">
            <a:noFill/>
            <a:miter lim="800000"/>
            <a:headEnd/>
            <a:tailEnd/>
          </a:ln>
        </p:spPr>
      </p:pic>
      <p:sp>
        <p:nvSpPr>
          <p:cNvPr id="7" name="Tekstvak 6"/>
          <p:cNvSpPr txBox="1"/>
          <p:nvPr/>
        </p:nvSpPr>
        <p:spPr>
          <a:xfrm>
            <a:off x="8643938" y="2327275"/>
            <a:ext cx="428625" cy="460375"/>
          </a:xfrm>
          <a:prstGeom prst="rect">
            <a:avLst/>
          </a:prstGeom>
          <a:solidFill>
            <a:schemeClr val="accent1">
              <a:lumMod val="75000"/>
            </a:schemeClr>
          </a:solidFill>
        </p:spPr>
        <p:txBody>
          <a:bodyPr>
            <a:spAutoFit/>
          </a:bodyPr>
          <a:lstStyle/>
          <a:p>
            <a:pPr>
              <a:defRPr/>
            </a:pPr>
            <a:r>
              <a:rPr lang="nl-BE" baseline="0" dirty="0">
                <a:solidFill>
                  <a:srgbClr val="2A1752"/>
                </a:solidFill>
                <a:latin typeface="Verdana" pitchFamily="34" charset="0"/>
              </a:rPr>
              <a:t>G</a:t>
            </a:r>
          </a:p>
        </p:txBody>
      </p:sp>
      <p:sp>
        <p:nvSpPr>
          <p:cNvPr id="8" name="Tekstvak 7"/>
          <p:cNvSpPr txBox="1"/>
          <p:nvPr/>
        </p:nvSpPr>
        <p:spPr>
          <a:xfrm>
            <a:off x="8643938" y="3719513"/>
            <a:ext cx="428625" cy="461962"/>
          </a:xfrm>
          <a:prstGeom prst="rect">
            <a:avLst/>
          </a:prstGeom>
          <a:solidFill>
            <a:schemeClr val="accent1">
              <a:lumMod val="75000"/>
            </a:schemeClr>
          </a:solidFill>
        </p:spPr>
        <p:txBody>
          <a:bodyPr>
            <a:spAutoFit/>
          </a:bodyPr>
          <a:lstStyle/>
          <a:p>
            <a:pPr>
              <a:defRPr/>
            </a:pPr>
            <a:r>
              <a:rPr lang="nl-BE" baseline="0" dirty="0">
                <a:solidFill>
                  <a:srgbClr val="2A1752"/>
                </a:solidFill>
                <a:latin typeface="Verdana" pitchFamily="34" charset="0"/>
              </a:rPr>
              <a:t>C</a:t>
            </a:r>
          </a:p>
        </p:txBody>
      </p:sp>
      <p:sp>
        <p:nvSpPr>
          <p:cNvPr id="9" name="Tekstvak 8"/>
          <p:cNvSpPr txBox="1"/>
          <p:nvPr/>
        </p:nvSpPr>
        <p:spPr>
          <a:xfrm>
            <a:off x="8643938" y="5194300"/>
            <a:ext cx="428625" cy="460375"/>
          </a:xfrm>
          <a:prstGeom prst="rect">
            <a:avLst/>
          </a:prstGeom>
          <a:solidFill>
            <a:schemeClr val="accent1">
              <a:lumMod val="75000"/>
            </a:schemeClr>
          </a:solidFill>
        </p:spPr>
        <p:txBody>
          <a:bodyPr>
            <a:spAutoFit/>
          </a:bodyPr>
          <a:lstStyle/>
          <a:p>
            <a:pPr>
              <a:defRPr/>
            </a:pPr>
            <a:r>
              <a:rPr lang="nl-BE" baseline="0" dirty="0">
                <a:solidFill>
                  <a:srgbClr val="2A1752"/>
                </a:solidFill>
                <a:latin typeface="Verdana" pitchFamily="34" charset="0"/>
              </a:rPr>
              <a:t>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blinds(horizontal)">
                                      <p:cBhvr>
                                        <p:cTn id="7" dur="500"/>
                                        <p:tgtEl>
                                          <p:spTgt spid="3">
                                            <p:txEl>
                                              <p:pRg st="5" end="5"/>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blinds(horizontal)">
                                      <p:cBhvr>
                                        <p:cTn id="10" dur="500"/>
                                        <p:tgtEl>
                                          <p:spTgt spid="3">
                                            <p:txEl>
                                              <p:pRg st="6" end="6"/>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blinds(horizontal)">
                                      <p:cBhvr>
                                        <p:cTn id="13" dur="500"/>
                                        <p:tgtEl>
                                          <p:spTgt spid="3">
                                            <p:txEl>
                                              <p:pRg st="7" end="7"/>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
                                            <p:txEl>
                                              <p:pRg st="8" end="8"/>
                                            </p:txEl>
                                          </p:spTgt>
                                        </p:tgtEl>
                                        <p:attrNameLst>
                                          <p:attrName>style.visibility</p:attrName>
                                        </p:attrNameLst>
                                      </p:cBhvr>
                                      <p:to>
                                        <p:strVal val="visible"/>
                                      </p:to>
                                    </p:set>
                                    <p:animEffect transition="in" filter="blinds(horizontal)">
                                      <p:cBhvr>
                                        <p:cTn id="18" dur="500"/>
                                        <p:tgtEl>
                                          <p:spTgt spid="3">
                                            <p:txEl>
                                              <p:pRg st="8" end="8"/>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blinds(horizontal)">
                                      <p:cBhvr>
                                        <p:cTn id="23" dur="500"/>
                                        <p:tgtEl>
                                          <p:spTgt spid="3">
                                            <p:txEl>
                                              <p:pRg st="1" end="1"/>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blinds(horizontal)">
                                      <p:cBhvr>
                                        <p:cTn id="26" dur="500"/>
                                        <p:tgtEl>
                                          <p:spTgt spid="3">
                                            <p:txEl>
                                              <p:pRg st="2" end="2"/>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blinds(horizontal)">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blinds(horizontal)">
                                      <p:cBhvr>
                                        <p:cTn id="3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el 1"/>
          <p:cNvSpPr>
            <a:spLocks noGrp="1"/>
          </p:cNvSpPr>
          <p:nvPr>
            <p:ph type="title"/>
          </p:nvPr>
        </p:nvSpPr>
        <p:spPr/>
        <p:txBody>
          <a:bodyPr/>
          <a:lstStyle/>
          <a:p>
            <a:r>
              <a:rPr lang="nl-BE" dirty="0" smtClean="0"/>
              <a:t>1. Unfair </a:t>
            </a:r>
            <a:r>
              <a:rPr lang="nl-BE" dirty="0" err="1" smtClean="0"/>
              <a:t>comparison</a:t>
            </a:r>
            <a:endParaRPr lang="nl-BE" dirty="0" smtClean="0"/>
          </a:p>
        </p:txBody>
      </p:sp>
      <p:sp>
        <p:nvSpPr>
          <p:cNvPr id="3" name="Tijdelijke aanduiding voor inhoud 2"/>
          <p:cNvSpPr>
            <a:spLocks noGrp="1"/>
          </p:cNvSpPr>
          <p:nvPr>
            <p:ph idx="1"/>
          </p:nvPr>
        </p:nvSpPr>
        <p:spPr>
          <a:xfrm>
            <a:off x="214313" y="1439863"/>
            <a:ext cx="7715250" cy="4869457"/>
          </a:xfrm>
        </p:spPr>
        <p:txBody>
          <a:bodyPr>
            <a:normAutofit fontScale="85000" lnSpcReduction="10000"/>
          </a:bodyPr>
          <a:lstStyle/>
          <a:p>
            <a:pPr marL="504825" indent="-457200">
              <a:lnSpc>
                <a:spcPct val="120000"/>
              </a:lnSpc>
              <a:buFontTx/>
              <a:buAutoNum type="arabicPeriod" startAt="2"/>
            </a:pPr>
            <a:r>
              <a:rPr lang="nl-BE" sz="3300" dirty="0" err="1" smtClean="0"/>
              <a:t>central</a:t>
            </a:r>
            <a:r>
              <a:rPr lang="nl-BE" sz="3300" dirty="0" smtClean="0"/>
              <a:t> </a:t>
            </a:r>
            <a:r>
              <a:rPr lang="nl-BE" sz="3300" dirty="0" err="1" smtClean="0"/>
              <a:t>mathematical</a:t>
            </a:r>
            <a:r>
              <a:rPr lang="nl-BE" sz="3300" dirty="0" smtClean="0"/>
              <a:t> concept</a:t>
            </a:r>
          </a:p>
          <a:p>
            <a:pPr marL="504825" indent="-457200">
              <a:lnSpc>
                <a:spcPct val="120000"/>
              </a:lnSpc>
              <a:buFontTx/>
              <a:buNone/>
            </a:pPr>
            <a:r>
              <a:rPr lang="nl-BE" dirty="0" smtClean="0"/>
              <a:t>	G and T: </a:t>
            </a:r>
            <a:r>
              <a:rPr lang="nl-BE" dirty="0" err="1" smtClean="0"/>
              <a:t>commutative</a:t>
            </a:r>
            <a:r>
              <a:rPr lang="nl-BE" dirty="0" smtClean="0"/>
              <a:t> </a:t>
            </a:r>
            <a:r>
              <a:rPr lang="nl-BE" dirty="0" err="1" smtClean="0"/>
              <a:t>group</a:t>
            </a:r>
            <a:endParaRPr lang="nl-BE" dirty="0" smtClean="0"/>
          </a:p>
          <a:p>
            <a:pPr marL="904875" lvl="1" indent="-457200">
              <a:lnSpc>
                <a:spcPct val="120000"/>
              </a:lnSpc>
              <a:buFont typeface="Wingdings" pitchFamily="2" charset="2"/>
              <a:buNone/>
            </a:pPr>
            <a:r>
              <a:rPr lang="nl-BE" dirty="0" smtClean="0"/>
              <a:t>	(commutativity, associativity, </a:t>
            </a:r>
            <a:r>
              <a:rPr lang="nl-BE" dirty="0" err="1" smtClean="0"/>
              <a:t>existence</a:t>
            </a:r>
            <a:r>
              <a:rPr lang="nl-BE" dirty="0" smtClean="0"/>
              <a:t> of </a:t>
            </a:r>
            <a:r>
              <a:rPr lang="nl-BE" dirty="0" err="1" smtClean="0"/>
              <a:t>identity</a:t>
            </a:r>
            <a:r>
              <a:rPr lang="nl-BE" dirty="0" smtClean="0"/>
              <a:t> element, </a:t>
            </a:r>
            <a:r>
              <a:rPr lang="nl-BE" dirty="0" err="1" smtClean="0"/>
              <a:t>existence</a:t>
            </a:r>
            <a:r>
              <a:rPr lang="nl-BE" dirty="0" smtClean="0"/>
              <a:t> of inverse </a:t>
            </a:r>
            <a:r>
              <a:rPr lang="nl-BE" dirty="0" err="1" smtClean="0"/>
              <a:t>elements</a:t>
            </a:r>
            <a:r>
              <a:rPr lang="nl-BE" dirty="0" smtClean="0"/>
              <a:t>)</a:t>
            </a:r>
          </a:p>
          <a:p>
            <a:pPr marL="504825" indent="-457200">
              <a:lnSpc>
                <a:spcPct val="120000"/>
              </a:lnSpc>
              <a:buFontTx/>
              <a:buNone/>
            </a:pPr>
            <a:r>
              <a:rPr lang="nl-BE" dirty="0" smtClean="0"/>
              <a:t>	C: </a:t>
            </a:r>
            <a:r>
              <a:rPr lang="nl-BE" dirty="0" err="1" smtClean="0"/>
              <a:t>commutative</a:t>
            </a:r>
            <a:r>
              <a:rPr lang="nl-BE" dirty="0" smtClean="0"/>
              <a:t> </a:t>
            </a:r>
            <a:r>
              <a:rPr lang="nl-BE" dirty="0" err="1" smtClean="0"/>
              <a:t>group</a:t>
            </a:r>
            <a:r>
              <a:rPr lang="nl-BE" dirty="0" smtClean="0"/>
              <a:t> (</a:t>
            </a:r>
            <a:r>
              <a:rPr lang="nl-BE" dirty="0" err="1" smtClean="0"/>
              <a:t>explicit</a:t>
            </a:r>
            <a:r>
              <a:rPr lang="nl-BE" dirty="0" smtClean="0"/>
              <a:t>)</a:t>
            </a:r>
          </a:p>
          <a:p>
            <a:pPr marL="504825" indent="-457200">
              <a:lnSpc>
                <a:spcPct val="120000"/>
              </a:lnSpc>
              <a:buFontTx/>
              <a:buNone/>
            </a:pPr>
            <a:r>
              <a:rPr lang="nl-BE" dirty="0" smtClean="0"/>
              <a:t>		vs. </a:t>
            </a:r>
            <a:r>
              <a:rPr lang="nl-BE" dirty="0" err="1" smtClean="0"/>
              <a:t>modular</a:t>
            </a:r>
            <a:r>
              <a:rPr lang="nl-BE" dirty="0" smtClean="0"/>
              <a:t> </a:t>
            </a:r>
            <a:r>
              <a:rPr lang="nl-BE" dirty="0" err="1" smtClean="0"/>
              <a:t>addition</a:t>
            </a:r>
            <a:r>
              <a:rPr lang="nl-BE" dirty="0" smtClean="0"/>
              <a:t> (</a:t>
            </a:r>
            <a:r>
              <a:rPr lang="nl-BE" dirty="0" err="1" smtClean="0"/>
              <a:t>implicit</a:t>
            </a:r>
            <a:r>
              <a:rPr lang="nl-BE" dirty="0" smtClean="0"/>
              <a:t>)</a:t>
            </a:r>
          </a:p>
          <a:p>
            <a:pPr marL="504825" indent="-457200">
              <a:lnSpc>
                <a:spcPct val="120000"/>
              </a:lnSpc>
              <a:buFontTx/>
              <a:buNone/>
            </a:pPr>
            <a:r>
              <a:rPr lang="nl-BE" dirty="0" smtClean="0"/>
              <a:t>	</a:t>
            </a:r>
            <a:r>
              <a:rPr lang="nl-BE" dirty="0" err="1" smtClean="0"/>
              <a:t>both</a:t>
            </a:r>
            <a:r>
              <a:rPr lang="nl-BE" dirty="0" smtClean="0"/>
              <a:t> are </a:t>
            </a:r>
            <a:r>
              <a:rPr lang="nl-BE" dirty="0" err="1" smtClean="0"/>
              <a:t>meaningful</a:t>
            </a:r>
            <a:r>
              <a:rPr lang="nl-BE" dirty="0" smtClean="0"/>
              <a:t> </a:t>
            </a:r>
            <a:r>
              <a:rPr lang="nl-BE" dirty="0" err="1" smtClean="0"/>
              <a:t>mathematical</a:t>
            </a:r>
            <a:r>
              <a:rPr lang="nl-BE" dirty="0" smtClean="0"/>
              <a:t> </a:t>
            </a:r>
            <a:r>
              <a:rPr lang="nl-BE" dirty="0" err="1" smtClean="0"/>
              <a:t>concepts</a:t>
            </a:r>
            <a:endParaRPr lang="nl-BE" dirty="0" smtClean="0"/>
          </a:p>
          <a:p>
            <a:pPr marL="504825" indent="-457200">
              <a:lnSpc>
                <a:spcPct val="120000"/>
              </a:lnSpc>
              <a:buFontTx/>
              <a:buNone/>
            </a:pPr>
            <a:r>
              <a:rPr lang="nl-BE" dirty="0" smtClean="0"/>
              <a:t>	… </a:t>
            </a:r>
            <a:r>
              <a:rPr lang="nl-BE" dirty="0" err="1" smtClean="0"/>
              <a:t>but</a:t>
            </a:r>
            <a:r>
              <a:rPr lang="nl-BE" dirty="0" smtClean="0"/>
              <a:t> </a:t>
            </a:r>
            <a:r>
              <a:rPr lang="nl-BE" dirty="0" err="1" smtClean="0"/>
              <a:t>distinct</a:t>
            </a:r>
            <a:r>
              <a:rPr lang="nl-BE" dirty="0" smtClean="0"/>
              <a:t> (</a:t>
            </a:r>
            <a:r>
              <a:rPr lang="nl-BE" dirty="0" err="1" smtClean="0"/>
              <a:t>for</a:t>
            </a:r>
            <a:r>
              <a:rPr lang="nl-BE" dirty="0" smtClean="0"/>
              <a:t> </a:t>
            </a:r>
            <a:r>
              <a:rPr lang="nl-BE" dirty="0" err="1" smtClean="0"/>
              <a:t>higher</a:t>
            </a:r>
            <a:r>
              <a:rPr lang="nl-BE" dirty="0" smtClean="0"/>
              <a:t> order)!</a:t>
            </a:r>
          </a:p>
          <a:p>
            <a:pPr marL="504825" indent="-457200">
              <a:lnSpc>
                <a:spcPct val="120000"/>
              </a:lnSpc>
              <a:buFontTx/>
              <a:buNone/>
            </a:pPr>
            <a:r>
              <a:rPr lang="nl-BE" dirty="0" smtClean="0"/>
              <a:t>	G and C </a:t>
            </a:r>
            <a:r>
              <a:rPr lang="nl-BE" dirty="0" err="1" smtClean="0"/>
              <a:t>learn</a:t>
            </a:r>
            <a:r>
              <a:rPr lang="nl-BE" dirty="0" smtClean="0"/>
              <a:t> different </a:t>
            </a:r>
            <a:r>
              <a:rPr lang="nl-BE" dirty="0" err="1" smtClean="0"/>
              <a:t>concepts</a:t>
            </a:r>
            <a:r>
              <a:rPr lang="nl-BE" dirty="0" smtClean="0"/>
              <a:t>!</a:t>
            </a:r>
          </a:p>
          <a:p>
            <a:pPr marL="504825" indent="-457200">
              <a:lnSpc>
                <a:spcPct val="120000"/>
              </a:lnSpc>
              <a:buFontTx/>
              <a:buNone/>
            </a:pPr>
            <a:r>
              <a:rPr lang="nl-BE" dirty="0" smtClean="0"/>
              <a:t>	concept </a:t>
            </a:r>
            <a:r>
              <a:rPr lang="nl-BE" dirty="0" err="1" smtClean="0"/>
              <a:t>learned</a:t>
            </a:r>
            <a:r>
              <a:rPr lang="nl-BE" dirty="0" smtClean="0"/>
              <a:t> in G is more </a:t>
            </a:r>
            <a:r>
              <a:rPr lang="nl-BE" dirty="0" err="1" smtClean="0"/>
              <a:t>useful</a:t>
            </a:r>
            <a:r>
              <a:rPr lang="nl-BE" dirty="0" smtClean="0"/>
              <a:t> </a:t>
            </a:r>
            <a:r>
              <a:rPr lang="nl-BE" dirty="0" err="1" smtClean="0"/>
              <a:t>for</a:t>
            </a:r>
            <a:r>
              <a:rPr lang="nl-BE" dirty="0" smtClean="0"/>
              <a:t> T</a:t>
            </a:r>
          </a:p>
        </p:txBody>
      </p:sp>
      <p:pic>
        <p:nvPicPr>
          <p:cNvPr id="27652" name="Picture 2"/>
          <p:cNvPicPr>
            <a:picLocks noChangeAspect="1" noChangeArrowheads="1"/>
          </p:cNvPicPr>
          <p:nvPr/>
        </p:nvPicPr>
        <p:blipFill>
          <a:blip r:embed="rId2" cstate="print"/>
          <a:srcRect/>
          <a:stretch>
            <a:fillRect/>
          </a:stretch>
        </p:blipFill>
        <p:spPr bwMode="auto">
          <a:xfrm>
            <a:off x="8027988" y="4705350"/>
            <a:ext cx="514350" cy="1438275"/>
          </a:xfrm>
          <a:prstGeom prst="rect">
            <a:avLst/>
          </a:prstGeom>
          <a:noFill/>
          <a:ln w="9525">
            <a:noFill/>
            <a:miter lim="800000"/>
            <a:headEnd/>
            <a:tailEnd/>
          </a:ln>
        </p:spPr>
      </p:pic>
      <p:pic>
        <p:nvPicPr>
          <p:cNvPr id="27653" name="Picture 3"/>
          <p:cNvPicPr>
            <a:picLocks noChangeAspect="1" noChangeArrowheads="1"/>
          </p:cNvPicPr>
          <p:nvPr/>
        </p:nvPicPr>
        <p:blipFill>
          <a:blip r:embed="rId3" cstate="print"/>
          <a:srcRect/>
          <a:stretch>
            <a:fillRect/>
          </a:stretch>
        </p:blipFill>
        <p:spPr bwMode="auto">
          <a:xfrm>
            <a:off x="8037513" y="1919288"/>
            <a:ext cx="495300" cy="1276350"/>
          </a:xfrm>
          <a:prstGeom prst="rect">
            <a:avLst/>
          </a:prstGeom>
          <a:noFill/>
          <a:ln w="9525">
            <a:noFill/>
            <a:miter lim="800000"/>
            <a:headEnd/>
            <a:tailEnd/>
          </a:ln>
        </p:spPr>
      </p:pic>
      <p:pic>
        <p:nvPicPr>
          <p:cNvPr id="27654" name="Picture 4"/>
          <p:cNvPicPr>
            <a:picLocks noChangeAspect="1" noChangeArrowheads="1"/>
          </p:cNvPicPr>
          <p:nvPr/>
        </p:nvPicPr>
        <p:blipFill>
          <a:blip r:embed="rId4" cstate="print"/>
          <a:srcRect/>
          <a:stretch>
            <a:fillRect/>
          </a:stretch>
        </p:blipFill>
        <p:spPr bwMode="auto">
          <a:xfrm>
            <a:off x="8013700" y="3336925"/>
            <a:ext cx="542925" cy="1228725"/>
          </a:xfrm>
          <a:prstGeom prst="rect">
            <a:avLst/>
          </a:prstGeom>
          <a:noFill/>
          <a:ln w="9525">
            <a:noFill/>
            <a:miter lim="800000"/>
            <a:headEnd/>
            <a:tailEnd/>
          </a:ln>
        </p:spPr>
      </p:pic>
      <p:sp>
        <p:nvSpPr>
          <p:cNvPr id="7" name="Tekstvak 6"/>
          <p:cNvSpPr txBox="1"/>
          <p:nvPr/>
        </p:nvSpPr>
        <p:spPr>
          <a:xfrm>
            <a:off x="8643938" y="2327275"/>
            <a:ext cx="428625" cy="461665"/>
          </a:xfrm>
          <a:prstGeom prst="rect">
            <a:avLst/>
          </a:prstGeom>
          <a:solidFill>
            <a:schemeClr val="accent1">
              <a:lumMod val="75000"/>
            </a:schemeClr>
          </a:solidFill>
        </p:spPr>
        <p:txBody>
          <a:bodyPr>
            <a:spAutoFit/>
          </a:bodyPr>
          <a:lstStyle/>
          <a:p>
            <a:pPr>
              <a:defRPr/>
            </a:pPr>
            <a:r>
              <a:rPr lang="nl-BE" baseline="0" dirty="0">
                <a:solidFill>
                  <a:srgbClr val="2A1752"/>
                </a:solidFill>
                <a:latin typeface="+mn-lt"/>
              </a:rPr>
              <a:t>G</a:t>
            </a:r>
          </a:p>
        </p:txBody>
      </p:sp>
      <p:sp>
        <p:nvSpPr>
          <p:cNvPr id="8" name="Tekstvak 7"/>
          <p:cNvSpPr txBox="1"/>
          <p:nvPr/>
        </p:nvSpPr>
        <p:spPr>
          <a:xfrm>
            <a:off x="8643938" y="3719513"/>
            <a:ext cx="428625" cy="461665"/>
          </a:xfrm>
          <a:prstGeom prst="rect">
            <a:avLst/>
          </a:prstGeom>
          <a:solidFill>
            <a:schemeClr val="accent1">
              <a:lumMod val="75000"/>
            </a:schemeClr>
          </a:solidFill>
        </p:spPr>
        <p:txBody>
          <a:bodyPr>
            <a:spAutoFit/>
          </a:bodyPr>
          <a:lstStyle/>
          <a:p>
            <a:pPr>
              <a:defRPr/>
            </a:pPr>
            <a:r>
              <a:rPr lang="nl-BE" baseline="0" dirty="0">
                <a:solidFill>
                  <a:srgbClr val="2A1752"/>
                </a:solidFill>
                <a:latin typeface="+mn-lt"/>
              </a:rPr>
              <a:t>C</a:t>
            </a:r>
          </a:p>
        </p:txBody>
      </p:sp>
      <p:sp>
        <p:nvSpPr>
          <p:cNvPr id="9" name="Tekstvak 8"/>
          <p:cNvSpPr txBox="1"/>
          <p:nvPr/>
        </p:nvSpPr>
        <p:spPr>
          <a:xfrm>
            <a:off x="8643938" y="5194300"/>
            <a:ext cx="428625" cy="461665"/>
          </a:xfrm>
          <a:prstGeom prst="rect">
            <a:avLst/>
          </a:prstGeom>
          <a:solidFill>
            <a:schemeClr val="accent1">
              <a:lumMod val="75000"/>
            </a:schemeClr>
          </a:solidFill>
        </p:spPr>
        <p:txBody>
          <a:bodyPr>
            <a:spAutoFit/>
          </a:bodyPr>
          <a:lstStyle/>
          <a:p>
            <a:pPr>
              <a:defRPr/>
            </a:pPr>
            <a:r>
              <a:rPr lang="nl-BE" baseline="0" dirty="0">
                <a:solidFill>
                  <a:srgbClr val="2A1752"/>
                </a:solidFill>
                <a:latin typeface="+mn-lt"/>
              </a:rPr>
              <a:t>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horizontal)">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blinds(horizontal)">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blinds(horizontal)">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blinds(horizontal)">
                                      <p:cBhvr>
                                        <p:cTn id="30" dur="5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blinds(horizontal)">
                                      <p:cBhvr>
                                        <p:cTn id="35" dur="500"/>
                                        <p:tgtEl>
                                          <p:spTgt spid="3">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blinds(horizontal)">
                                      <p:cBhvr>
                                        <p:cTn id="4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el 1"/>
          <p:cNvSpPr>
            <a:spLocks noGrp="1"/>
          </p:cNvSpPr>
          <p:nvPr>
            <p:ph type="title"/>
          </p:nvPr>
        </p:nvSpPr>
        <p:spPr/>
        <p:txBody>
          <a:bodyPr/>
          <a:lstStyle/>
          <a:p>
            <a:r>
              <a:rPr lang="nl-BE" dirty="0" smtClean="0"/>
              <a:t>1. Unfair </a:t>
            </a:r>
            <a:r>
              <a:rPr lang="nl-BE" dirty="0" err="1" smtClean="0"/>
              <a:t>comparison</a:t>
            </a:r>
            <a:endParaRPr lang="nl-BE" dirty="0" smtClean="0"/>
          </a:p>
        </p:txBody>
      </p:sp>
      <p:sp>
        <p:nvSpPr>
          <p:cNvPr id="3" name="Tijdelijke aanduiding voor inhoud 2"/>
          <p:cNvSpPr>
            <a:spLocks noGrp="1"/>
          </p:cNvSpPr>
          <p:nvPr>
            <p:ph idx="1"/>
          </p:nvPr>
        </p:nvSpPr>
        <p:spPr>
          <a:xfrm>
            <a:off x="214313" y="1285875"/>
            <a:ext cx="7786687" cy="5167461"/>
          </a:xfrm>
        </p:spPr>
        <p:txBody>
          <a:bodyPr>
            <a:normAutofit fontScale="70000" lnSpcReduction="20000"/>
          </a:bodyPr>
          <a:lstStyle/>
          <a:p>
            <a:pPr marL="504825" indent="-457200">
              <a:lnSpc>
                <a:spcPct val="120000"/>
              </a:lnSpc>
              <a:buFontTx/>
              <a:buAutoNum type="arabicPeriod" startAt="3"/>
              <a:defRPr/>
            </a:pPr>
            <a:r>
              <a:rPr lang="nl-BE" sz="4000" dirty="0" err="1" smtClean="0"/>
              <a:t>mathematical</a:t>
            </a:r>
            <a:r>
              <a:rPr lang="nl-BE" sz="4000" dirty="0" smtClean="0"/>
              <a:t> </a:t>
            </a:r>
            <a:r>
              <a:rPr lang="nl-BE" sz="4000" dirty="0" err="1" smtClean="0"/>
              <a:t>structure</a:t>
            </a:r>
            <a:endParaRPr lang="nl-BE" sz="4000" dirty="0" smtClean="0"/>
          </a:p>
          <a:p>
            <a:pPr marL="504825" indent="-457200">
              <a:lnSpc>
                <a:spcPct val="120000"/>
              </a:lnSpc>
              <a:buFontTx/>
              <a:buNone/>
              <a:defRPr/>
            </a:pPr>
            <a:r>
              <a:rPr lang="nl-BE" dirty="0" smtClean="0"/>
              <a:t>	G : </a:t>
            </a:r>
            <a:r>
              <a:rPr lang="nl-BE" dirty="0" err="1" smtClean="0"/>
              <a:t>neutral</a:t>
            </a:r>
            <a:r>
              <a:rPr lang="nl-BE" dirty="0" smtClean="0"/>
              <a:t> </a:t>
            </a:r>
            <a:r>
              <a:rPr lang="nl-BE" dirty="0" err="1" smtClean="0"/>
              <a:t>elt</a:t>
            </a:r>
            <a:r>
              <a:rPr lang="nl-BE" dirty="0" smtClean="0"/>
              <a:t>. n, 2 </a:t>
            </a:r>
            <a:r>
              <a:rPr lang="nl-BE" dirty="0" err="1" smtClean="0"/>
              <a:t>symmetric</a:t>
            </a:r>
            <a:r>
              <a:rPr lang="nl-BE" dirty="0" smtClean="0"/>
              <a:t> generators a and b </a:t>
            </a:r>
          </a:p>
          <a:p>
            <a:pPr marL="904875" lvl="1" indent="-193675">
              <a:lnSpc>
                <a:spcPct val="120000"/>
              </a:lnSpc>
              <a:defRPr/>
            </a:pPr>
            <a:r>
              <a:rPr lang="nl-BE" dirty="0" smtClean="0"/>
              <a:t>{n,a,b},</a:t>
            </a:r>
          </a:p>
          <a:p>
            <a:pPr marL="904875" lvl="1" indent="-193675">
              <a:lnSpc>
                <a:spcPct val="120000"/>
              </a:lnSpc>
              <a:defRPr/>
            </a:pPr>
            <a:r>
              <a:rPr lang="nl-BE" dirty="0" smtClean="0"/>
              <a:t>(1.1) a+a=b, </a:t>
            </a:r>
          </a:p>
          <a:p>
            <a:pPr marL="904875" lvl="1" indent="-193675">
              <a:lnSpc>
                <a:spcPct val="120000"/>
              </a:lnSpc>
              <a:defRPr/>
            </a:pPr>
            <a:r>
              <a:rPr lang="nl-BE" dirty="0" smtClean="0"/>
              <a:t>(1.2) b+b=a</a:t>
            </a:r>
          </a:p>
          <a:p>
            <a:pPr marL="904875" lvl="1" indent="-193675">
              <a:lnSpc>
                <a:spcPct val="120000"/>
              </a:lnSpc>
              <a:defRPr/>
            </a:pPr>
            <a:r>
              <a:rPr lang="nl-BE" dirty="0" smtClean="0"/>
              <a:t>(1.3) a+b=b+a=n</a:t>
            </a:r>
          </a:p>
          <a:p>
            <a:pPr marL="504825" indent="-457200">
              <a:lnSpc>
                <a:spcPct val="120000"/>
              </a:lnSpc>
              <a:buFontTx/>
              <a:buNone/>
              <a:defRPr/>
            </a:pPr>
            <a:r>
              <a:rPr lang="nl-BE" dirty="0" smtClean="0"/>
              <a:t>	C: </a:t>
            </a:r>
            <a:r>
              <a:rPr lang="nl-BE" dirty="0" err="1" smtClean="0"/>
              <a:t>symmetry</a:t>
            </a:r>
            <a:r>
              <a:rPr lang="nl-BE" dirty="0" smtClean="0"/>
              <a:t> </a:t>
            </a:r>
            <a:r>
              <a:rPr lang="nl-BE" dirty="0" err="1" smtClean="0"/>
              <a:t>broken</a:t>
            </a:r>
            <a:r>
              <a:rPr lang="nl-BE" dirty="0" smtClean="0"/>
              <a:t> (1 vs. 2), </a:t>
            </a:r>
            <a:r>
              <a:rPr lang="nl-BE" dirty="0" err="1" smtClean="0"/>
              <a:t>one</a:t>
            </a:r>
            <a:r>
              <a:rPr lang="nl-BE" dirty="0" smtClean="0"/>
              <a:t> generator</a:t>
            </a:r>
          </a:p>
          <a:p>
            <a:pPr marL="904875" lvl="1" indent="-193675">
              <a:lnSpc>
                <a:spcPct val="120000"/>
              </a:lnSpc>
              <a:defRPr/>
            </a:pPr>
            <a:r>
              <a:rPr lang="nl-BE" dirty="0" smtClean="0"/>
              <a:t>{n,a,b}</a:t>
            </a:r>
          </a:p>
          <a:p>
            <a:pPr marL="904875" lvl="1" indent="-193675">
              <a:lnSpc>
                <a:spcPct val="120000"/>
              </a:lnSpc>
              <a:defRPr/>
            </a:pPr>
            <a:r>
              <a:rPr lang="nl-BE" dirty="0" smtClean="0"/>
              <a:t>(2.1) a+a=b</a:t>
            </a:r>
          </a:p>
          <a:p>
            <a:pPr marL="904875" lvl="1" indent="-193675">
              <a:lnSpc>
                <a:spcPct val="120000"/>
              </a:lnSpc>
              <a:defRPr/>
            </a:pPr>
            <a:r>
              <a:rPr lang="nl-BE" dirty="0" smtClean="0"/>
              <a:t>(2.2) a+a+a=n</a:t>
            </a:r>
          </a:p>
          <a:p>
            <a:pPr marL="504825" indent="-457200">
              <a:lnSpc>
                <a:spcPct val="120000"/>
              </a:lnSpc>
              <a:buFontTx/>
              <a:buNone/>
              <a:defRPr/>
            </a:pPr>
            <a:r>
              <a:rPr lang="nl-BE" dirty="0" smtClean="0"/>
              <a:t>	</a:t>
            </a:r>
          </a:p>
          <a:p>
            <a:pPr marL="504825" indent="-457200">
              <a:lnSpc>
                <a:spcPct val="120000"/>
              </a:lnSpc>
              <a:buFontTx/>
              <a:buNone/>
              <a:defRPr/>
            </a:pPr>
            <a:r>
              <a:rPr lang="nl-BE" dirty="0" smtClean="0"/>
              <a:t>	equivalent, </a:t>
            </a:r>
            <a:r>
              <a:rPr lang="nl-BE" dirty="0" err="1" smtClean="0"/>
              <a:t>but</a:t>
            </a:r>
            <a:r>
              <a:rPr lang="nl-BE" dirty="0" smtClean="0"/>
              <a:t> focus </a:t>
            </a:r>
            <a:r>
              <a:rPr lang="nl-BE" dirty="0" err="1" smtClean="0"/>
              <a:t>on</a:t>
            </a:r>
            <a:r>
              <a:rPr lang="nl-BE" dirty="0" smtClean="0"/>
              <a:t> different </a:t>
            </a:r>
            <a:r>
              <a:rPr lang="nl-BE" dirty="0" err="1" smtClean="0"/>
              <a:t>aspects</a:t>
            </a:r>
            <a:r>
              <a:rPr lang="nl-BE" dirty="0" smtClean="0"/>
              <a:t> </a:t>
            </a:r>
          </a:p>
          <a:p>
            <a:pPr marL="504825" indent="-457200">
              <a:lnSpc>
                <a:spcPct val="120000"/>
              </a:lnSpc>
              <a:buFontTx/>
              <a:buNone/>
              <a:defRPr/>
            </a:pPr>
            <a:r>
              <a:rPr lang="nl-BE" dirty="0" smtClean="0"/>
              <a:t>	G/C </a:t>
            </a:r>
            <a:r>
              <a:rPr lang="nl-BE" dirty="0" err="1" smtClean="0"/>
              <a:t>learned</a:t>
            </a:r>
            <a:r>
              <a:rPr lang="nl-BE" dirty="0" smtClean="0"/>
              <a:t>/</a:t>
            </a:r>
            <a:r>
              <a:rPr lang="nl-BE" dirty="0" err="1" smtClean="0"/>
              <a:t>ignored</a:t>
            </a:r>
            <a:r>
              <a:rPr lang="nl-BE" dirty="0" smtClean="0"/>
              <a:t> different </a:t>
            </a:r>
            <a:r>
              <a:rPr lang="nl-BE" dirty="0" err="1" smtClean="0"/>
              <a:t>aspects</a:t>
            </a:r>
            <a:endParaRPr lang="nl-BE" dirty="0" smtClean="0"/>
          </a:p>
          <a:p>
            <a:pPr marL="504825" indent="-457200">
              <a:lnSpc>
                <a:spcPct val="120000"/>
              </a:lnSpc>
              <a:buFontTx/>
              <a:buNone/>
              <a:defRPr/>
            </a:pPr>
            <a:r>
              <a:rPr lang="nl-BE" dirty="0" smtClean="0"/>
              <a:t>	in T: </a:t>
            </a:r>
            <a:r>
              <a:rPr lang="nl-BE" dirty="0" err="1" smtClean="0"/>
              <a:t>no</a:t>
            </a:r>
            <a:r>
              <a:rPr lang="nl-BE" dirty="0" smtClean="0"/>
              <a:t> </a:t>
            </a:r>
            <a:r>
              <a:rPr lang="nl-BE" dirty="0" err="1" smtClean="0"/>
              <a:t>clues</a:t>
            </a:r>
            <a:r>
              <a:rPr lang="nl-BE" dirty="0" smtClean="0"/>
              <a:t> </a:t>
            </a:r>
            <a:r>
              <a:rPr lang="nl-BE" dirty="0" err="1" smtClean="0"/>
              <a:t>for</a:t>
            </a:r>
            <a:r>
              <a:rPr lang="nl-BE" dirty="0" smtClean="0"/>
              <a:t> 2nd set of </a:t>
            </a:r>
            <a:r>
              <a:rPr lang="nl-BE" dirty="0" err="1" smtClean="0"/>
              <a:t>rules</a:t>
            </a:r>
            <a:endParaRPr lang="nl-BE" dirty="0" smtClean="0"/>
          </a:p>
        </p:txBody>
      </p:sp>
      <p:pic>
        <p:nvPicPr>
          <p:cNvPr id="30724" name="Picture 2"/>
          <p:cNvPicPr>
            <a:picLocks noChangeAspect="1" noChangeArrowheads="1"/>
          </p:cNvPicPr>
          <p:nvPr/>
        </p:nvPicPr>
        <p:blipFill>
          <a:blip r:embed="rId2" cstate="print"/>
          <a:srcRect/>
          <a:stretch>
            <a:fillRect/>
          </a:stretch>
        </p:blipFill>
        <p:spPr bwMode="auto">
          <a:xfrm>
            <a:off x="8027988" y="4705350"/>
            <a:ext cx="514350" cy="1438275"/>
          </a:xfrm>
          <a:prstGeom prst="rect">
            <a:avLst/>
          </a:prstGeom>
          <a:noFill/>
          <a:ln w="9525">
            <a:noFill/>
            <a:miter lim="800000"/>
            <a:headEnd/>
            <a:tailEnd/>
          </a:ln>
        </p:spPr>
      </p:pic>
      <p:pic>
        <p:nvPicPr>
          <p:cNvPr id="30725" name="Picture 3"/>
          <p:cNvPicPr>
            <a:picLocks noChangeAspect="1" noChangeArrowheads="1"/>
          </p:cNvPicPr>
          <p:nvPr/>
        </p:nvPicPr>
        <p:blipFill>
          <a:blip r:embed="rId3" cstate="print"/>
          <a:srcRect/>
          <a:stretch>
            <a:fillRect/>
          </a:stretch>
        </p:blipFill>
        <p:spPr bwMode="auto">
          <a:xfrm>
            <a:off x="8037513" y="1919288"/>
            <a:ext cx="495300" cy="1276350"/>
          </a:xfrm>
          <a:prstGeom prst="rect">
            <a:avLst/>
          </a:prstGeom>
          <a:noFill/>
          <a:ln w="9525">
            <a:noFill/>
            <a:miter lim="800000"/>
            <a:headEnd/>
            <a:tailEnd/>
          </a:ln>
        </p:spPr>
      </p:pic>
      <p:pic>
        <p:nvPicPr>
          <p:cNvPr id="30726" name="Picture 4"/>
          <p:cNvPicPr>
            <a:picLocks noChangeAspect="1" noChangeArrowheads="1"/>
          </p:cNvPicPr>
          <p:nvPr/>
        </p:nvPicPr>
        <p:blipFill>
          <a:blip r:embed="rId4" cstate="print"/>
          <a:srcRect/>
          <a:stretch>
            <a:fillRect/>
          </a:stretch>
        </p:blipFill>
        <p:spPr bwMode="auto">
          <a:xfrm>
            <a:off x="8013700" y="3336925"/>
            <a:ext cx="542925" cy="1228725"/>
          </a:xfrm>
          <a:prstGeom prst="rect">
            <a:avLst/>
          </a:prstGeom>
          <a:noFill/>
          <a:ln w="9525">
            <a:noFill/>
            <a:miter lim="800000"/>
            <a:headEnd/>
            <a:tailEnd/>
          </a:ln>
        </p:spPr>
      </p:pic>
      <p:sp>
        <p:nvSpPr>
          <p:cNvPr id="7" name="Tekstvak 6"/>
          <p:cNvSpPr txBox="1"/>
          <p:nvPr/>
        </p:nvSpPr>
        <p:spPr>
          <a:xfrm>
            <a:off x="8643938" y="2327275"/>
            <a:ext cx="428625" cy="460375"/>
          </a:xfrm>
          <a:prstGeom prst="rect">
            <a:avLst/>
          </a:prstGeom>
          <a:solidFill>
            <a:schemeClr val="accent1">
              <a:lumMod val="75000"/>
            </a:schemeClr>
          </a:solidFill>
        </p:spPr>
        <p:txBody>
          <a:bodyPr>
            <a:spAutoFit/>
          </a:bodyPr>
          <a:lstStyle/>
          <a:p>
            <a:pPr>
              <a:defRPr/>
            </a:pPr>
            <a:r>
              <a:rPr lang="nl-BE" baseline="0" dirty="0">
                <a:solidFill>
                  <a:srgbClr val="2A1752"/>
                </a:solidFill>
                <a:latin typeface="Verdana" pitchFamily="34" charset="0"/>
              </a:rPr>
              <a:t>G</a:t>
            </a:r>
          </a:p>
        </p:txBody>
      </p:sp>
      <p:sp>
        <p:nvSpPr>
          <p:cNvPr id="8" name="Tekstvak 7"/>
          <p:cNvSpPr txBox="1"/>
          <p:nvPr/>
        </p:nvSpPr>
        <p:spPr>
          <a:xfrm>
            <a:off x="8643938" y="3719513"/>
            <a:ext cx="428625" cy="461962"/>
          </a:xfrm>
          <a:prstGeom prst="rect">
            <a:avLst/>
          </a:prstGeom>
          <a:solidFill>
            <a:schemeClr val="accent1">
              <a:lumMod val="75000"/>
            </a:schemeClr>
          </a:solidFill>
        </p:spPr>
        <p:txBody>
          <a:bodyPr>
            <a:spAutoFit/>
          </a:bodyPr>
          <a:lstStyle/>
          <a:p>
            <a:pPr>
              <a:defRPr/>
            </a:pPr>
            <a:r>
              <a:rPr lang="nl-BE" baseline="0" dirty="0">
                <a:solidFill>
                  <a:srgbClr val="2A1752"/>
                </a:solidFill>
                <a:latin typeface="Verdana" pitchFamily="34" charset="0"/>
              </a:rPr>
              <a:t>C</a:t>
            </a:r>
          </a:p>
        </p:txBody>
      </p:sp>
      <p:sp>
        <p:nvSpPr>
          <p:cNvPr id="9" name="Tekstvak 8"/>
          <p:cNvSpPr txBox="1"/>
          <p:nvPr/>
        </p:nvSpPr>
        <p:spPr>
          <a:xfrm>
            <a:off x="8643938" y="5194300"/>
            <a:ext cx="428625" cy="460375"/>
          </a:xfrm>
          <a:prstGeom prst="rect">
            <a:avLst/>
          </a:prstGeom>
          <a:solidFill>
            <a:schemeClr val="accent1">
              <a:lumMod val="75000"/>
            </a:schemeClr>
          </a:solidFill>
        </p:spPr>
        <p:txBody>
          <a:bodyPr>
            <a:spAutoFit/>
          </a:bodyPr>
          <a:lstStyle/>
          <a:p>
            <a:pPr>
              <a:defRPr/>
            </a:pPr>
            <a:r>
              <a:rPr lang="nl-BE" baseline="0" dirty="0">
                <a:solidFill>
                  <a:srgbClr val="2A1752"/>
                </a:solidFill>
                <a:latin typeface="Verdana" pitchFamily="34" charset="0"/>
              </a:rPr>
              <a:t>T</a:t>
            </a:r>
          </a:p>
        </p:txBody>
      </p:sp>
      <p:pic>
        <p:nvPicPr>
          <p:cNvPr id="21514" name="Picture 2"/>
          <p:cNvPicPr>
            <a:picLocks noChangeAspect="1" noChangeArrowheads="1"/>
          </p:cNvPicPr>
          <p:nvPr/>
        </p:nvPicPr>
        <p:blipFill>
          <a:blip r:embed="rId5" cstate="print"/>
          <a:srcRect/>
          <a:stretch>
            <a:fillRect/>
          </a:stretch>
        </p:blipFill>
        <p:spPr bwMode="auto">
          <a:xfrm>
            <a:off x="5899150" y="2163763"/>
            <a:ext cx="1123950" cy="1038225"/>
          </a:xfrm>
          <a:prstGeom prst="rect">
            <a:avLst/>
          </a:prstGeom>
          <a:noFill/>
          <a:ln w="9525">
            <a:noFill/>
            <a:miter lim="800000"/>
            <a:headEnd/>
            <a:tailEnd/>
          </a:ln>
        </p:spPr>
      </p:pic>
      <p:sp>
        <p:nvSpPr>
          <p:cNvPr id="11" name="Tekstvak 10"/>
          <p:cNvSpPr txBox="1"/>
          <p:nvPr/>
        </p:nvSpPr>
        <p:spPr>
          <a:xfrm>
            <a:off x="3357563" y="3875088"/>
            <a:ext cx="1763712" cy="831850"/>
          </a:xfrm>
          <a:prstGeom prst="rect">
            <a:avLst/>
          </a:prstGeom>
          <a:solidFill>
            <a:schemeClr val="accent1">
              <a:lumMod val="75000"/>
            </a:schemeClr>
          </a:solidFill>
        </p:spPr>
        <p:txBody>
          <a:bodyPr>
            <a:spAutoFit/>
          </a:bodyPr>
          <a:lstStyle/>
          <a:p>
            <a:pPr>
              <a:defRPr/>
            </a:pPr>
            <a:r>
              <a:rPr lang="nl-BE" baseline="0" dirty="0">
                <a:latin typeface="+mn-lt"/>
              </a:rPr>
              <a:t>1+1=2</a:t>
            </a:r>
          </a:p>
          <a:p>
            <a:pPr>
              <a:defRPr/>
            </a:pPr>
            <a:r>
              <a:rPr lang="nl-BE" baseline="0" dirty="0">
                <a:latin typeface="+mn-lt"/>
              </a:rPr>
              <a:t>1+1+1=3</a:t>
            </a:r>
          </a:p>
        </p:txBody>
      </p:sp>
      <p:pic>
        <p:nvPicPr>
          <p:cNvPr id="21516" name="Picture 3"/>
          <p:cNvPicPr>
            <a:picLocks noChangeAspect="1" noChangeArrowheads="1"/>
          </p:cNvPicPr>
          <p:nvPr/>
        </p:nvPicPr>
        <p:blipFill>
          <a:blip r:embed="rId6" cstate="print"/>
          <a:srcRect/>
          <a:stretch>
            <a:fillRect/>
          </a:stretch>
        </p:blipFill>
        <p:spPr bwMode="auto">
          <a:xfrm>
            <a:off x="5381625" y="3743325"/>
            <a:ext cx="1619250" cy="1095375"/>
          </a:xfrm>
          <a:prstGeom prst="rect">
            <a:avLst/>
          </a:prstGeom>
          <a:noFill/>
          <a:ln w="9525">
            <a:noFill/>
            <a:miter lim="800000"/>
            <a:headEnd/>
            <a:tailEnd/>
          </a:ln>
        </p:spPr>
      </p:pic>
      <p:pic>
        <p:nvPicPr>
          <p:cNvPr id="21517" name="Picture 13"/>
          <p:cNvPicPr>
            <a:picLocks noChangeAspect="1" noChangeArrowheads="1"/>
          </p:cNvPicPr>
          <p:nvPr/>
        </p:nvPicPr>
        <p:blipFill>
          <a:blip r:embed="rId7" cstate="print"/>
          <a:srcRect/>
          <a:stretch>
            <a:fillRect/>
          </a:stretch>
        </p:blipFill>
        <p:spPr bwMode="auto">
          <a:xfrm>
            <a:off x="3311525" y="2154238"/>
            <a:ext cx="2428875" cy="10572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linds(horizontal)">
                                      <p:cBhvr>
                                        <p:cTn id="13" dur="500"/>
                                        <p:tgtEl>
                                          <p:spTgt spid="3">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linds(horizontal)">
                                      <p:cBhvr>
                                        <p:cTn id="16" dur="500"/>
                                        <p:tgtEl>
                                          <p:spTgt spid="3">
                                            <p:txEl>
                                              <p:pRg st="4" end="4"/>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blinds(horizontal)">
                                      <p:cBhvr>
                                        <p:cTn id="19" dur="500"/>
                                        <p:tgtEl>
                                          <p:spTgt spid="3">
                                            <p:txEl>
                                              <p:pRg st="5" end="5"/>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21514"/>
                                        </p:tgtEl>
                                        <p:attrNameLst>
                                          <p:attrName>style.visibility</p:attrName>
                                        </p:attrNameLst>
                                      </p:cBhvr>
                                      <p:to>
                                        <p:strVal val="visible"/>
                                      </p:to>
                                    </p:set>
                                    <p:animEffect transition="in" filter="blinds(horizontal)">
                                      <p:cBhvr>
                                        <p:cTn id="22" dur="500"/>
                                        <p:tgtEl>
                                          <p:spTgt spid="21514"/>
                                        </p:tgtEl>
                                      </p:cBhvr>
                                    </p:animEffect>
                                  </p:childTnLst>
                                </p:cTn>
                              </p:par>
                              <p:par>
                                <p:cTn id="23" presetID="3" presetClass="entr" presetSubtype="10" fill="hold" nodeType="withEffect">
                                  <p:stCondLst>
                                    <p:cond delay="0"/>
                                  </p:stCondLst>
                                  <p:childTnLst>
                                    <p:set>
                                      <p:cBhvr>
                                        <p:cTn id="24" dur="1" fill="hold">
                                          <p:stCondLst>
                                            <p:cond delay="0"/>
                                          </p:stCondLst>
                                        </p:cTn>
                                        <p:tgtEl>
                                          <p:spTgt spid="21517"/>
                                        </p:tgtEl>
                                        <p:attrNameLst>
                                          <p:attrName>style.visibility</p:attrName>
                                        </p:attrNameLst>
                                      </p:cBhvr>
                                      <p:to>
                                        <p:strVal val="visible"/>
                                      </p:to>
                                    </p:set>
                                    <p:animEffect transition="in" filter="blinds(horizontal)">
                                      <p:cBhvr>
                                        <p:cTn id="25" dur="500"/>
                                        <p:tgtEl>
                                          <p:spTgt spid="21517"/>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21516"/>
                                        </p:tgtEl>
                                        <p:attrNameLst>
                                          <p:attrName>style.visibility</p:attrName>
                                        </p:attrNameLst>
                                      </p:cBhvr>
                                      <p:to>
                                        <p:strVal val="visible"/>
                                      </p:to>
                                    </p:set>
                                    <p:animEffect transition="in" filter="blinds(horizontal)">
                                      <p:cBhvr>
                                        <p:cTn id="30" dur="500"/>
                                        <p:tgtEl>
                                          <p:spTgt spid="21516"/>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linds(horizontal)">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blinds(horizontal)">
                                      <p:cBhvr>
                                        <p:cTn id="40" dur="500"/>
                                        <p:tgtEl>
                                          <p:spTgt spid="3">
                                            <p:txEl>
                                              <p:pRg st="6" end="6"/>
                                            </p:txEl>
                                          </p:spTgt>
                                        </p:tgtEl>
                                      </p:cBhvr>
                                    </p:animEffect>
                                  </p:childTnLst>
                                </p:cTn>
                              </p:par>
                              <p:par>
                                <p:cTn id="41" presetID="3" presetClass="entr" presetSubtype="10" fill="hold"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blinds(horizontal)">
                                      <p:cBhvr>
                                        <p:cTn id="43" dur="500"/>
                                        <p:tgtEl>
                                          <p:spTgt spid="3">
                                            <p:txEl>
                                              <p:pRg st="7" end="7"/>
                                            </p:txEl>
                                          </p:spTgt>
                                        </p:tgtEl>
                                      </p:cBhvr>
                                    </p:animEffect>
                                  </p:childTnLst>
                                </p:cTn>
                              </p:par>
                              <p:par>
                                <p:cTn id="44" presetID="3" presetClass="entr" presetSubtype="10" fill="hold" nodeType="with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blinds(horizontal)">
                                      <p:cBhvr>
                                        <p:cTn id="46" dur="500"/>
                                        <p:tgtEl>
                                          <p:spTgt spid="3">
                                            <p:txEl>
                                              <p:pRg st="8" end="8"/>
                                            </p:txEl>
                                          </p:spTgt>
                                        </p:tgtEl>
                                      </p:cBhvr>
                                    </p:animEffect>
                                  </p:childTnLst>
                                </p:cTn>
                              </p:par>
                              <p:par>
                                <p:cTn id="47" presetID="3" presetClass="entr" presetSubtype="10" fill="hold" nodeType="with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blinds(horizontal)">
                                      <p:cBhvr>
                                        <p:cTn id="49" dur="500"/>
                                        <p:tgtEl>
                                          <p:spTgt spid="3">
                                            <p:txEl>
                                              <p:pRg st="9" end="9"/>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nodeType="clickEffect">
                                  <p:stCondLst>
                                    <p:cond delay="0"/>
                                  </p:stCondLst>
                                  <p:childTnLst>
                                    <p:set>
                                      <p:cBhvr>
                                        <p:cTn id="53" dur="1" fill="hold">
                                          <p:stCondLst>
                                            <p:cond delay="0"/>
                                          </p:stCondLst>
                                        </p:cTn>
                                        <p:tgtEl>
                                          <p:spTgt spid="3">
                                            <p:txEl>
                                              <p:pRg st="11" end="11"/>
                                            </p:txEl>
                                          </p:spTgt>
                                        </p:tgtEl>
                                        <p:attrNameLst>
                                          <p:attrName>style.visibility</p:attrName>
                                        </p:attrNameLst>
                                      </p:cBhvr>
                                      <p:to>
                                        <p:strVal val="visible"/>
                                      </p:to>
                                    </p:set>
                                    <p:animEffect transition="in" filter="blinds(horizontal)">
                                      <p:cBhvr>
                                        <p:cTn id="54" dur="500"/>
                                        <p:tgtEl>
                                          <p:spTgt spid="3">
                                            <p:txEl>
                                              <p:pRg st="11" end="1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nodeType="clickEffect">
                                  <p:stCondLst>
                                    <p:cond delay="0"/>
                                  </p:stCondLst>
                                  <p:childTnLst>
                                    <p:set>
                                      <p:cBhvr>
                                        <p:cTn id="58" dur="1" fill="hold">
                                          <p:stCondLst>
                                            <p:cond delay="0"/>
                                          </p:stCondLst>
                                        </p:cTn>
                                        <p:tgtEl>
                                          <p:spTgt spid="3">
                                            <p:txEl>
                                              <p:pRg st="12" end="12"/>
                                            </p:txEl>
                                          </p:spTgt>
                                        </p:tgtEl>
                                        <p:attrNameLst>
                                          <p:attrName>style.visibility</p:attrName>
                                        </p:attrNameLst>
                                      </p:cBhvr>
                                      <p:to>
                                        <p:strVal val="visible"/>
                                      </p:to>
                                    </p:set>
                                    <p:animEffect transition="in" filter="blinds(horizontal)">
                                      <p:cBhvr>
                                        <p:cTn id="59" dur="500"/>
                                        <p:tgtEl>
                                          <p:spTgt spid="3">
                                            <p:txEl>
                                              <p:pRg st="12" end="12"/>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nodeType="clickEffect">
                                  <p:stCondLst>
                                    <p:cond delay="0"/>
                                  </p:stCondLst>
                                  <p:childTnLst>
                                    <p:set>
                                      <p:cBhvr>
                                        <p:cTn id="63" dur="1" fill="hold">
                                          <p:stCondLst>
                                            <p:cond delay="0"/>
                                          </p:stCondLst>
                                        </p:cTn>
                                        <p:tgtEl>
                                          <p:spTgt spid="3">
                                            <p:txEl>
                                              <p:pRg st="13" end="13"/>
                                            </p:txEl>
                                          </p:spTgt>
                                        </p:tgtEl>
                                        <p:attrNameLst>
                                          <p:attrName>style.visibility</p:attrName>
                                        </p:attrNameLst>
                                      </p:cBhvr>
                                      <p:to>
                                        <p:strVal val="visible"/>
                                      </p:to>
                                    </p:set>
                                    <p:animEffect transition="in" filter="blinds(horizontal)">
                                      <p:cBhvr>
                                        <p:cTn id="64"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1. Unfair </a:t>
            </a:r>
            <a:r>
              <a:rPr lang="nl-BE" dirty="0" err="1" smtClean="0"/>
              <a:t>comparison</a:t>
            </a:r>
            <a:endParaRPr lang="nl-BE" dirty="0"/>
          </a:p>
        </p:txBody>
      </p:sp>
      <p:sp>
        <p:nvSpPr>
          <p:cNvPr id="3" name="Tijdelijke aanduiding voor inhoud 2"/>
          <p:cNvSpPr>
            <a:spLocks noGrp="1"/>
          </p:cNvSpPr>
          <p:nvPr>
            <p:ph idx="1"/>
          </p:nvPr>
        </p:nvSpPr>
        <p:spPr/>
        <p:txBody>
          <a:bodyPr>
            <a:normAutofit fontScale="92500" lnSpcReduction="10000"/>
          </a:bodyPr>
          <a:lstStyle/>
          <a:p>
            <a:pPr>
              <a:lnSpc>
                <a:spcPct val="120000"/>
              </a:lnSpc>
              <a:buNone/>
            </a:pPr>
            <a:r>
              <a:rPr lang="nl-BE" dirty="0" err="1" smtClean="0"/>
              <a:t>Summary</a:t>
            </a:r>
            <a:r>
              <a:rPr lang="nl-BE" dirty="0" smtClean="0"/>
              <a:t>: G = T, </a:t>
            </a:r>
            <a:r>
              <a:rPr lang="nl-BE" dirty="0" err="1" smtClean="0"/>
              <a:t>wheras</a:t>
            </a:r>
            <a:r>
              <a:rPr lang="nl-BE" dirty="0" smtClean="0"/>
              <a:t> C ≠ T </a:t>
            </a:r>
            <a:r>
              <a:rPr lang="nl-BE" dirty="0" err="1" smtClean="0"/>
              <a:t>concerning</a:t>
            </a:r>
            <a:endParaRPr lang="nl-BE" dirty="0" smtClean="0"/>
          </a:p>
          <a:p>
            <a:pPr lvl="1">
              <a:lnSpc>
                <a:spcPct val="120000"/>
              </a:lnSpc>
            </a:pPr>
            <a:r>
              <a:rPr lang="nl-BE" dirty="0" err="1" smtClean="0"/>
              <a:t>role</a:t>
            </a:r>
            <a:r>
              <a:rPr lang="nl-BE" dirty="0" smtClean="0"/>
              <a:t> of prior </a:t>
            </a:r>
            <a:r>
              <a:rPr lang="nl-BE" dirty="0" err="1" smtClean="0"/>
              <a:t>knowledge</a:t>
            </a:r>
            <a:endParaRPr lang="nl-BE" dirty="0" smtClean="0"/>
          </a:p>
          <a:p>
            <a:pPr lvl="1">
              <a:lnSpc>
                <a:spcPct val="120000"/>
              </a:lnSpc>
            </a:pPr>
            <a:r>
              <a:rPr lang="nl-BE" dirty="0" err="1" smtClean="0"/>
              <a:t>central</a:t>
            </a:r>
            <a:r>
              <a:rPr lang="nl-BE" dirty="0" smtClean="0"/>
              <a:t> </a:t>
            </a:r>
            <a:r>
              <a:rPr lang="nl-BE" dirty="0" err="1" smtClean="0"/>
              <a:t>mathematical</a:t>
            </a:r>
            <a:r>
              <a:rPr lang="nl-BE" dirty="0" smtClean="0"/>
              <a:t> concept</a:t>
            </a:r>
          </a:p>
          <a:p>
            <a:pPr lvl="1">
              <a:lnSpc>
                <a:spcPct val="120000"/>
              </a:lnSpc>
            </a:pPr>
            <a:r>
              <a:rPr lang="nl-BE" dirty="0" err="1" smtClean="0"/>
              <a:t>mathematical</a:t>
            </a:r>
            <a:r>
              <a:rPr lang="nl-BE" dirty="0" smtClean="0"/>
              <a:t> </a:t>
            </a:r>
            <a:r>
              <a:rPr lang="nl-BE" dirty="0" err="1" smtClean="0"/>
              <a:t>structure</a:t>
            </a:r>
            <a:endParaRPr lang="nl-BE" dirty="0" smtClean="0"/>
          </a:p>
          <a:p>
            <a:pPr>
              <a:lnSpc>
                <a:spcPct val="120000"/>
              </a:lnSpc>
              <a:buNone/>
            </a:pPr>
            <a:r>
              <a:rPr lang="nl-BE" dirty="0" err="1" smtClean="0"/>
              <a:t>changing</a:t>
            </a:r>
            <a:r>
              <a:rPr lang="nl-BE" dirty="0" smtClean="0"/>
              <a:t> transfer </a:t>
            </a:r>
            <a:r>
              <a:rPr lang="nl-BE" dirty="0" err="1" smtClean="0"/>
              <a:t>task</a:t>
            </a:r>
            <a:r>
              <a:rPr lang="nl-BE" dirty="0" smtClean="0"/>
              <a:t> </a:t>
            </a:r>
            <a:r>
              <a:rPr lang="nl-BE" dirty="0" err="1" smtClean="0"/>
              <a:t>may</a:t>
            </a:r>
            <a:r>
              <a:rPr lang="nl-BE" dirty="0" smtClean="0"/>
              <a:t> </a:t>
            </a:r>
            <a:r>
              <a:rPr lang="nl-BE" dirty="0" err="1" smtClean="0"/>
              <a:t>give</a:t>
            </a:r>
            <a:r>
              <a:rPr lang="nl-BE" dirty="0" smtClean="0"/>
              <a:t> different </a:t>
            </a:r>
            <a:r>
              <a:rPr lang="nl-BE" dirty="0" err="1" smtClean="0"/>
              <a:t>results</a:t>
            </a:r>
            <a:endParaRPr lang="nl-BE" dirty="0" smtClean="0"/>
          </a:p>
          <a:p>
            <a:pPr marL="0" indent="0">
              <a:lnSpc>
                <a:spcPct val="120000"/>
              </a:lnSpc>
              <a:buNone/>
            </a:pPr>
            <a:r>
              <a:rPr lang="nl-BE" dirty="0" err="1" smtClean="0"/>
              <a:t>replication</a:t>
            </a:r>
            <a:r>
              <a:rPr lang="nl-BE" dirty="0" smtClean="0"/>
              <a:t> and </a:t>
            </a:r>
            <a:r>
              <a:rPr lang="nl-BE" dirty="0" err="1" smtClean="0"/>
              <a:t>extension</a:t>
            </a:r>
            <a:r>
              <a:rPr lang="nl-BE" dirty="0" smtClean="0"/>
              <a:t> study </a:t>
            </a:r>
            <a:r>
              <a:rPr lang="nl-BE" dirty="0" err="1" smtClean="0"/>
              <a:t>by</a:t>
            </a:r>
            <a:r>
              <a:rPr lang="nl-BE" dirty="0" smtClean="0"/>
              <a:t> De Bock et al, PME34 RR (</a:t>
            </a:r>
            <a:r>
              <a:rPr lang="nl-BE" dirty="0" err="1" smtClean="0"/>
              <a:t>Tuesday</a:t>
            </a:r>
            <a:r>
              <a:rPr lang="nl-BE" dirty="0" smtClean="0"/>
              <a:t> 3:20 p.m., room 2015):</a:t>
            </a:r>
          </a:p>
          <a:p>
            <a:pPr marL="712788" lvl="1" indent="-312738">
              <a:lnSpc>
                <a:spcPct val="120000"/>
              </a:lnSpc>
            </a:pPr>
            <a:r>
              <a:rPr lang="nl-BE" dirty="0" smtClean="0"/>
              <a:t>transfer </a:t>
            </a:r>
            <a:r>
              <a:rPr lang="nl-BE" dirty="0" err="1" smtClean="0"/>
              <a:t>task</a:t>
            </a:r>
            <a:r>
              <a:rPr lang="nl-BE" dirty="0" smtClean="0"/>
              <a:t> more </a:t>
            </a:r>
            <a:r>
              <a:rPr lang="nl-BE" dirty="0" err="1" smtClean="0"/>
              <a:t>similar</a:t>
            </a:r>
            <a:r>
              <a:rPr lang="nl-BE" dirty="0" smtClean="0"/>
              <a:t> to C </a:t>
            </a:r>
            <a:r>
              <a:rPr lang="nl-BE" dirty="0" err="1" smtClean="0"/>
              <a:t>than</a:t>
            </a:r>
            <a:r>
              <a:rPr lang="nl-BE" dirty="0" smtClean="0"/>
              <a:t> to G</a:t>
            </a:r>
          </a:p>
          <a:p>
            <a:pPr marL="712788" lvl="1" indent="-312738">
              <a:lnSpc>
                <a:spcPct val="120000"/>
              </a:lnSpc>
            </a:pPr>
            <a:r>
              <a:rPr lang="nl-BE" dirty="0" smtClean="0"/>
              <a:t>unfair </a:t>
            </a:r>
            <a:r>
              <a:rPr lang="nl-BE" dirty="0" err="1" smtClean="0"/>
              <a:t>comparison</a:t>
            </a:r>
            <a:r>
              <a:rPr lang="nl-BE" dirty="0" smtClean="0"/>
              <a:t> in </a:t>
            </a:r>
            <a:r>
              <a:rPr lang="nl-BE" dirty="0" err="1" smtClean="0"/>
              <a:t>opposite</a:t>
            </a:r>
            <a:r>
              <a:rPr lang="nl-BE" dirty="0" smtClean="0"/>
              <a:t> </a:t>
            </a:r>
            <a:r>
              <a:rPr lang="nl-BE" dirty="0" err="1" smtClean="0"/>
              <a:t>sense</a:t>
            </a:r>
            <a:endParaRPr lang="nl-BE" dirty="0" smtClean="0"/>
          </a:p>
          <a:p>
            <a:pPr marL="712788" lvl="1" indent="-312738">
              <a:lnSpc>
                <a:spcPct val="120000"/>
              </a:lnSpc>
            </a:pPr>
            <a:r>
              <a:rPr lang="nl-BE" dirty="0" err="1" smtClean="0"/>
              <a:t>results</a:t>
            </a:r>
            <a:r>
              <a:rPr lang="nl-BE" dirty="0" smtClean="0"/>
              <a:t> transfer test: C &gt; G</a:t>
            </a:r>
            <a:endParaRPr lang="nl-B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linds(horizontal)">
                                      <p:cBhvr>
                                        <p:cTn id="12" dur="500"/>
                                        <p:tgtEl>
                                          <p:spTgt spid="3">
                                            <p:txEl>
                                              <p:pRg st="5" end="5"/>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blinds(horizontal)">
                                      <p:cBhvr>
                                        <p:cTn id="15" dur="500"/>
                                        <p:tgtEl>
                                          <p:spTgt spid="3">
                                            <p:txEl>
                                              <p:pRg st="6" end="6"/>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7" end="7"/>
                                            </p:txEl>
                                          </p:spTgt>
                                        </p:tgtEl>
                                        <p:attrNameLst>
                                          <p:attrName>style.visibility</p:attrName>
                                        </p:attrNameLst>
                                      </p:cBhvr>
                                      <p:to>
                                        <p:strVal val="visible"/>
                                      </p:to>
                                    </p:set>
                                    <p:animEffect transition="in" filter="blinds(horizontal)">
                                      <p:cBhvr>
                                        <p:cTn id="20" dur="500"/>
                                        <p:tgtEl>
                                          <p:spTgt spid="3">
                                            <p:txEl>
                                              <p:pRg st="7" end="7"/>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blinds(horizontal)">
                                      <p:cBhvr>
                                        <p:cTn id="2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2. </a:t>
            </a:r>
            <a:r>
              <a:rPr lang="nl-BE" dirty="0" err="1" smtClean="0"/>
              <a:t>What</a:t>
            </a:r>
            <a:r>
              <a:rPr lang="nl-BE" dirty="0" smtClean="0"/>
              <a:t> </a:t>
            </a:r>
            <a:r>
              <a:rPr lang="nl-BE" dirty="0" err="1" smtClean="0"/>
              <a:t>did</a:t>
            </a:r>
            <a:r>
              <a:rPr lang="nl-BE" dirty="0" smtClean="0"/>
              <a:t> </a:t>
            </a:r>
            <a:r>
              <a:rPr lang="nl-BE" dirty="0" err="1" smtClean="0"/>
              <a:t>students</a:t>
            </a:r>
            <a:r>
              <a:rPr lang="nl-BE" dirty="0" smtClean="0"/>
              <a:t> </a:t>
            </a:r>
            <a:r>
              <a:rPr lang="nl-BE" dirty="0" err="1" smtClean="0"/>
              <a:t>actually</a:t>
            </a:r>
            <a:r>
              <a:rPr lang="nl-BE" dirty="0" smtClean="0"/>
              <a:t> </a:t>
            </a:r>
            <a:r>
              <a:rPr lang="nl-BE" dirty="0" err="1" smtClean="0"/>
              <a:t>learn</a:t>
            </a:r>
            <a:r>
              <a:rPr lang="nl-BE" dirty="0" smtClean="0"/>
              <a:t>?</a:t>
            </a:r>
            <a:endParaRPr lang="nl-BE" dirty="0"/>
          </a:p>
        </p:txBody>
      </p:sp>
      <p:sp>
        <p:nvSpPr>
          <p:cNvPr id="3" name="Tijdelijke aanduiding voor inhoud 2"/>
          <p:cNvSpPr>
            <a:spLocks noGrp="1"/>
          </p:cNvSpPr>
          <p:nvPr>
            <p:ph idx="1"/>
          </p:nvPr>
        </p:nvSpPr>
        <p:spPr/>
        <p:txBody>
          <a:bodyPr>
            <a:normAutofit fontScale="92500" lnSpcReduction="10000"/>
          </a:bodyPr>
          <a:lstStyle/>
          <a:p>
            <a:pPr marL="0" indent="0">
              <a:lnSpc>
                <a:spcPct val="120000"/>
              </a:lnSpc>
              <a:buNone/>
              <a:defRPr/>
            </a:pPr>
            <a:r>
              <a:rPr lang="nl-BE" dirty="0" smtClean="0"/>
              <a:t>Multiple </a:t>
            </a:r>
            <a:r>
              <a:rPr lang="nl-BE" dirty="0" err="1" smtClean="0"/>
              <a:t>choice</a:t>
            </a:r>
            <a:r>
              <a:rPr lang="nl-BE" dirty="0" smtClean="0"/>
              <a:t> </a:t>
            </a:r>
            <a:r>
              <a:rPr lang="nl-BE" dirty="0" err="1" smtClean="0"/>
              <a:t>questions</a:t>
            </a:r>
            <a:r>
              <a:rPr lang="nl-BE" dirty="0" smtClean="0"/>
              <a:t> in </a:t>
            </a:r>
            <a:r>
              <a:rPr lang="nl-BE" dirty="0" err="1" smtClean="0"/>
              <a:t>Kaminski’s</a:t>
            </a:r>
            <a:r>
              <a:rPr lang="nl-BE" dirty="0" smtClean="0"/>
              <a:t> </a:t>
            </a:r>
            <a:r>
              <a:rPr lang="nl-BE" dirty="0" err="1" smtClean="0"/>
              <a:t>experiments</a:t>
            </a:r>
            <a:r>
              <a:rPr lang="nl-BE" dirty="0" smtClean="0"/>
              <a:t> </a:t>
            </a:r>
            <a:r>
              <a:rPr lang="nl-BE" dirty="0" err="1" smtClean="0"/>
              <a:t>give</a:t>
            </a:r>
            <a:r>
              <a:rPr lang="nl-BE" dirty="0" smtClean="0"/>
              <a:t> </a:t>
            </a:r>
            <a:r>
              <a:rPr lang="nl-BE" dirty="0" err="1" smtClean="0"/>
              <a:t>no</a:t>
            </a:r>
            <a:r>
              <a:rPr lang="nl-BE" dirty="0" smtClean="0"/>
              <a:t> </a:t>
            </a:r>
            <a:r>
              <a:rPr lang="nl-BE" dirty="0" err="1" smtClean="0"/>
              <a:t>information</a:t>
            </a:r>
            <a:r>
              <a:rPr lang="nl-BE" dirty="0" smtClean="0"/>
              <a:t> </a:t>
            </a:r>
            <a:r>
              <a:rPr lang="nl-BE" dirty="0" err="1" smtClean="0"/>
              <a:t>about</a:t>
            </a:r>
            <a:r>
              <a:rPr lang="nl-BE" dirty="0" smtClean="0"/>
              <a:t> </a:t>
            </a:r>
            <a:r>
              <a:rPr lang="nl-BE" dirty="0" err="1" smtClean="0"/>
              <a:t>what</a:t>
            </a:r>
            <a:r>
              <a:rPr lang="nl-BE" dirty="0" smtClean="0"/>
              <a:t> </a:t>
            </a:r>
            <a:r>
              <a:rPr lang="nl-BE" dirty="0" err="1" smtClean="0"/>
              <a:t>students</a:t>
            </a:r>
            <a:r>
              <a:rPr lang="nl-BE" dirty="0" smtClean="0"/>
              <a:t> </a:t>
            </a:r>
            <a:r>
              <a:rPr lang="nl-BE" dirty="0" err="1" smtClean="0"/>
              <a:t>learned</a:t>
            </a:r>
            <a:r>
              <a:rPr lang="nl-BE" dirty="0" smtClean="0"/>
              <a:t>:</a:t>
            </a:r>
          </a:p>
          <a:p>
            <a:pPr>
              <a:lnSpc>
                <a:spcPct val="120000"/>
              </a:lnSpc>
              <a:defRPr/>
            </a:pPr>
            <a:r>
              <a:rPr lang="nl-BE" dirty="0" err="1" smtClean="0"/>
              <a:t>group</a:t>
            </a:r>
            <a:r>
              <a:rPr lang="nl-BE" dirty="0" smtClean="0"/>
              <a:t> </a:t>
            </a:r>
            <a:r>
              <a:rPr lang="nl-BE" dirty="0" err="1" smtClean="0"/>
              <a:t>properties</a:t>
            </a:r>
            <a:r>
              <a:rPr lang="nl-BE" dirty="0" smtClean="0"/>
              <a:t>?</a:t>
            </a:r>
          </a:p>
          <a:p>
            <a:pPr>
              <a:lnSpc>
                <a:spcPct val="120000"/>
              </a:lnSpc>
              <a:defRPr/>
            </a:pPr>
            <a:r>
              <a:rPr lang="nl-BE" dirty="0" err="1" smtClean="0"/>
              <a:t>modular</a:t>
            </a:r>
            <a:r>
              <a:rPr lang="nl-BE" dirty="0" smtClean="0"/>
              <a:t> </a:t>
            </a:r>
            <a:r>
              <a:rPr lang="nl-BE" dirty="0" err="1" smtClean="0"/>
              <a:t>addition</a:t>
            </a:r>
            <a:r>
              <a:rPr lang="nl-BE" dirty="0" smtClean="0"/>
              <a:t>?</a:t>
            </a:r>
          </a:p>
          <a:p>
            <a:pPr>
              <a:lnSpc>
                <a:spcPct val="120000"/>
              </a:lnSpc>
              <a:defRPr/>
            </a:pPr>
            <a:r>
              <a:rPr lang="nl-BE" dirty="0" err="1" smtClean="0"/>
              <a:t>mere</a:t>
            </a:r>
            <a:r>
              <a:rPr lang="nl-BE" dirty="0" smtClean="0"/>
              <a:t> </a:t>
            </a:r>
            <a:r>
              <a:rPr lang="nl-BE" dirty="0" err="1" smtClean="0"/>
              <a:t>application</a:t>
            </a:r>
            <a:r>
              <a:rPr lang="nl-BE" dirty="0" smtClean="0"/>
              <a:t> of </a:t>
            </a:r>
            <a:r>
              <a:rPr lang="nl-BE" dirty="0" err="1" smtClean="0"/>
              <a:t>formal</a:t>
            </a:r>
            <a:r>
              <a:rPr lang="nl-BE" dirty="0" smtClean="0"/>
              <a:t> </a:t>
            </a:r>
            <a:r>
              <a:rPr lang="nl-BE" dirty="0" err="1" smtClean="0"/>
              <a:t>rules</a:t>
            </a:r>
            <a:r>
              <a:rPr lang="nl-BE" dirty="0" smtClean="0"/>
              <a:t>?</a:t>
            </a:r>
          </a:p>
          <a:p>
            <a:pPr>
              <a:lnSpc>
                <a:spcPct val="120000"/>
              </a:lnSpc>
              <a:defRPr/>
            </a:pPr>
            <a:r>
              <a:rPr lang="nl-BE" dirty="0" smtClean="0"/>
              <a:t>…</a:t>
            </a:r>
          </a:p>
          <a:p>
            <a:pPr>
              <a:lnSpc>
                <a:spcPct val="120000"/>
              </a:lnSpc>
              <a:defRPr/>
            </a:pPr>
            <a:endParaRPr lang="nl-BE" dirty="0" smtClean="0"/>
          </a:p>
          <a:p>
            <a:pPr marL="0" indent="0">
              <a:lnSpc>
                <a:spcPct val="120000"/>
              </a:lnSpc>
              <a:buNone/>
              <a:defRPr/>
            </a:pPr>
            <a:r>
              <a:rPr lang="nl-BE" dirty="0" smtClean="0"/>
              <a:t>study </a:t>
            </a:r>
            <a:r>
              <a:rPr lang="nl-BE" dirty="0" err="1" smtClean="0"/>
              <a:t>by</a:t>
            </a:r>
            <a:r>
              <a:rPr lang="nl-BE" dirty="0" smtClean="0"/>
              <a:t> De Bock et al, PME34 RR:</a:t>
            </a:r>
          </a:p>
          <a:p>
            <a:pPr marL="0" indent="0">
              <a:lnSpc>
                <a:spcPct val="120000"/>
              </a:lnSpc>
              <a:buNone/>
              <a:defRPr/>
            </a:pPr>
            <a:r>
              <a:rPr lang="nl-BE" dirty="0" err="1" smtClean="0"/>
              <a:t>students</a:t>
            </a:r>
            <a:r>
              <a:rPr lang="nl-BE" dirty="0" smtClean="0"/>
              <a:t> </a:t>
            </a:r>
            <a:r>
              <a:rPr lang="nl-BE" dirty="0" err="1" smtClean="0"/>
              <a:t>G-condition</a:t>
            </a:r>
            <a:r>
              <a:rPr lang="nl-BE" dirty="0" smtClean="0"/>
              <a:t> </a:t>
            </a:r>
            <a:r>
              <a:rPr lang="nl-BE" dirty="0" err="1" smtClean="0"/>
              <a:t>mainly</a:t>
            </a:r>
            <a:r>
              <a:rPr lang="nl-BE" dirty="0" smtClean="0"/>
              <a:t> </a:t>
            </a:r>
            <a:r>
              <a:rPr lang="nl-BE" dirty="0" err="1" smtClean="0"/>
              <a:t>relied</a:t>
            </a:r>
            <a:r>
              <a:rPr lang="nl-BE" dirty="0" smtClean="0"/>
              <a:t> </a:t>
            </a:r>
            <a:r>
              <a:rPr lang="nl-BE" dirty="0" err="1" smtClean="0"/>
              <a:t>on</a:t>
            </a:r>
            <a:r>
              <a:rPr lang="nl-BE" dirty="0" smtClean="0"/>
              <a:t> </a:t>
            </a:r>
            <a:r>
              <a:rPr lang="nl-BE" dirty="0" err="1" smtClean="0"/>
              <a:t>specific</a:t>
            </a:r>
            <a:r>
              <a:rPr lang="nl-BE" dirty="0" smtClean="0"/>
              <a:t> </a:t>
            </a:r>
            <a:r>
              <a:rPr lang="nl-BE" dirty="0" err="1" smtClean="0"/>
              <a:t>rules</a:t>
            </a:r>
            <a:endParaRPr lang="nl-B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linds(horizontal)">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linds(horizontal)">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3. Nature of the transfer</a:t>
            </a:r>
            <a:endParaRPr lang="nl-BE" dirty="0"/>
          </a:p>
        </p:txBody>
      </p:sp>
      <p:sp>
        <p:nvSpPr>
          <p:cNvPr id="3" name="Tijdelijke aanduiding voor inhoud 2"/>
          <p:cNvSpPr>
            <a:spLocks noGrp="1"/>
          </p:cNvSpPr>
          <p:nvPr>
            <p:ph idx="1"/>
          </p:nvPr>
        </p:nvSpPr>
        <p:spPr/>
        <p:txBody>
          <a:bodyPr/>
          <a:lstStyle/>
          <a:p>
            <a:pPr>
              <a:lnSpc>
                <a:spcPct val="120000"/>
              </a:lnSpc>
              <a:buNone/>
              <a:defRPr/>
            </a:pPr>
            <a:r>
              <a:rPr lang="nl-BE" dirty="0" smtClean="0"/>
              <a:t>Transfer in </a:t>
            </a:r>
            <a:r>
              <a:rPr lang="nl-BE" dirty="0" err="1" smtClean="0"/>
              <a:t>Kaminski’s</a:t>
            </a:r>
            <a:r>
              <a:rPr lang="nl-BE" dirty="0" smtClean="0"/>
              <a:t> </a:t>
            </a:r>
            <a:r>
              <a:rPr lang="nl-BE" dirty="0" err="1" smtClean="0"/>
              <a:t>experiments</a:t>
            </a:r>
            <a:r>
              <a:rPr lang="nl-BE" dirty="0" smtClean="0"/>
              <a:t> is</a:t>
            </a:r>
          </a:p>
          <a:p>
            <a:pPr>
              <a:lnSpc>
                <a:spcPct val="120000"/>
              </a:lnSpc>
              <a:defRPr/>
            </a:pPr>
            <a:r>
              <a:rPr lang="nl-BE" dirty="0" err="1" smtClean="0"/>
              <a:t>near</a:t>
            </a:r>
            <a:r>
              <a:rPr lang="nl-BE" dirty="0" smtClean="0"/>
              <a:t> transfer</a:t>
            </a:r>
          </a:p>
          <a:p>
            <a:pPr>
              <a:lnSpc>
                <a:spcPct val="120000"/>
              </a:lnSpc>
              <a:defRPr/>
            </a:pPr>
            <a:r>
              <a:rPr lang="nl-BE" dirty="0" err="1" smtClean="0"/>
              <a:t>immediate</a:t>
            </a:r>
            <a:r>
              <a:rPr lang="nl-BE" dirty="0" smtClean="0"/>
              <a:t> transfer</a:t>
            </a:r>
          </a:p>
          <a:p>
            <a:pPr>
              <a:lnSpc>
                <a:spcPct val="120000"/>
              </a:lnSpc>
              <a:defRPr/>
            </a:pPr>
            <a:r>
              <a:rPr lang="nl-BE" dirty="0" err="1" smtClean="0"/>
              <a:t>prompted</a:t>
            </a:r>
            <a:r>
              <a:rPr lang="nl-BE" dirty="0" smtClean="0"/>
              <a:t> transfer</a:t>
            </a:r>
          </a:p>
          <a:p>
            <a:pPr>
              <a:lnSpc>
                <a:spcPct val="120000"/>
              </a:lnSpc>
              <a:buFontTx/>
              <a:buNone/>
              <a:defRPr/>
            </a:pPr>
            <a:r>
              <a:rPr lang="nl-BE" dirty="0" smtClean="0"/>
              <a:t>… </a:t>
            </a:r>
            <a:r>
              <a:rPr lang="nl-BE" dirty="0" err="1" smtClean="0"/>
              <a:t>very</a:t>
            </a:r>
            <a:r>
              <a:rPr lang="nl-BE" dirty="0" smtClean="0"/>
              <a:t> different </a:t>
            </a:r>
            <a:r>
              <a:rPr lang="nl-BE" dirty="0" err="1" smtClean="0"/>
              <a:t>from</a:t>
            </a:r>
            <a:r>
              <a:rPr lang="nl-BE" dirty="0" smtClean="0"/>
              <a:t> </a:t>
            </a:r>
            <a:r>
              <a:rPr lang="nl-BE" dirty="0" err="1" smtClean="0"/>
              <a:t>real</a:t>
            </a:r>
            <a:r>
              <a:rPr lang="nl-BE" dirty="0" smtClean="0"/>
              <a:t> </a:t>
            </a:r>
            <a:r>
              <a:rPr lang="nl-BE" dirty="0" err="1" smtClean="0"/>
              <a:t>classroom</a:t>
            </a:r>
            <a:r>
              <a:rPr lang="nl-BE" dirty="0" smtClean="0"/>
              <a:t> </a:t>
            </a:r>
            <a:r>
              <a:rPr lang="nl-BE" dirty="0" err="1" smtClean="0"/>
              <a:t>situations</a:t>
            </a:r>
            <a:r>
              <a:rPr lang="nl-BE" dirty="0" smtClean="0"/>
              <a:t>!</a:t>
            </a:r>
          </a:p>
          <a:p>
            <a:pPr>
              <a:lnSpc>
                <a:spcPct val="120000"/>
              </a:lnSpc>
              <a:buFontTx/>
              <a:buNone/>
              <a:defRPr/>
            </a:pPr>
            <a:r>
              <a:rPr lang="nl-BE" dirty="0" smtClean="0"/>
              <a:t>(Jones, 2009)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blinds(horizontal)">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el 1"/>
          <p:cNvSpPr>
            <a:spLocks noGrp="1"/>
          </p:cNvSpPr>
          <p:nvPr>
            <p:ph type="title"/>
          </p:nvPr>
        </p:nvSpPr>
        <p:spPr/>
        <p:txBody>
          <a:bodyPr/>
          <a:lstStyle/>
          <a:p>
            <a:r>
              <a:rPr lang="nl-BE" dirty="0" smtClean="0"/>
              <a:t>4. Transfer of order 3 to order 4</a:t>
            </a:r>
          </a:p>
        </p:txBody>
      </p:sp>
      <p:sp>
        <p:nvSpPr>
          <p:cNvPr id="3" name="Tijdelijke aanduiding voor inhoud 2"/>
          <p:cNvSpPr>
            <a:spLocks noGrp="1"/>
          </p:cNvSpPr>
          <p:nvPr>
            <p:ph idx="1"/>
          </p:nvPr>
        </p:nvSpPr>
        <p:spPr/>
        <p:txBody>
          <a:bodyPr/>
          <a:lstStyle/>
          <a:p>
            <a:r>
              <a:rPr lang="nl-BE" dirty="0" smtClean="0"/>
              <a:t>experiment 6 in </a:t>
            </a:r>
            <a:r>
              <a:rPr lang="nl-BE" dirty="0" err="1" smtClean="0"/>
              <a:t>Kaminski’s</a:t>
            </a:r>
            <a:r>
              <a:rPr lang="nl-BE" dirty="0" smtClean="0"/>
              <a:t> </a:t>
            </a:r>
            <a:r>
              <a:rPr lang="nl-BE" dirty="0" err="1" smtClean="0"/>
              <a:t>dissertation</a:t>
            </a:r>
            <a:endParaRPr lang="nl-BE" dirty="0" smtClean="0"/>
          </a:p>
          <a:p>
            <a:r>
              <a:rPr lang="nl-BE" dirty="0" err="1" smtClean="0"/>
              <a:t>not</a:t>
            </a:r>
            <a:r>
              <a:rPr lang="nl-BE" dirty="0" smtClean="0"/>
              <a:t> </a:t>
            </a:r>
            <a:r>
              <a:rPr lang="nl-BE" dirty="0" err="1" smtClean="0"/>
              <a:t>published</a:t>
            </a:r>
            <a:r>
              <a:rPr lang="nl-BE" dirty="0" smtClean="0"/>
              <a:t>, as </a:t>
            </a:r>
            <a:r>
              <a:rPr lang="nl-BE" dirty="0" err="1" smtClean="0"/>
              <a:t>far</a:t>
            </a:r>
            <a:r>
              <a:rPr lang="nl-BE" dirty="0" smtClean="0"/>
              <a:t> as we know</a:t>
            </a:r>
          </a:p>
          <a:p>
            <a:r>
              <a:rPr lang="nl-BE" u="sng" dirty="0" err="1" smtClean="0"/>
              <a:t>our</a:t>
            </a:r>
            <a:r>
              <a:rPr lang="nl-BE" dirty="0" smtClean="0"/>
              <a:t> </a:t>
            </a:r>
            <a:r>
              <a:rPr lang="nl-BE" dirty="0" err="1" smtClean="0"/>
              <a:t>interpretation</a:t>
            </a:r>
            <a:r>
              <a:rPr lang="nl-BE" dirty="0" smtClean="0"/>
              <a:t> of her </a:t>
            </a:r>
            <a:r>
              <a:rPr lang="nl-BE" dirty="0" err="1" smtClean="0"/>
              <a:t>results</a:t>
            </a:r>
            <a:endParaRPr lang="nl-BE" dirty="0" smtClean="0"/>
          </a:p>
          <a:p>
            <a:r>
              <a:rPr lang="nl-BE" dirty="0" err="1" smtClean="0"/>
              <a:t>second</a:t>
            </a:r>
            <a:r>
              <a:rPr lang="nl-BE" dirty="0" smtClean="0"/>
              <a:t> transfer test</a:t>
            </a:r>
          </a:p>
          <a:p>
            <a:pPr>
              <a:buNone/>
            </a:pPr>
            <a:r>
              <a:rPr lang="nl-BE" dirty="0" smtClean="0"/>
              <a:t>	(cf. </a:t>
            </a:r>
            <a:r>
              <a:rPr lang="nl-BE" dirty="0" err="1" smtClean="0"/>
              <a:t>next</a:t>
            </a:r>
            <a:r>
              <a:rPr lang="nl-BE" dirty="0" smtClean="0"/>
              <a:t> </a:t>
            </a:r>
            <a:r>
              <a:rPr lang="nl-BE" dirty="0" err="1" smtClean="0"/>
              <a:t>slide</a:t>
            </a:r>
            <a:r>
              <a:rPr lang="nl-BE" dirty="0" smtClean="0"/>
              <a:t>, 10 </a:t>
            </a:r>
            <a:r>
              <a:rPr lang="nl-BE" dirty="0" err="1" smtClean="0"/>
              <a:t>questions</a:t>
            </a:r>
            <a:r>
              <a:rPr lang="nl-BE" dirty="0" smtClean="0"/>
              <a:t>)</a:t>
            </a:r>
          </a:p>
          <a:p>
            <a:r>
              <a:rPr lang="nl-BE" dirty="0" err="1" smtClean="0"/>
              <a:t>about</a:t>
            </a:r>
            <a:r>
              <a:rPr lang="nl-BE" dirty="0" smtClean="0"/>
              <a:t> a </a:t>
            </a:r>
            <a:r>
              <a:rPr lang="nl-BE" dirty="0" err="1" smtClean="0"/>
              <a:t>cyclic</a:t>
            </a:r>
            <a:r>
              <a:rPr lang="nl-BE" dirty="0" smtClean="0"/>
              <a:t> </a:t>
            </a:r>
            <a:r>
              <a:rPr lang="nl-BE" dirty="0" err="1" smtClean="0"/>
              <a:t>group</a:t>
            </a:r>
            <a:r>
              <a:rPr lang="nl-BE" dirty="0" smtClean="0"/>
              <a:t> of order 4</a:t>
            </a:r>
          </a:p>
          <a:p>
            <a:pPr>
              <a:buNone/>
            </a:pPr>
            <a:r>
              <a:rPr lang="nl-BE" dirty="0" smtClean="0"/>
              <a:t>	= </a:t>
            </a:r>
            <a:r>
              <a:rPr lang="nl-BE" dirty="0" err="1" smtClean="0"/>
              <a:t>mathematical</a:t>
            </a:r>
            <a:r>
              <a:rPr lang="nl-BE" dirty="0" smtClean="0"/>
              <a:t> object </a:t>
            </a:r>
            <a:r>
              <a:rPr lang="nl-BE" dirty="0" err="1" smtClean="0"/>
              <a:t>next</a:t>
            </a:r>
            <a:r>
              <a:rPr lang="nl-BE" dirty="0" smtClean="0"/>
              <a:t> in </a:t>
            </a:r>
            <a:r>
              <a:rPr lang="nl-BE" dirty="0" err="1" smtClean="0"/>
              <a:t>complexity</a:t>
            </a:r>
            <a:r>
              <a:rPr lang="nl-BE" dirty="0" smtClean="0"/>
              <a:t> to </a:t>
            </a:r>
            <a:r>
              <a:rPr lang="nl-BE" dirty="0" err="1" smtClean="0"/>
              <a:t>group</a:t>
            </a:r>
            <a:r>
              <a:rPr lang="nl-BE" dirty="0" smtClean="0"/>
              <a:t> of order 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linds(horizontal)">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blinds(horizontal)">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blinds(horizontal)">
                                      <p:cBhvr>
                                        <p:cTn id="3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80000" y="540000"/>
            <a:ext cx="6768264" cy="635000"/>
          </a:xfrm>
        </p:spPr>
        <p:txBody>
          <a:bodyPr/>
          <a:lstStyle/>
          <a:p>
            <a:r>
              <a:rPr lang="nl-BE" dirty="0" smtClean="0"/>
              <a:t>2. Transfer to a </a:t>
            </a:r>
            <a:r>
              <a:rPr lang="nl-BE" dirty="0" err="1" smtClean="0"/>
              <a:t>group</a:t>
            </a:r>
            <a:r>
              <a:rPr lang="nl-BE" dirty="0" smtClean="0"/>
              <a:t> of order 4</a:t>
            </a:r>
            <a:endParaRPr lang="en-GB" dirty="0" smtClean="0"/>
          </a:p>
        </p:txBody>
      </p:sp>
      <p:pic>
        <p:nvPicPr>
          <p:cNvPr id="32771" name="Picture 6"/>
          <p:cNvPicPr>
            <a:picLocks noChangeAspect="1" noChangeArrowheads="1"/>
          </p:cNvPicPr>
          <p:nvPr/>
        </p:nvPicPr>
        <p:blipFill>
          <a:blip r:embed="rId2" cstate="print"/>
          <a:srcRect/>
          <a:stretch>
            <a:fillRect/>
          </a:stretch>
        </p:blipFill>
        <p:spPr bwMode="auto">
          <a:xfrm>
            <a:off x="0" y="3073400"/>
            <a:ext cx="2965450" cy="3784600"/>
          </a:xfrm>
          <a:prstGeom prst="rect">
            <a:avLst/>
          </a:prstGeom>
          <a:noFill/>
          <a:ln w="9525">
            <a:noFill/>
            <a:miter lim="800000"/>
            <a:headEnd/>
            <a:tailEnd/>
          </a:ln>
        </p:spPr>
      </p:pic>
      <p:pic>
        <p:nvPicPr>
          <p:cNvPr id="32772" name="Picture 8"/>
          <p:cNvPicPr>
            <a:picLocks noChangeAspect="1" noChangeArrowheads="1"/>
          </p:cNvPicPr>
          <p:nvPr/>
        </p:nvPicPr>
        <p:blipFill>
          <a:blip r:embed="rId3" cstate="print"/>
          <a:srcRect/>
          <a:stretch>
            <a:fillRect/>
          </a:stretch>
        </p:blipFill>
        <p:spPr bwMode="auto">
          <a:xfrm>
            <a:off x="3043238" y="3073400"/>
            <a:ext cx="3098800" cy="3159125"/>
          </a:xfrm>
          <a:prstGeom prst="rect">
            <a:avLst/>
          </a:prstGeom>
          <a:noFill/>
          <a:ln w="9525">
            <a:noFill/>
            <a:miter lim="800000"/>
            <a:headEnd/>
            <a:tailEnd/>
          </a:ln>
        </p:spPr>
      </p:pic>
      <p:pic>
        <p:nvPicPr>
          <p:cNvPr id="32773" name="Picture 2"/>
          <p:cNvPicPr>
            <a:picLocks noChangeAspect="1" noChangeArrowheads="1"/>
          </p:cNvPicPr>
          <p:nvPr/>
        </p:nvPicPr>
        <p:blipFill>
          <a:blip r:embed="rId4" cstate="print"/>
          <a:srcRect/>
          <a:stretch>
            <a:fillRect/>
          </a:stretch>
        </p:blipFill>
        <p:spPr bwMode="auto">
          <a:xfrm>
            <a:off x="0" y="14288"/>
            <a:ext cx="7343775" cy="3025775"/>
          </a:xfrm>
          <a:prstGeom prst="rect">
            <a:avLst/>
          </a:prstGeom>
          <a:noFill/>
          <a:ln w="9525">
            <a:noFill/>
            <a:miter lim="800000"/>
            <a:headEnd/>
            <a:tailEnd/>
          </a:ln>
        </p:spPr>
      </p:pic>
      <p:sp>
        <p:nvSpPr>
          <p:cNvPr id="32775" name="Rechthoek 11"/>
          <p:cNvSpPr>
            <a:spLocks noChangeArrowheads="1"/>
          </p:cNvSpPr>
          <p:nvPr/>
        </p:nvSpPr>
        <p:spPr bwMode="auto">
          <a:xfrm>
            <a:off x="0" y="1562100"/>
            <a:ext cx="7173913" cy="646113"/>
          </a:xfrm>
          <a:prstGeom prst="rect">
            <a:avLst/>
          </a:prstGeom>
          <a:noFill/>
          <a:ln w="38100" algn="ctr">
            <a:solidFill>
              <a:srgbClr val="FF0000"/>
            </a:solidFill>
            <a:round/>
            <a:headEnd/>
            <a:tailEnd/>
          </a:ln>
        </p:spPr>
        <p:txBody>
          <a:bodyPr lIns="0" tIns="0" rIns="0" bIns="0"/>
          <a:lstStyle/>
          <a:p>
            <a:pPr>
              <a:spcBef>
                <a:spcPct val="20000"/>
              </a:spcBef>
            </a:pPr>
            <a:endParaRPr lang="nl-BE"/>
          </a:p>
        </p:txBody>
      </p:sp>
      <p:pic>
        <p:nvPicPr>
          <p:cNvPr id="20482" name="Picture 2"/>
          <p:cNvPicPr>
            <a:picLocks noChangeAspect="1" noChangeArrowheads="1"/>
          </p:cNvPicPr>
          <p:nvPr/>
        </p:nvPicPr>
        <p:blipFill>
          <a:blip r:embed="rId5" cstate="print"/>
          <a:srcRect/>
          <a:stretch>
            <a:fillRect/>
          </a:stretch>
        </p:blipFill>
        <p:spPr bwMode="auto">
          <a:xfrm>
            <a:off x="5724128" y="4149080"/>
            <a:ext cx="3109913" cy="1595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el 1"/>
          <p:cNvSpPr>
            <a:spLocks noGrp="1"/>
          </p:cNvSpPr>
          <p:nvPr>
            <p:ph type="title"/>
          </p:nvPr>
        </p:nvSpPr>
        <p:spPr/>
        <p:txBody>
          <a:bodyPr/>
          <a:lstStyle/>
          <a:p>
            <a:r>
              <a:rPr lang="nl-BE" dirty="0" smtClean="0"/>
              <a:t>4. Transfer of order 3 to order 4</a:t>
            </a:r>
          </a:p>
        </p:txBody>
      </p:sp>
      <p:sp>
        <p:nvSpPr>
          <p:cNvPr id="3" name="Tijdelijke aanduiding voor inhoud 2"/>
          <p:cNvSpPr>
            <a:spLocks noGrp="1"/>
          </p:cNvSpPr>
          <p:nvPr>
            <p:ph idx="1"/>
          </p:nvPr>
        </p:nvSpPr>
        <p:spPr/>
        <p:txBody>
          <a:bodyPr>
            <a:normAutofit/>
          </a:bodyPr>
          <a:lstStyle/>
          <a:p>
            <a:pPr>
              <a:defRPr/>
            </a:pPr>
            <a:r>
              <a:rPr lang="nl-BE" dirty="0" err="1" smtClean="0"/>
              <a:t>first</a:t>
            </a:r>
            <a:r>
              <a:rPr lang="nl-BE" dirty="0" smtClean="0"/>
              <a:t> </a:t>
            </a:r>
            <a:r>
              <a:rPr lang="nl-BE" dirty="0" err="1" smtClean="0"/>
              <a:t>learning</a:t>
            </a:r>
            <a:r>
              <a:rPr lang="nl-BE" dirty="0" smtClean="0"/>
              <a:t> </a:t>
            </a:r>
            <a:r>
              <a:rPr lang="nl-BE" dirty="0" err="1" smtClean="0"/>
              <a:t>condition</a:t>
            </a:r>
            <a:r>
              <a:rPr lang="nl-BE" dirty="0" smtClean="0"/>
              <a:t> of </a:t>
            </a:r>
            <a:r>
              <a:rPr lang="nl-BE" dirty="0" err="1" smtClean="0"/>
              <a:t>this</a:t>
            </a:r>
            <a:r>
              <a:rPr lang="nl-BE" dirty="0" smtClean="0"/>
              <a:t> </a:t>
            </a:r>
            <a:r>
              <a:rPr lang="nl-BE" dirty="0" err="1" smtClean="0"/>
              <a:t>new</a:t>
            </a:r>
            <a:r>
              <a:rPr lang="nl-BE" dirty="0" smtClean="0"/>
              <a:t> experiment</a:t>
            </a:r>
          </a:p>
          <a:p>
            <a:pPr lvl="1">
              <a:defRPr/>
            </a:pPr>
            <a:r>
              <a:rPr lang="nl-BE" dirty="0" smtClean="0"/>
              <a:t>= </a:t>
            </a:r>
            <a:r>
              <a:rPr lang="nl-BE" dirty="0" err="1" smtClean="0"/>
              <a:t>G-learning</a:t>
            </a:r>
            <a:r>
              <a:rPr lang="nl-BE" dirty="0" smtClean="0"/>
              <a:t> </a:t>
            </a:r>
            <a:r>
              <a:rPr lang="nl-BE" dirty="0" err="1" smtClean="0"/>
              <a:t>condition</a:t>
            </a:r>
            <a:r>
              <a:rPr lang="nl-BE" dirty="0" smtClean="0"/>
              <a:t> in the </a:t>
            </a:r>
            <a:r>
              <a:rPr lang="nl-BE" dirty="0" err="1" smtClean="0"/>
              <a:t>basic</a:t>
            </a:r>
            <a:r>
              <a:rPr lang="nl-BE" dirty="0" smtClean="0"/>
              <a:t> experiment (</a:t>
            </a:r>
            <a:r>
              <a:rPr lang="nl-BE" dirty="0" err="1" smtClean="0"/>
              <a:t>clay</a:t>
            </a:r>
            <a:r>
              <a:rPr lang="nl-BE" dirty="0" smtClean="0"/>
              <a:t> </a:t>
            </a:r>
            <a:r>
              <a:rPr lang="nl-BE" dirty="0" err="1" smtClean="0"/>
              <a:t>tablets</a:t>
            </a:r>
            <a:r>
              <a:rPr lang="nl-BE" dirty="0" smtClean="0"/>
              <a:t>)</a:t>
            </a:r>
          </a:p>
          <a:p>
            <a:pPr lvl="1">
              <a:defRPr/>
            </a:pPr>
            <a:r>
              <a:rPr lang="nl-BE" dirty="0" smtClean="0"/>
              <a:t>bad </a:t>
            </a:r>
            <a:r>
              <a:rPr lang="nl-BE" dirty="0" err="1" smtClean="0"/>
              <a:t>results</a:t>
            </a:r>
            <a:r>
              <a:rPr lang="nl-BE" dirty="0" smtClean="0"/>
              <a:t> </a:t>
            </a:r>
            <a:r>
              <a:rPr lang="nl-BE" dirty="0" err="1" smtClean="0"/>
              <a:t>for</a:t>
            </a:r>
            <a:r>
              <a:rPr lang="nl-BE" dirty="0" smtClean="0"/>
              <a:t> the order 4 transfer test: </a:t>
            </a:r>
            <a:r>
              <a:rPr lang="nl-BE" dirty="0" err="1" smtClean="0"/>
              <a:t>not</a:t>
            </a:r>
            <a:r>
              <a:rPr lang="nl-BE" dirty="0" smtClean="0"/>
              <a:t> </a:t>
            </a:r>
            <a:r>
              <a:rPr lang="nl-BE" dirty="0" err="1" smtClean="0"/>
              <a:t>better</a:t>
            </a:r>
            <a:r>
              <a:rPr lang="nl-BE" dirty="0" smtClean="0"/>
              <a:t> </a:t>
            </a:r>
            <a:r>
              <a:rPr lang="nl-BE" dirty="0" err="1" smtClean="0"/>
              <a:t>than</a:t>
            </a:r>
            <a:r>
              <a:rPr lang="nl-BE" dirty="0" smtClean="0"/>
              <a:t> </a:t>
            </a:r>
            <a:r>
              <a:rPr lang="nl-BE" dirty="0" err="1" smtClean="0"/>
              <a:t>chance</a:t>
            </a:r>
            <a:r>
              <a:rPr lang="nl-BE" dirty="0" smtClean="0"/>
              <a:t> level (Kaminski, 2006, p. 95)</a:t>
            </a:r>
          </a:p>
          <a:p>
            <a:pPr lvl="1">
              <a:defRPr/>
            </a:pPr>
            <a:r>
              <a:rPr lang="nl-BE" dirty="0" err="1" smtClean="0"/>
              <a:t>our</a:t>
            </a:r>
            <a:r>
              <a:rPr lang="nl-BE" dirty="0" smtClean="0"/>
              <a:t> </a:t>
            </a:r>
            <a:r>
              <a:rPr lang="nl-BE" dirty="0" err="1" smtClean="0"/>
              <a:t>interpretation</a:t>
            </a:r>
            <a:endParaRPr lang="nl-BE" dirty="0" smtClean="0"/>
          </a:p>
          <a:p>
            <a:pPr marL="1255713" lvl="2" indent="-341313">
              <a:defRPr/>
            </a:pPr>
            <a:r>
              <a:rPr lang="nl-BE" sz="2400" dirty="0" smtClean="0"/>
              <a:t>important </a:t>
            </a:r>
            <a:r>
              <a:rPr lang="nl-BE" sz="2400" dirty="0" err="1" smtClean="0"/>
              <a:t>limitations</a:t>
            </a:r>
            <a:r>
              <a:rPr lang="nl-BE" sz="2400" dirty="0" smtClean="0"/>
              <a:t> to transfer </a:t>
            </a:r>
            <a:r>
              <a:rPr lang="nl-BE" sz="2400" dirty="0" err="1" smtClean="0"/>
              <a:t>from</a:t>
            </a:r>
            <a:r>
              <a:rPr lang="nl-BE" sz="2400" dirty="0" smtClean="0"/>
              <a:t> G </a:t>
            </a:r>
            <a:r>
              <a:rPr lang="nl-BE" sz="2400" dirty="0" err="1" smtClean="0"/>
              <a:t>learning</a:t>
            </a:r>
            <a:r>
              <a:rPr lang="nl-BE" sz="2400" dirty="0" smtClean="0"/>
              <a:t> </a:t>
            </a:r>
            <a:r>
              <a:rPr lang="nl-BE" sz="2400" dirty="0" err="1" smtClean="0"/>
              <a:t>condition</a:t>
            </a:r>
            <a:r>
              <a:rPr lang="nl-BE" sz="2400" dirty="0" smtClean="0"/>
              <a:t>!</a:t>
            </a:r>
          </a:p>
          <a:p>
            <a:pPr marL="1255713" lvl="2" indent="-341313">
              <a:defRPr/>
            </a:pPr>
            <a:r>
              <a:rPr lang="nl-BE" sz="2400" dirty="0" smtClean="0"/>
              <a:t>concept of </a:t>
            </a:r>
            <a:r>
              <a:rPr lang="nl-BE" sz="2400" dirty="0" err="1" smtClean="0"/>
              <a:t>modular</a:t>
            </a:r>
            <a:r>
              <a:rPr lang="nl-BE" sz="2400" dirty="0" smtClean="0"/>
              <a:t> </a:t>
            </a:r>
            <a:r>
              <a:rPr lang="nl-BE" sz="2400" dirty="0" err="1" smtClean="0"/>
              <a:t>addition</a:t>
            </a:r>
            <a:r>
              <a:rPr lang="nl-BE" sz="2400" dirty="0" smtClean="0"/>
              <a:t> is </a:t>
            </a:r>
            <a:r>
              <a:rPr lang="nl-BE" sz="2400" dirty="0" err="1" smtClean="0"/>
              <a:t>not</a:t>
            </a:r>
            <a:r>
              <a:rPr lang="nl-BE" sz="2400" dirty="0" smtClean="0"/>
              <a:t> </a:t>
            </a:r>
            <a:r>
              <a:rPr lang="nl-BE" sz="2400" dirty="0" err="1" smtClean="0"/>
              <a:t>learned</a:t>
            </a:r>
            <a:r>
              <a:rPr lang="nl-BE" sz="2400" dirty="0" smtClean="0"/>
              <a:t> </a:t>
            </a:r>
            <a:r>
              <a:rPr lang="nl-BE" sz="2400" dirty="0" err="1" smtClean="0"/>
              <a:t>by</a:t>
            </a:r>
            <a:r>
              <a:rPr lang="nl-BE" sz="2400" dirty="0" smtClean="0"/>
              <a:t> </a:t>
            </a:r>
            <a:r>
              <a:rPr lang="nl-BE" sz="2400" dirty="0" err="1" smtClean="0"/>
              <a:t>G-participants</a:t>
            </a:r>
            <a:endParaRPr lang="nl-BE"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blinds(horizontal)">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blinds(horizontal)">
                                      <p:cBhvr>
                                        <p:cTn id="2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p:cNvSpPr>
            <a:spLocks noGrp="1"/>
          </p:cNvSpPr>
          <p:nvPr>
            <p:ph type="title"/>
          </p:nvPr>
        </p:nvSpPr>
        <p:spPr/>
        <p:txBody>
          <a:bodyPr/>
          <a:lstStyle/>
          <a:p>
            <a:endParaRPr lang="nl-BE" dirty="0" smtClean="0"/>
          </a:p>
        </p:txBody>
      </p:sp>
      <p:pic>
        <p:nvPicPr>
          <p:cNvPr id="12291" name="Tijdelijke aanduiding voor inhoud 4" descr="080425_NYT_Study_suggests_math_teachers_scrap_balls_etc_bis.png"/>
          <p:cNvPicPr>
            <a:picLocks noChangeAspect="1"/>
          </p:cNvPicPr>
          <p:nvPr/>
        </p:nvPicPr>
        <p:blipFill>
          <a:blip r:embed="rId2" cstate="print"/>
          <a:srcRect/>
          <a:stretch>
            <a:fillRect/>
          </a:stretch>
        </p:blipFill>
        <p:spPr bwMode="auto">
          <a:xfrm>
            <a:off x="108000" y="36000"/>
            <a:ext cx="8911620" cy="6797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el 1"/>
          <p:cNvSpPr>
            <a:spLocks noGrp="1"/>
          </p:cNvSpPr>
          <p:nvPr>
            <p:ph type="title"/>
          </p:nvPr>
        </p:nvSpPr>
        <p:spPr/>
        <p:txBody>
          <a:bodyPr/>
          <a:lstStyle/>
          <a:p>
            <a:r>
              <a:rPr lang="nl-BE" dirty="0" smtClean="0"/>
              <a:t>4. Transfer of order 3 to order 4</a:t>
            </a:r>
          </a:p>
        </p:txBody>
      </p:sp>
      <p:sp>
        <p:nvSpPr>
          <p:cNvPr id="3" name="Tijdelijke aanduiding voor inhoud 2"/>
          <p:cNvSpPr>
            <a:spLocks noGrp="1"/>
          </p:cNvSpPr>
          <p:nvPr>
            <p:ph idx="1"/>
          </p:nvPr>
        </p:nvSpPr>
        <p:spPr/>
        <p:txBody>
          <a:bodyPr>
            <a:normAutofit lnSpcReduction="10000"/>
          </a:bodyPr>
          <a:lstStyle/>
          <a:p>
            <a:pPr>
              <a:lnSpc>
                <a:spcPct val="110000"/>
              </a:lnSpc>
              <a:defRPr/>
            </a:pPr>
            <a:r>
              <a:rPr lang="nl-BE" dirty="0" err="1" smtClean="0"/>
              <a:t>second</a:t>
            </a:r>
            <a:r>
              <a:rPr lang="nl-BE" dirty="0" smtClean="0"/>
              <a:t> </a:t>
            </a:r>
            <a:r>
              <a:rPr lang="nl-BE" dirty="0" err="1" smtClean="0"/>
              <a:t>learning</a:t>
            </a:r>
            <a:r>
              <a:rPr lang="nl-BE" dirty="0" smtClean="0"/>
              <a:t> </a:t>
            </a:r>
            <a:r>
              <a:rPr lang="nl-BE" dirty="0" err="1" smtClean="0"/>
              <a:t>condition</a:t>
            </a:r>
            <a:endParaRPr lang="nl-BE" dirty="0" smtClean="0"/>
          </a:p>
          <a:p>
            <a:pPr lvl="1">
              <a:lnSpc>
                <a:spcPct val="110000"/>
              </a:lnSpc>
              <a:spcBef>
                <a:spcPts val="0"/>
              </a:spcBef>
              <a:defRPr/>
            </a:pPr>
            <a:r>
              <a:rPr lang="nl-BE" dirty="0" err="1" smtClean="0"/>
              <a:t>G-learning</a:t>
            </a:r>
            <a:r>
              <a:rPr lang="nl-BE" dirty="0" smtClean="0"/>
              <a:t> </a:t>
            </a:r>
            <a:r>
              <a:rPr lang="nl-BE" dirty="0" err="1" smtClean="0"/>
              <a:t>condition</a:t>
            </a:r>
            <a:r>
              <a:rPr lang="nl-BE" dirty="0" smtClean="0"/>
              <a:t> </a:t>
            </a:r>
            <a:r>
              <a:rPr lang="nl-BE" dirty="0" err="1" smtClean="0"/>
              <a:t>from</a:t>
            </a:r>
            <a:r>
              <a:rPr lang="nl-BE" dirty="0" smtClean="0"/>
              <a:t> </a:t>
            </a:r>
            <a:r>
              <a:rPr lang="nl-BE" dirty="0" err="1" smtClean="0"/>
              <a:t>basic</a:t>
            </a:r>
            <a:endParaRPr lang="nl-BE" dirty="0" smtClean="0"/>
          </a:p>
          <a:p>
            <a:pPr lvl="1">
              <a:lnSpc>
                <a:spcPct val="110000"/>
              </a:lnSpc>
              <a:spcBef>
                <a:spcPts val="0"/>
              </a:spcBef>
              <a:buNone/>
              <a:defRPr/>
            </a:pPr>
            <a:r>
              <a:rPr lang="nl-BE" dirty="0" smtClean="0"/>
              <a:t>	experiment + ‘</a:t>
            </a:r>
            <a:r>
              <a:rPr lang="nl-BE" dirty="0" err="1" smtClean="0"/>
              <a:t>relational</a:t>
            </a:r>
            <a:r>
              <a:rPr lang="nl-BE" dirty="0" smtClean="0"/>
              <a:t> diagram’</a:t>
            </a:r>
          </a:p>
          <a:p>
            <a:pPr lvl="1">
              <a:lnSpc>
                <a:spcPct val="110000"/>
              </a:lnSpc>
              <a:spcBef>
                <a:spcPts val="0"/>
              </a:spcBef>
              <a:buNone/>
              <a:defRPr/>
            </a:pPr>
            <a:r>
              <a:rPr lang="nl-BE" dirty="0" smtClean="0"/>
              <a:t>	(i.e. “diagram </a:t>
            </a:r>
            <a:r>
              <a:rPr lang="nl-BE" dirty="0" err="1" smtClean="0"/>
              <a:t>containing</a:t>
            </a:r>
            <a:r>
              <a:rPr lang="nl-BE" dirty="0" smtClean="0"/>
              <a:t> minimal</a:t>
            </a:r>
          </a:p>
          <a:p>
            <a:pPr lvl="1">
              <a:lnSpc>
                <a:spcPct val="110000"/>
              </a:lnSpc>
              <a:spcBef>
                <a:spcPts val="0"/>
              </a:spcBef>
              <a:buNone/>
              <a:defRPr/>
            </a:pPr>
            <a:r>
              <a:rPr lang="nl-BE" dirty="0" smtClean="0"/>
              <a:t>	 </a:t>
            </a:r>
            <a:r>
              <a:rPr lang="nl-BE" dirty="0" err="1" smtClean="0"/>
              <a:t>amount</a:t>
            </a:r>
            <a:r>
              <a:rPr lang="nl-BE" dirty="0" smtClean="0"/>
              <a:t> of </a:t>
            </a:r>
            <a:r>
              <a:rPr lang="nl-BE" dirty="0" err="1" smtClean="0"/>
              <a:t>extraneous</a:t>
            </a:r>
            <a:r>
              <a:rPr lang="nl-BE" dirty="0" smtClean="0"/>
              <a:t> </a:t>
            </a:r>
            <a:r>
              <a:rPr lang="nl-BE" dirty="0" err="1" smtClean="0"/>
              <a:t>information</a:t>
            </a:r>
            <a:r>
              <a:rPr lang="nl-BE" dirty="0" smtClean="0"/>
              <a:t>”)</a:t>
            </a:r>
          </a:p>
          <a:p>
            <a:pPr lvl="1">
              <a:lnSpc>
                <a:spcPct val="110000"/>
              </a:lnSpc>
              <a:defRPr/>
            </a:pPr>
            <a:r>
              <a:rPr lang="nl-BE" dirty="0" err="1" smtClean="0"/>
              <a:t>good</a:t>
            </a:r>
            <a:r>
              <a:rPr lang="nl-BE" dirty="0" smtClean="0"/>
              <a:t> </a:t>
            </a:r>
            <a:r>
              <a:rPr lang="nl-BE" dirty="0" err="1" smtClean="0"/>
              <a:t>results</a:t>
            </a:r>
            <a:r>
              <a:rPr lang="nl-BE" dirty="0" smtClean="0"/>
              <a:t> </a:t>
            </a:r>
            <a:r>
              <a:rPr lang="nl-BE" dirty="0" err="1" smtClean="0"/>
              <a:t>on</a:t>
            </a:r>
            <a:r>
              <a:rPr lang="nl-BE" dirty="0" smtClean="0"/>
              <a:t> the order 4 transfer test</a:t>
            </a:r>
          </a:p>
          <a:p>
            <a:pPr lvl="1">
              <a:lnSpc>
                <a:spcPct val="110000"/>
              </a:lnSpc>
              <a:defRPr/>
            </a:pPr>
            <a:r>
              <a:rPr lang="nl-BE" dirty="0" err="1" smtClean="0"/>
              <a:t>our</a:t>
            </a:r>
            <a:r>
              <a:rPr lang="nl-BE" dirty="0" smtClean="0"/>
              <a:t> </a:t>
            </a:r>
            <a:r>
              <a:rPr lang="nl-BE" dirty="0" err="1" smtClean="0"/>
              <a:t>interpretation</a:t>
            </a:r>
            <a:endParaRPr lang="nl-BE" dirty="0" smtClean="0"/>
          </a:p>
          <a:p>
            <a:pPr lvl="2">
              <a:lnSpc>
                <a:spcPct val="110000"/>
              </a:lnSpc>
              <a:spcBef>
                <a:spcPts val="0"/>
              </a:spcBef>
              <a:buNone/>
              <a:defRPr/>
            </a:pPr>
            <a:r>
              <a:rPr lang="nl-BE" dirty="0" smtClean="0"/>
              <a:t>	</a:t>
            </a:r>
            <a:r>
              <a:rPr lang="nl-BE" sz="2400" dirty="0" smtClean="0"/>
              <a:t>diagram </a:t>
            </a:r>
            <a:r>
              <a:rPr lang="nl-BE" sz="2400" dirty="0" err="1" smtClean="0"/>
              <a:t>contains</a:t>
            </a:r>
            <a:r>
              <a:rPr lang="nl-BE" sz="2400" dirty="0" smtClean="0"/>
              <a:t> </a:t>
            </a:r>
            <a:r>
              <a:rPr lang="nl-BE" sz="2400" dirty="0" err="1" smtClean="0"/>
              <a:t>vital</a:t>
            </a:r>
            <a:r>
              <a:rPr lang="nl-BE" sz="2400" dirty="0" smtClean="0"/>
              <a:t> </a:t>
            </a:r>
            <a:r>
              <a:rPr lang="nl-BE" sz="2400" dirty="0" err="1" smtClean="0"/>
              <a:t>structural</a:t>
            </a:r>
            <a:endParaRPr lang="nl-BE" sz="2400" dirty="0" smtClean="0"/>
          </a:p>
          <a:p>
            <a:pPr lvl="2">
              <a:lnSpc>
                <a:spcPct val="110000"/>
              </a:lnSpc>
              <a:spcBef>
                <a:spcPts val="0"/>
              </a:spcBef>
              <a:buNone/>
              <a:defRPr/>
            </a:pPr>
            <a:r>
              <a:rPr lang="nl-BE" sz="2400" dirty="0" smtClean="0"/>
              <a:t>	</a:t>
            </a:r>
            <a:r>
              <a:rPr lang="nl-BE" sz="2400" dirty="0" err="1" smtClean="0"/>
              <a:t>information</a:t>
            </a:r>
            <a:r>
              <a:rPr lang="nl-BE" sz="2400" dirty="0" smtClean="0"/>
              <a:t> </a:t>
            </a:r>
            <a:r>
              <a:rPr lang="nl-BE" sz="2400" dirty="0" err="1" smtClean="0"/>
              <a:t>not</a:t>
            </a:r>
            <a:r>
              <a:rPr lang="nl-BE" sz="2400" dirty="0" smtClean="0"/>
              <a:t> present in verbal</a:t>
            </a:r>
          </a:p>
          <a:p>
            <a:pPr lvl="2">
              <a:lnSpc>
                <a:spcPct val="110000"/>
              </a:lnSpc>
              <a:spcBef>
                <a:spcPts val="0"/>
              </a:spcBef>
              <a:buNone/>
              <a:defRPr/>
            </a:pPr>
            <a:r>
              <a:rPr lang="nl-BE" sz="2400" dirty="0" smtClean="0"/>
              <a:t>	</a:t>
            </a:r>
            <a:r>
              <a:rPr lang="nl-BE" sz="2400" dirty="0" err="1" smtClean="0"/>
              <a:t>description</a:t>
            </a:r>
            <a:r>
              <a:rPr lang="nl-BE" sz="2400" dirty="0" smtClean="0"/>
              <a:t>: </a:t>
            </a:r>
            <a:r>
              <a:rPr lang="nl-BE" sz="2400" dirty="0" err="1" smtClean="0"/>
              <a:t>cyclic</a:t>
            </a:r>
            <a:r>
              <a:rPr lang="nl-BE" sz="2400" dirty="0" smtClean="0"/>
              <a:t> </a:t>
            </a:r>
            <a:r>
              <a:rPr lang="nl-BE" sz="2400" dirty="0" err="1" smtClean="0"/>
              <a:t>structure</a:t>
            </a:r>
            <a:r>
              <a:rPr lang="nl-BE" sz="2400" dirty="0" smtClean="0"/>
              <a:t> of the</a:t>
            </a:r>
          </a:p>
          <a:p>
            <a:pPr lvl="2">
              <a:lnSpc>
                <a:spcPct val="110000"/>
              </a:lnSpc>
              <a:spcBef>
                <a:spcPts val="0"/>
              </a:spcBef>
              <a:buNone/>
              <a:defRPr/>
            </a:pPr>
            <a:r>
              <a:rPr lang="nl-BE" sz="2400" dirty="0" smtClean="0"/>
              <a:t>	</a:t>
            </a:r>
            <a:r>
              <a:rPr lang="nl-BE" sz="2400" dirty="0" err="1" smtClean="0"/>
              <a:t>group</a:t>
            </a:r>
            <a:endParaRPr lang="nl-BE" sz="2400" dirty="0" smtClean="0"/>
          </a:p>
          <a:p>
            <a:pPr lvl="2">
              <a:lnSpc>
                <a:spcPct val="110000"/>
              </a:lnSpc>
              <a:spcBef>
                <a:spcPts val="0"/>
              </a:spcBef>
              <a:buNone/>
              <a:defRPr/>
            </a:pPr>
            <a:r>
              <a:rPr lang="nl-BE" sz="2400" dirty="0" smtClean="0"/>
              <a:t>	(equivalent to </a:t>
            </a:r>
            <a:r>
              <a:rPr lang="nl-BE" sz="2400" dirty="0" err="1" smtClean="0"/>
              <a:t>modular</a:t>
            </a:r>
            <a:r>
              <a:rPr lang="nl-BE" sz="2400" dirty="0" smtClean="0"/>
              <a:t> </a:t>
            </a:r>
            <a:r>
              <a:rPr lang="nl-BE" sz="2400" dirty="0" err="1" smtClean="0"/>
              <a:t>addition</a:t>
            </a:r>
            <a:r>
              <a:rPr lang="nl-BE" sz="2400" dirty="0" smtClean="0"/>
              <a:t>)</a:t>
            </a:r>
            <a:endParaRPr lang="nl-BE" dirty="0" smtClean="0"/>
          </a:p>
        </p:txBody>
      </p:sp>
      <p:pic>
        <p:nvPicPr>
          <p:cNvPr id="34820" name="Picture 4"/>
          <p:cNvPicPr>
            <a:picLocks noChangeAspect="1" noChangeArrowheads="1"/>
          </p:cNvPicPr>
          <p:nvPr/>
        </p:nvPicPr>
        <p:blipFill>
          <a:blip r:embed="rId2" cstate="print"/>
          <a:srcRect/>
          <a:stretch>
            <a:fillRect/>
          </a:stretch>
        </p:blipFill>
        <p:spPr bwMode="auto">
          <a:xfrm>
            <a:off x="6660232" y="1196752"/>
            <a:ext cx="2232248" cy="2305546"/>
          </a:xfrm>
          <a:prstGeom prst="rect">
            <a:avLst/>
          </a:prstGeom>
          <a:noFill/>
          <a:ln w="9525">
            <a:noFill/>
            <a:miter lim="800000"/>
            <a:headEnd/>
            <a:tailEnd/>
          </a:ln>
        </p:spPr>
      </p:pic>
      <p:grpSp>
        <p:nvGrpSpPr>
          <p:cNvPr id="5" name="Groep 4"/>
          <p:cNvGrpSpPr/>
          <p:nvPr/>
        </p:nvGrpSpPr>
        <p:grpSpPr>
          <a:xfrm>
            <a:off x="6732240" y="3893021"/>
            <a:ext cx="2149475" cy="2200275"/>
            <a:chOff x="7034213" y="1124744"/>
            <a:chExt cx="2149475" cy="2200275"/>
          </a:xfrm>
        </p:grpSpPr>
        <p:sp>
          <p:nvSpPr>
            <p:cNvPr id="6" name="Rechthoek 5"/>
            <p:cNvSpPr>
              <a:spLocks noChangeArrowheads="1"/>
            </p:cNvSpPr>
            <p:nvPr/>
          </p:nvSpPr>
          <p:spPr bwMode="auto">
            <a:xfrm>
              <a:off x="7071856" y="1172369"/>
              <a:ext cx="1944688" cy="2152650"/>
            </a:xfrm>
            <a:prstGeom prst="rect">
              <a:avLst/>
            </a:prstGeom>
            <a:solidFill>
              <a:srgbClr val="FFCC66"/>
            </a:solidFill>
            <a:ln w="38100" algn="ctr">
              <a:solidFill>
                <a:srgbClr val="FF0000"/>
              </a:solidFill>
              <a:round/>
              <a:headEnd/>
              <a:tailEnd/>
            </a:ln>
          </p:spPr>
          <p:txBody>
            <a:bodyPr/>
            <a:lstStyle/>
            <a:p>
              <a:endParaRPr lang="nl-BE"/>
            </a:p>
          </p:txBody>
        </p:sp>
        <p:pic>
          <p:nvPicPr>
            <p:cNvPr id="7" name="Afbeelding 6" descr="fig01.png"/>
            <p:cNvPicPr>
              <a:picLocks noChangeAspect="1"/>
            </p:cNvPicPr>
            <p:nvPr/>
          </p:nvPicPr>
          <p:blipFill>
            <a:blip r:embed="rId3" cstate="print"/>
            <a:srcRect l="1810" t="8591" r="4526" b="859"/>
            <a:stretch>
              <a:fillRect/>
            </a:stretch>
          </p:blipFill>
          <p:spPr bwMode="auto">
            <a:xfrm>
              <a:off x="7275513" y="1469232"/>
              <a:ext cx="1676400" cy="1708150"/>
            </a:xfrm>
            <a:prstGeom prst="rect">
              <a:avLst/>
            </a:prstGeom>
            <a:noFill/>
            <a:ln w="9525">
              <a:noFill/>
              <a:miter lim="800000"/>
              <a:headEnd/>
              <a:tailEnd/>
            </a:ln>
          </p:spPr>
        </p:pic>
        <p:sp>
          <p:nvSpPr>
            <p:cNvPr id="8" name="Tekstvak 7"/>
            <p:cNvSpPr txBox="1">
              <a:spLocks noChangeArrowheads="1"/>
            </p:cNvSpPr>
            <p:nvPr/>
          </p:nvSpPr>
          <p:spPr bwMode="auto">
            <a:xfrm>
              <a:off x="7913688" y="1124744"/>
              <a:ext cx="428625" cy="461665"/>
            </a:xfrm>
            <a:prstGeom prst="rect">
              <a:avLst/>
            </a:prstGeom>
            <a:noFill/>
            <a:ln w="9525">
              <a:noFill/>
              <a:miter lim="800000"/>
              <a:headEnd/>
              <a:tailEnd/>
            </a:ln>
          </p:spPr>
          <p:txBody>
            <a:bodyPr>
              <a:spAutoFit/>
            </a:bodyPr>
            <a:lstStyle/>
            <a:p>
              <a:r>
                <a:rPr lang="nl-BE" baseline="0" dirty="0">
                  <a:latin typeface="+mn-lt"/>
                </a:rPr>
                <a:t>0</a:t>
              </a:r>
            </a:p>
          </p:txBody>
        </p:sp>
        <p:sp>
          <p:nvSpPr>
            <p:cNvPr id="9" name="Tekstvak 8"/>
            <p:cNvSpPr txBox="1">
              <a:spLocks noChangeArrowheads="1"/>
            </p:cNvSpPr>
            <p:nvPr/>
          </p:nvSpPr>
          <p:spPr bwMode="auto">
            <a:xfrm>
              <a:off x="8755063" y="2505869"/>
              <a:ext cx="428625" cy="461665"/>
            </a:xfrm>
            <a:prstGeom prst="rect">
              <a:avLst/>
            </a:prstGeom>
            <a:noFill/>
            <a:ln w="9525">
              <a:noFill/>
              <a:miter lim="800000"/>
              <a:headEnd/>
              <a:tailEnd/>
            </a:ln>
          </p:spPr>
          <p:txBody>
            <a:bodyPr>
              <a:spAutoFit/>
            </a:bodyPr>
            <a:lstStyle/>
            <a:p>
              <a:r>
                <a:rPr lang="nl-BE" baseline="0" dirty="0">
                  <a:latin typeface="+mn-lt"/>
                </a:rPr>
                <a:t>1</a:t>
              </a:r>
            </a:p>
          </p:txBody>
        </p:sp>
        <p:sp>
          <p:nvSpPr>
            <p:cNvPr id="10" name="Tekstvak 9"/>
            <p:cNvSpPr txBox="1">
              <a:spLocks noChangeArrowheads="1"/>
            </p:cNvSpPr>
            <p:nvPr/>
          </p:nvSpPr>
          <p:spPr bwMode="auto">
            <a:xfrm>
              <a:off x="7034213" y="2505869"/>
              <a:ext cx="428625" cy="461665"/>
            </a:xfrm>
            <a:prstGeom prst="rect">
              <a:avLst/>
            </a:prstGeom>
            <a:noFill/>
            <a:ln w="9525">
              <a:noFill/>
              <a:miter lim="800000"/>
              <a:headEnd/>
              <a:tailEnd/>
            </a:ln>
          </p:spPr>
          <p:txBody>
            <a:bodyPr>
              <a:spAutoFit/>
            </a:bodyPr>
            <a:lstStyle/>
            <a:p>
              <a:r>
                <a:rPr lang="nl-BE" baseline="0" dirty="0">
                  <a:latin typeface="+mn-lt"/>
                </a:rPr>
                <a:t>2</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blinds(horizontal)">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blinds(horizontal)">
                                      <p:cBhvr>
                                        <p:cTn id="12" dur="500"/>
                                        <p:tgtEl>
                                          <p:spTgt spid="3">
                                            <p:txEl>
                                              <p:pRg st="6" end="6"/>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Effect transition="in" filter="blinds(horizontal)">
                                      <p:cBhvr>
                                        <p:cTn id="15" dur="500"/>
                                        <p:tgtEl>
                                          <p:spTgt spid="3">
                                            <p:txEl>
                                              <p:pRg st="7" end="7"/>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8" end="8"/>
                                            </p:txEl>
                                          </p:spTgt>
                                        </p:tgtEl>
                                        <p:attrNameLst>
                                          <p:attrName>style.visibility</p:attrName>
                                        </p:attrNameLst>
                                      </p:cBhvr>
                                      <p:to>
                                        <p:strVal val="visible"/>
                                      </p:to>
                                    </p:set>
                                    <p:animEffect transition="in" filter="blinds(horizontal)">
                                      <p:cBhvr>
                                        <p:cTn id="18" dur="500"/>
                                        <p:tgtEl>
                                          <p:spTgt spid="3">
                                            <p:txEl>
                                              <p:pRg st="8" end="8"/>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animEffect transition="in" filter="blinds(horizontal)">
                                      <p:cBhvr>
                                        <p:cTn id="21" dur="500"/>
                                        <p:tgtEl>
                                          <p:spTgt spid="3">
                                            <p:txEl>
                                              <p:pRg st="9" end="9"/>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
                                            <p:txEl>
                                              <p:pRg st="10" end="10"/>
                                            </p:txEl>
                                          </p:spTgt>
                                        </p:tgtEl>
                                        <p:attrNameLst>
                                          <p:attrName>style.visibility</p:attrName>
                                        </p:attrNameLst>
                                      </p:cBhvr>
                                      <p:to>
                                        <p:strVal val="visible"/>
                                      </p:to>
                                    </p:set>
                                    <p:animEffect transition="in" filter="blinds(horizontal)">
                                      <p:cBhvr>
                                        <p:cTn id="24" dur="500"/>
                                        <p:tgtEl>
                                          <p:spTgt spid="3">
                                            <p:txEl>
                                              <p:pRg st="10" end="10"/>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animEffect transition="in" filter="blinds(horizontal)">
                                      <p:cBhvr>
                                        <p:cTn id="27" dur="500"/>
                                        <p:tgtEl>
                                          <p:spTgt spid="3">
                                            <p:txEl>
                                              <p:pRg st="11" end="11"/>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linds(horizontal)">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el 1"/>
          <p:cNvSpPr>
            <a:spLocks noGrp="1"/>
          </p:cNvSpPr>
          <p:nvPr>
            <p:ph type="title"/>
          </p:nvPr>
        </p:nvSpPr>
        <p:spPr/>
        <p:txBody>
          <a:bodyPr/>
          <a:lstStyle/>
          <a:p>
            <a:r>
              <a:rPr lang="nl-BE" dirty="0" smtClean="0"/>
              <a:t>4. Transfer of order 3 to order 4</a:t>
            </a:r>
          </a:p>
        </p:txBody>
      </p:sp>
      <p:sp>
        <p:nvSpPr>
          <p:cNvPr id="3" name="Tijdelijke aanduiding voor inhoud 2"/>
          <p:cNvSpPr>
            <a:spLocks noGrp="1"/>
          </p:cNvSpPr>
          <p:nvPr>
            <p:ph idx="1"/>
          </p:nvPr>
        </p:nvSpPr>
        <p:spPr/>
        <p:txBody>
          <a:bodyPr>
            <a:normAutofit/>
          </a:bodyPr>
          <a:lstStyle/>
          <a:p>
            <a:r>
              <a:rPr lang="nl-BE" dirty="0" err="1" smtClean="0"/>
              <a:t>third</a:t>
            </a:r>
            <a:r>
              <a:rPr lang="nl-BE" dirty="0" smtClean="0"/>
              <a:t> </a:t>
            </a:r>
            <a:r>
              <a:rPr lang="nl-BE" dirty="0" err="1" smtClean="0"/>
              <a:t>learning</a:t>
            </a:r>
            <a:r>
              <a:rPr lang="nl-BE" dirty="0" smtClean="0"/>
              <a:t> </a:t>
            </a:r>
            <a:r>
              <a:rPr lang="nl-BE" dirty="0" err="1" smtClean="0"/>
              <a:t>condition</a:t>
            </a:r>
            <a:endParaRPr lang="nl-BE" dirty="0" smtClean="0"/>
          </a:p>
          <a:p>
            <a:pPr lvl="1">
              <a:spcBef>
                <a:spcPts val="0"/>
              </a:spcBef>
            </a:pPr>
            <a:r>
              <a:rPr lang="nl-BE" dirty="0" smtClean="0"/>
              <a:t>concrete </a:t>
            </a:r>
            <a:r>
              <a:rPr lang="nl-BE" dirty="0" err="1" smtClean="0"/>
              <a:t>learning</a:t>
            </a:r>
            <a:r>
              <a:rPr lang="nl-BE" dirty="0" smtClean="0"/>
              <a:t> domain </a:t>
            </a:r>
            <a:r>
              <a:rPr lang="nl-BE" dirty="0" err="1" smtClean="0"/>
              <a:t>with</a:t>
            </a:r>
            <a:endParaRPr lang="nl-BE" dirty="0" smtClean="0"/>
          </a:p>
          <a:p>
            <a:pPr lvl="1">
              <a:spcBef>
                <a:spcPts val="0"/>
              </a:spcBef>
              <a:buNone/>
            </a:pPr>
            <a:r>
              <a:rPr lang="nl-BE" dirty="0" smtClean="0"/>
              <a:t>	a ‘</a:t>
            </a:r>
            <a:r>
              <a:rPr lang="nl-BE" dirty="0" err="1" smtClean="0"/>
              <a:t>graphical</a:t>
            </a:r>
            <a:r>
              <a:rPr lang="nl-BE" dirty="0" smtClean="0"/>
              <a:t> display’</a:t>
            </a:r>
          </a:p>
          <a:p>
            <a:pPr lvl="1">
              <a:spcBef>
                <a:spcPts val="600"/>
              </a:spcBef>
            </a:pPr>
            <a:r>
              <a:rPr lang="nl-BE" dirty="0" err="1" smtClean="0"/>
              <a:t>good</a:t>
            </a:r>
            <a:r>
              <a:rPr lang="nl-BE" dirty="0" smtClean="0"/>
              <a:t> </a:t>
            </a:r>
            <a:r>
              <a:rPr lang="nl-BE" dirty="0" err="1" smtClean="0"/>
              <a:t>results</a:t>
            </a:r>
            <a:r>
              <a:rPr lang="nl-BE" dirty="0" smtClean="0"/>
              <a:t> </a:t>
            </a:r>
            <a:r>
              <a:rPr lang="nl-BE" dirty="0" err="1" smtClean="0"/>
              <a:t>on</a:t>
            </a:r>
            <a:r>
              <a:rPr lang="nl-BE" dirty="0" smtClean="0"/>
              <a:t> the order 4</a:t>
            </a:r>
          </a:p>
          <a:p>
            <a:pPr lvl="1">
              <a:spcBef>
                <a:spcPts val="0"/>
              </a:spcBef>
              <a:buNone/>
            </a:pPr>
            <a:r>
              <a:rPr lang="nl-BE" dirty="0" smtClean="0"/>
              <a:t>	transfer test</a:t>
            </a:r>
          </a:p>
          <a:p>
            <a:pPr lvl="1"/>
            <a:r>
              <a:rPr lang="nl-BE" dirty="0" err="1" smtClean="0"/>
              <a:t>our</a:t>
            </a:r>
            <a:r>
              <a:rPr lang="nl-BE" dirty="0" smtClean="0"/>
              <a:t> </a:t>
            </a:r>
            <a:r>
              <a:rPr lang="nl-BE" dirty="0" err="1" smtClean="0"/>
              <a:t>interpretation</a:t>
            </a:r>
            <a:endParaRPr lang="nl-BE" dirty="0" smtClean="0"/>
          </a:p>
          <a:p>
            <a:pPr marL="1255713" lvl="2" indent="-341313"/>
            <a:r>
              <a:rPr lang="nl-BE" sz="2400" dirty="0" err="1" smtClean="0"/>
              <a:t>successful</a:t>
            </a:r>
            <a:r>
              <a:rPr lang="nl-BE" sz="2400" dirty="0" smtClean="0"/>
              <a:t> transfer </a:t>
            </a:r>
            <a:r>
              <a:rPr lang="nl-BE" sz="2400" dirty="0" err="1" smtClean="0"/>
              <a:t>from</a:t>
            </a:r>
            <a:r>
              <a:rPr lang="nl-BE" sz="2400" dirty="0" smtClean="0"/>
              <a:t> a concrete </a:t>
            </a:r>
            <a:r>
              <a:rPr lang="nl-BE" sz="2400" dirty="0" err="1" smtClean="0"/>
              <a:t>learning</a:t>
            </a:r>
            <a:r>
              <a:rPr lang="nl-BE" sz="2400" dirty="0" smtClean="0"/>
              <a:t> </a:t>
            </a:r>
            <a:r>
              <a:rPr lang="nl-BE" sz="2400" dirty="0" err="1" smtClean="0"/>
              <a:t>condition</a:t>
            </a:r>
            <a:r>
              <a:rPr lang="nl-BE" sz="2400" dirty="0" smtClean="0"/>
              <a:t>!</a:t>
            </a:r>
          </a:p>
          <a:p>
            <a:pPr marL="1255713" lvl="2" indent="-341313"/>
            <a:r>
              <a:rPr lang="nl-BE" sz="2400" dirty="0" smtClean="0"/>
              <a:t>display and/</a:t>
            </a:r>
            <a:r>
              <a:rPr lang="nl-BE" sz="2400" dirty="0" err="1" smtClean="0"/>
              <a:t>or</a:t>
            </a:r>
            <a:r>
              <a:rPr lang="nl-BE" sz="2400" dirty="0" smtClean="0"/>
              <a:t> concrete referent </a:t>
            </a:r>
            <a:r>
              <a:rPr lang="nl-BE" sz="2400" dirty="0" err="1" smtClean="0"/>
              <a:t>contains</a:t>
            </a:r>
            <a:r>
              <a:rPr lang="nl-BE" sz="2400" dirty="0" smtClean="0"/>
              <a:t> </a:t>
            </a:r>
            <a:r>
              <a:rPr lang="nl-BE" sz="2400" dirty="0" err="1" smtClean="0"/>
              <a:t>supplementary</a:t>
            </a:r>
            <a:r>
              <a:rPr lang="nl-BE" sz="2400" dirty="0" smtClean="0"/>
              <a:t> </a:t>
            </a:r>
            <a:r>
              <a:rPr lang="nl-BE" sz="2400" dirty="0" err="1" smtClean="0"/>
              <a:t>structural</a:t>
            </a:r>
            <a:r>
              <a:rPr lang="nl-BE" sz="2400" dirty="0" smtClean="0"/>
              <a:t> </a:t>
            </a:r>
            <a:r>
              <a:rPr lang="nl-BE" sz="2400" dirty="0" err="1" smtClean="0"/>
              <a:t>information</a:t>
            </a:r>
            <a:r>
              <a:rPr lang="nl-BE" sz="2400" dirty="0" smtClean="0"/>
              <a:t>: </a:t>
            </a:r>
            <a:r>
              <a:rPr lang="nl-BE" sz="2400" dirty="0" err="1" smtClean="0"/>
              <a:t>cyclic</a:t>
            </a:r>
            <a:r>
              <a:rPr lang="nl-BE" sz="2400" dirty="0" smtClean="0"/>
              <a:t> </a:t>
            </a:r>
            <a:r>
              <a:rPr lang="nl-BE" sz="2400" dirty="0" err="1" smtClean="0"/>
              <a:t>structure</a:t>
            </a:r>
            <a:r>
              <a:rPr lang="nl-BE" sz="2400" dirty="0" smtClean="0"/>
              <a:t> of the </a:t>
            </a:r>
            <a:r>
              <a:rPr lang="nl-BE" sz="2400" dirty="0" err="1" smtClean="0"/>
              <a:t>group</a:t>
            </a:r>
            <a:endParaRPr lang="nl-BE" sz="2400" dirty="0" smtClean="0"/>
          </a:p>
        </p:txBody>
      </p:sp>
      <p:pic>
        <p:nvPicPr>
          <p:cNvPr id="35844" name="Picture 5"/>
          <p:cNvPicPr>
            <a:picLocks noChangeAspect="1" noChangeArrowheads="1"/>
          </p:cNvPicPr>
          <p:nvPr/>
        </p:nvPicPr>
        <p:blipFill>
          <a:blip r:embed="rId2" cstate="print"/>
          <a:srcRect/>
          <a:stretch>
            <a:fillRect/>
          </a:stretch>
        </p:blipFill>
        <p:spPr bwMode="auto">
          <a:xfrm>
            <a:off x="6443414" y="1602929"/>
            <a:ext cx="2305050" cy="19700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blinds(horizontal)">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blinds(horizontal)">
                                      <p:cBhvr>
                                        <p:cTn id="15" dur="500"/>
                                        <p:tgtEl>
                                          <p:spTgt spid="3">
                                            <p:txEl>
                                              <p:pRg st="5" end="5"/>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blinds(horizontal)">
                                      <p:cBhvr>
                                        <p:cTn id="18" dur="500"/>
                                        <p:tgtEl>
                                          <p:spTgt spid="3">
                                            <p:txEl>
                                              <p:pRg st="6" end="6"/>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blinds(horizontal)">
                                      <p:cBhvr>
                                        <p:cTn id="2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el 1"/>
          <p:cNvSpPr>
            <a:spLocks noGrp="1"/>
          </p:cNvSpPr>
          <p:nvPr>
            <p:ph type="title"/>
          </p:nvPr>
        </p:nvSpPr>
        <p:spPr/>
        <p:txBody>
          <a:bodyPr/>
          <a:lstStyle/>
          <a:p>
            <a:r>
              <a:rPr lang="nl-BE" dirty="0" smtClean="0"/>
              <a:t>4. Transfer of order 3 to order 4</a:t>
            </a:r>
          </a:p>
        </p:txBody>
      </p:sp>
      <p:sp>
        <p:nvSpPr>
          <p:cNvPr id="36867" name="Tijdelijke aanduiding voor inhoud 2"/>
          <p:cNvSpPr>
            <a:spLocks noGrp="1"/>
          </p:cNvSpPr>
          <p:nvPr>
            <p:ph idx="1"/>
          </p:nvPr>
        </p:nvSpPr>
        <p:spPr/>
        <p:txBody>
          <a:bodyPr/>
          <a:lstStyle/>
          <a:p>
            <a:pPr marL="0" indent="0">
              <a:buFontTx/>
              <a:buNone/>
            </a:pPr>
            <a:r>
              <a:rPr lang="en-US" dirty="0" smtClean="0"/>
              <a:t>Summary:</a:t>
            </a:r>
          </a:p>
          <a:p>
            <a:pPr marL="357188" indent="-357188"/>
            <a:r>
              <a:rPr lang="en-US" dirty="0" smtClean="0"/>
              <a:t>No transfer from generic example to group of order 4.</a:t>
            </a:r>
          </a:p>
          <a:p>
            <a:pPr marL="357188" indent="-357188"/>
            <a:r>
              <a:rPr lang="en-US" dirty="0" smtClean="0"/>
              <a:t>Successful transfer from concrete example to group of order 4.  </a:t>
            </a:r>
          </a:p>
          <a:p>
            <a:pPr marL="0" indent="0">
              <a:buFontTx/>
              <a:buNone/>
            </a:pPr>
            <a:endParaRPr lang="en-US" dirty="0" smtClean="0"/>
          </a:p>
          <a:p>
            <a:pPr marL="0" indent="0">
              <a:buFontTx/>
              <a:buNone/>
            </a:pPr>
            <a:r>
              <a:rPr lang="en-US" dirty="0" smtClean="0"/>
              <a:t>Kaminski’s conclusions about transfer from generic/abstract and concrete examples are not that straightforward as the title of her Science paper suggests!</a:t>
            </a:r>
            <a:endParaRPr lang="nl-BE"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6867">
                                            <p:txEl>
                                              <p:pRg st="1" end="1"/>
                                            </p:txEl>
                                          </p:spTgt>
                                        </p:tgtEl>
                                        <p:attrNameLst>
                                          <p:attrName>style.visibility</p:attrName>
                                        </p:attrNameLst>
                                      </p:cBhvr>
                                      <p:to>
                                        <p:strVal val="visible"/>
                                      </p:to>
                                    </p:set>
                                    <p:animEffect transition="in" filter="blinds(horizontal)">
                                      <p:cBhvr>
                                        <p:cTn id="7" dur="500"/>
                                        <p:tgtEl>
                                          <p:spTgt spid="3686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6867">
                                            <p:txEl>
                                              <p:pRg st="2" end="2"/>
                                            </p:txEl>
                                          </p:spTgt>
                                        </p:tgtEl>
                                        <p:attrNameLst>
                                          <p:attrName>style.visibility</p:attrName>
                                        </p:attrNameLst>
                                      </p:cBhvr>
                                      <p:to>
                                        <p:strVal val="visible"/>
                                      </p:to>
                                    </p:set>
                                    <p:animEffect transition="in" filter="blinds(horizontal)">
                                      <p:cBhvr>
                                        <p:cTn id="12" dur="500"/>
                                        <p:tgtEl>
                                          <p:spTgt spid="3686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6867">
                                            <p:txEl>
                                              <p:pRg st="4" end="4"/>
                                            </p:txEl>
                                          </p:spTgt>
                                        </p:tgtEl>
                                        <p:attrNameLst>
                                          <p:attrName>style.visibility</p:attrName>
                                        </p:attrNameLst>
                                      </p:cBhvr>
                                      <p:to>
                                        <p:strVal val="visible"/>
                                      </p:to>
                                    </p:set>
                                    <p:animEffect transition="in" filter="blinds(horizontal)">
                                      <p:cBhvr>
                                        <p:cTn id="17" dur="500"/>
                                        <p:tgtEl>
                                          <p:spTgt spid="368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5. </a:t>
            </a:r>
            <a:r>
              <a:rPr lang="nl-BE" dirty="0" err="1" smtClean="0"/>
              <a:t>Generalization</a:t>
            </a:r>
            <a:r>
              <a:rPr lang="nl-BE" dirty="0" smtClean="0"/>
              <a:t> to </a:t>
            </a:r>
            <a:r>
              <a:rPr lang="nl-BE" dirty="0" err="1" smtClean="0"/>
              <a:t>other</a:t>
            </a:r>
            <a:r>
              <a:rPr lang="nl-BE" dirty="0" smtClean="0"/>
              <a:t> areas?</a:t>
            </a:r>
            <a:endParaRPr lang="nl-BE" dirty="0"/>
          </a:p>
        </p:txBody>
      </p:sp>
      <p:sp>
        <p:nvSpPr>
          <p:cNvPr id="3" name="Tijdelijke aanduiding voor inhoud 2"/>
          <p:cNvSpPr>
            <a:spLocks noGrp="1"/>
          </p:cNvSpPr>
          <p:nvPr>
            <p:ph idx="1"/>
          </p:nvPr>
        </p:nvSpPr>
        <p:spPr/>
        <p:txBody>
          <a:bodyPr>
            <a:normAutofit fontScale="85000" lnSpcReduction="20000"/>
          </a:bodyPr>
          <a:lstStyle/>
          <a:p>
            <a:pPr>
              <a:lnSpc>
                <a:spcPct val="120000"/>
              </a:lnSpc>
            </a:pPr>
            <a:r>
              <a:rPr lang="nl-BE" dirty="0" smtClean="0"/>
              <a:t>Kaminski et al. in </a:t>
            </a:r>
            <a:r>
              <a:rPr lang="nl-BE" dirty="0" err="1" smtClean="0"/>
              <a:t>Science</a:t>
            </a:r>
            <a:r>
              <a:rPr lang="nl-BE" dirty="0" smtClean="0"/>
              <a:t>, 2008, p. 455</a:t>
            </a:r>
          </a:p>
          <a:p>
            <a:pPr lvl="1">
              <a:lnSpc>
                <a:spcPct val="120000"/>
              </a:lnSpc>
              <a:buNone/>
            </a:pPr>
            <a:r>
              <a:rPr lang="nl-BE" dirty="0" smtClean="0"/>
              <a:t>	“</a:t>
            </a:r>
            <a:r>
              <a:rPr lang="nl-BE" dirty="0" err="1" smtClean="0"/>
              <a:t>Moreover</a:t>
            </a:r>
            <a:r>
              <a:rPr lang="nl-BE" dirty="0" smtClean="0"/>
              <a:t>, </a:t>
            </a:r>
            <a:r>
              <a:rPr lang="nl-BE" dirty="0" err="1" smtClean="0"/>
              <a:t>because</a:t>
            </a:r>
            <a:r>
              <a:rPr lang="nl-BE" dirty="0" smtClean="0"/>
              <a:t> the concept </a:t>
            </a:r>
            <a:r>
              <a:rPr lang="nl-BE" dirty="0" err="1" smtClean="0"/>
              <a:t>used</a:t>
            </a:r>
            <a:r>
              <a:rPr lang="nl-BE" dirty="0" smtClean="0"/>
              <a:t> in </a:t>
            </a:r>
            <a:r>
              <a:rPr lang="nl-BE" dirty="0" err="1" smtClean="0"/>
              <a:t>this</a:t>
            </a:r>
            <a:r>
              <a:rPr lang="nl-BE" dirty="0" smtClean="0"/>
              <a:t> research </a:t>
            </a:r>
            <a:r>
              <a:rPr lang="nl-BE" dirty="0" err="1" smtClean="0"/>
              <a:t>involved</a:t>
            </a:r>
            <a:r>
              <a:rPr lang="nl-BE" dirty="0" smtClean="0"/>
              <a:t> </a:t>
            </a:r>
            <a:r>
              <a:rPr lang="nl-BE" dirty="0" err="1" smtClean="0"/>
              <a:t>basic</a:t>
            </a:r>
            <a:r>
              <a:rPr lang="nl-BE" dirty="0" smtClean="0"/>
              <a:t> </a:t>
            </a:r>
            <a:r>
              <a:rPr lang="nl-BE" dirty="0" err="1" smtClean="0"/>
              <a:t>mathematical</a:t>
            </a:r>
            <a:r>
              <a:rPr lang="nl-BE" dirty="0" smtClean="0"/>
              <a:t> </a:t>
            </a:r>
            <a:r>
              <a:rPr lang="nl-BE" dirty="0" err="1" smtClean="0"/>
              <a:t>principles</a:t>
            </a:r>
            <a:r>
              <a:rPr lang="nl-BE" dirty="0" smtClean="0"/>
              <a:t> and test </a:t>
            </a:r>
            <a:r>
              <a:rPr lang="nl-BE" dirty="0" err="1" smtClean="0"/>
              <a:t>questions</a:t>
            </a:r>
            <a:r>
              <a:rPr lang="nl-BE" dirty="0" smtClean="0"/>
              <a:t> </a:t>
            </a:r>
            <a:r>
              <a:rPr lang="nl-BE" dirty="0" err="1" smtClean="0"/>
              <a:t>both</a:t>
            </a:r>
            <a:r>
              <a:rPr lang="nl-BE" dirty="0" smtClean="0"/>
              <a:t> </a:t>
            </a:r>
            <a:r>
              <a:rPr lang="nl-BE" dirty="0" err="1" smtClean="0"/>
              <a:t>novel</a:t>
            </a:r>
            <a:r>
              <a:rPr lang="nl-BE" dirty="0" smtClean="0"/>
              <a:t> and complex, </a:t>
            </a:r>
            <a:r>
              <a:rPr lang="nl-BE" b="1" dirty="0" smtClean="0"/>
              <a:t>these </a:t>
            </a:r>
            <a:r>
              <a:rPr lang="nl-BE" b="1" dirty="0" err="1" smtClean="0"/>
              <a:t>findings</a:t>
            </a:r>
            <a:r>
              <a:rPr lang="nl-BE" b="1" dirty="0" smtClean="0"/>
              <a:t> </a:t>
            </a:r>
            <a:r>
              <a:rPr lang="nl-BE" b="1" dirty="0" err="1" smtClean="0"/>
              <a:t>could</a:t>
            </a:r>
            <a:r>
              <a:rPr lang="nl-BE" b="1" dirty="0" smtClean="0"/>
              <a:t> </a:t>
            </a:r>
            <a:r>
              <a:rPr lang="nl-BE" b="1" dirty="0" err="1" smtClean="0"/>
              <a:t>likely</a:t>
            </a:r>
            <a:r>
              <a:rPr lang="nl-BE" b="1" dirty="0" smtClean="0"/>
              <a:t> </a:t>
            </a:r>
            <a:r>
              <a:rPr lang="nl-BE" b="1" dirty="0" err="1" smtClean="0"/>
              <a:t>be</a:t>
            </a:r>
            <a:r>
              <a:rPr lang="nl-BE" b="1" dirty="0" smtClean="0"/>
              <a:t> </a:t>
            </a:r>
            <a:r>
              <a:rPr lang="nl-BE" b="1" dirty="0" err="1" smtClean="0"/>
              <a:t>generalized</a:t>
            </a:r>
            <a:r>
              <a:rPr lang="nl-BE" b="1" dirty="0" smtClean="0"/>
              <a:t> to </a:t>
            </a:r>
            <a:r>
              <a:rPr lang="nl-BE" b="1" dirty="0" err="1" smtClean="0"/>
              <a:t>other</a:t>
            </a:r>
            <a:r>
              <a:rPr lang="nl-BE" b="1" dirty="0" smtClean="0"/>
              <a:t> areas of </a:t>
            </a:r>
            <a:r>
              <a:rPr lang="nl-BE" b="1" dirty="0" err="1" smtClean="0"/>
              <a:t>mathematics</a:t>
            </a:r>
            <a:r>
              <a:rPr lang="nl-BE" dirty="0" smtClean="0"/>
              <a:t>. For </a:t>
            </a:r>
            <a:r>
              <a:rPr lang="nl-BE" dirty="0" err="1" smtClean="0"/>
              <a:t>example</a:t>
            </a:r>
            <a:r>
              <a:rPr lang="nl-BE" dirty="0" smtClean="0"/>
              <a:t>, </a:t>
            </a:r>
            <a:r>
              <a:rPr lang="nl-BE" dirty="0" err="1" smtClean="0"/>
              <a:t>solution</a:t>
            </a:r>
            <a:r>
              <a:rPr lang="nl-BE" dirty="0" smtClean="0"/>
              <a:t> </a:t>
            </a:r>
            <a:r>
              <a:rPr lang="nl-BE" dirty="0" err="1" smtClean="0"/>
              <a:t>strategies</a:t>
            </a:r>
            <a:r>
              <a:rPr lang="nl-BE" dirty="0" smtClean="0"/>
              <a:t> </a:t>
            </a:r>
            <a:r>
              <a:rPr lang="nl-BE" dirty="0" err="1" smtClean="0"/>
              <a:t>may</a:t>
            </a:r>
            <a:r>
              <a:rPr lang="nl-BE" dirty="0" smtClean="0"/>
              <a:t> </a:t>
            </a:r>
            <a:r>
              <a:rPr lang="nl-BE" dirty="0" err="1" smtClean="0"/>
              <a:t>be</a:t>
            </a:r>
            <a:r>
              <a:rPr lang="nl-BE" dirty="0" smtClean="0"/>
              <a:t> </a:t>
            </a:r>
            <a:r>
              <a:rPr lang="nl-BE" dirty="0" err="1" smtClean="0"/>
              <a:t>less</a:t>
            </a:r>
            <a:r>
              <a:rPr lang="nl-BE" dirty="0" smtClean="0"/>
              <a:t> </a:t>
            </a:r>
            <a:r>
              <a:rPr lang="nl-BE" dirty="0" err="1" smtClean="0"/>
              <a:t>likely</a:t>
            </a:r>
            <a:r>
              <a:rPr lang="nl-BE" dirty="0" smtClean="0"/>
              <a:t> to transfer </a:t>
            </a:r>
            <a:r>
              <a:rPr lang="nl-BE" dirty="0" err="1" smtClean="0"/>
              <a:t>from</a:t>
            </a:r>
            <a:r>
              <a:rPr lang="nl-BE" dirty="0" smtClean="0"/>
              <a:t> </a:t>
            </a:r>
            <a:r>
              <a:rPr lang="nl-BE" dirty="0" err="1" smtClean="0"/>
              <a:t>problems</a:t>
            </a:r>
            <a:r>
              <a:rPr lang="nl-BE" dirty="0" smtClean="0"/>
              <a:t> </a:t>
            </a:r>
            <a:r>
              <a:rPr lang="nl-BE" dirty="0" err="1" smtClean="0"/>
              <a:t>involving</a:t>
            </a:r>
            <a:r>
              <a:rPr lang="nl-BE" dirty="0" smtClean="0"/>
              <a:t> </a:t>
            </a:r>
            <a:r>
              <a:rPr lang="nl-BE" dirty="0" err="1" smtClean="0"/>
              <a:t>moving</a:t>
            </a:r>
            <a:r>
              <a:rPr lang="nl-BE" dirty="0" smtClean="0"/>
              <a:t> </a:t>
            </a:r>
            <a:r>
              <a:rPr lang="nl-BE" dirty="0" err="1" smtClean="0"/>
              <a:t>trains</a:t>
            </a:r>
            <a:r>
              <a:rPr lang="nl-BE" dirty="0" smtClean="0"/>
              <a:t> </a:t>
            </a:r>
            <a:r>
              <a:rPr lang="nl-BE" dirty="0" err="1" smtClean="0"/>
              <a:t>or</a:t>
            </a:r>
            <a:r>
              <a:rPr lang="nl-BE" dirty="0" smtClean="0"/>
              <a:t> </a:t>
            </a:r>
            <a:r>
              <a:rPr lang="nl-BE" dirty="0" err="1" smtClean="0"/>
              <a:t>changing</a:t>
            </a:r>
            <a:r>
              <a:rPr lang="nl-BE" dirty="0" smtClean="0"/>
              <a:t> water </a:t>
            </a:r>
            <a:r>
              <a:rPr lang="nl-BE" dirty="0" err="1" smtClean="0"/>
              <a:t>levels</a:t>
            </a:r>
            <a:r>
              <a:rPr lang="nl-BE" dirty="0" smtClean="0"/>
              <a:t> </a:t>
            </a:r>
            <a:r>
              <a:rPr lang="nl-BE" dirty="0" err="1" smtClean="0"/>
              <a:t>than</a:t>
            </a:r>
            <a:r>
              <a:rPr lang="nl-BE" dirty="0" smtClean="0"/>
              <a:t> </a:t>
            </a:r>
            <a:r>
              <a:rPr lang="nl-BE" dirty="0" err="1" smtClean="0"/>
              <a:t>from</a:t>
            </a:r>
            <a:r>
              <a:rPr lang="nl-BE" dirty="0" smtClean="0"/>
              <a:t> </a:t>
            </a:r>
            <a:r>
              <a:rPr lang="nl-BE" dirty="0" err="1" smtClean="0"/>
              <a:t>problems</a:t>
            </a:r>
            <a:r>
              <a:rPr lang="nl-BE" dirty="0" smtClean="0"/>
              <a:t> </a:t>
            </a:r>
            <a:r>
              <a:rPr lang="nl-BE" dirty="0" err="1" smtClean="0"/>
              <a:t>involving</a:t>
            </a:r>
            <a:r>
              <a:rPr lang="nl-BE" dirty="0" smtClean="0"/>
              <a:t> </a:t>
            </a:r>
            <a:r>
              <a:rPr lang="nl-BE" dirty="0" err="1" smtClean="0"/>
              <a:t>only</a:t>
            </a:r>
            <a:r>
              <a:rPr lang="nl-BE" dirty="0" smtClean="0"/>
              <a:t> variables and </a:t>
            </a:r>
            <a:r>
              <a:rPr lang="nl-BE" dirty="0" err="1" smtClean="0"/>
              <a:t>numbers</a:t>
            </a:r>
            <a:r>
              <a:rPr lang="nl-BE" dirty="0" smtClean="0"/>
              <a:t>.”</a:t>
            </a:r>
          </a:p>
          <a:p>
            <a:pPr>
              <a:lnSpc>
                <a:spcPct val="120000"/>
              </a:lnSpc>
            </a:pPr>
            <a:r>
              <a:rPr lang="nl-BE" dirty="0" smtClean="0"/>
              <a:t>a lot of </a:t>
            </a:r>
            <a:r>
              <a:rPr lang="nl-BE" dirty="0" err="1" smtClean="0"/>
              <a:t>critics</a:t>
            </a:r>
            <a:r>
              <a:rPr lang="nl-BE" dirty="0" smtClean="0"/>
              <a:t> </a:t>
            </a:r>
            <a:r>
              <a:rPr lang="nl-BE" dirty="0" err="1" smtClean="0"/>
              <a:t>expressed</a:t>
            </a:r>
            <a:r>
              <a:rPr lang="nl-BE" dirty="0" smtClean="0"/>
              <a:t> </a:t>
            </a:r>
            <a:r>
              <a:rPr lang="nl-BE" dirty="0" err="1" smtClean="0"/>
              <a:t>their</a:t>
            </a:r>
            <a:r>
              <a:rPr lang="nl-BE" dirty="0" smtClean="0"/>
              <a:t> </a:t>
            </a:r>
            <a:r>
              <a:rPr lang="nl-BE" dirty="0" err="1" smtClean="0"/>
              <a:t>doubts</a:t>
            </a:r>
            <a:endParaRPr lang="nl-BE" dirty="0" smtClean="0"/>
          </a:p>
          <a:p>
            <a:pPr>
              <a:lnSpc>
                <a:spcPct val="120000"/>
              </a:lnSpc>
            </a:pPr>
            <a:r>
              <a:rPr lang="nl-BE" dirty="0" smtClean="0"/>
              <a:t>a </a:t>
            </a:r>
            <a:r>
              <a:rPr lang="nl-BE" dirty="0" err="1" smtClean="0"/>
              <a:t>specific</a:t>
            </a:r>
            <a:r>
              <a:rPr lang="nl-BE" dirty="0" smtClean="0"/>
              <a:t> </a:t>
            </a:r>
            <a:r>
              <a:rPr lang="nl-BE" dirty="0" err="1" smtClean="0"/>
              <a:t>question</a:t>
            </a:r>
            <a:r>
              <a:rPr lang="nl-BE" dirty="0" smtClean="0"/>
              <a:t> </a:t>
            </a:r>
            <a:r>
              <a:rPr lang="nl-BE" dirty="0" err="1" smtClean="0"/>
              <a:t>about</a:t>
            </a:r>
            <a:r>
              <a:rPr lang="nl-BE" dirty="0" smtClean="0"/>
              <a:t> generalizability:</a:t>
            </a:r>
          </a:p>
          <a:p>
            <a:pPr lvl="1">
              <a:lnSpc>
                <a:spcPct val="120000"/>
              </a:lnSpc>
              <a:buNone/>
            </a:pPr>
            <a:r>
              <a:rPr lang="nl-BE" dirty="0" smtClean="0"/>
              <a:t>	</a:t>
            </a:r>
            <a:r>
              <a:rPr lang="en-US" dirty="0" smtClean="0"/>
              <a:t>Can we construct a generic learning domain in Kaminski’s style for objects next in complexity, i.e. cyclic groups of order 4 and higher?</a:t>
            </a:r>
            <a:endParaRPr lang="nl-BE"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5. </a:t>
            </a:r>
            <a:r>
              <a:rPr lang="nl-BE" dirty="0" err="1" smtClean="0"/>
              <a:t>Generalization</a:t>
            </a:r>
            <a:r>
              <a:rPr lang="nl-BE" dirty="0" smtClean="0"/>
              <a:t> to </a:t>
            </a:r>
            <a:r>
              <a:rPr lang="nl-BE" dirty="0" err="1" smtClean="0"/>
              <a:t>other</a:t>
            </a:r>
            <a:r>
              <a:rPr lang="nl-BE" dirty="0" smtClean="0"/>
              <a:t> areas?</a:t>
            </a:r>
            <a:endParaRPr lang="nl-BE" dirty="0"/>
          </a:p>
        </p:txBody>
      </p:sp>
      <p:sp>
        <p:nvSpPr>
          <p:cNvPr id="3" name="Tijdelijke aanduiding voor inhoud 2"/>
          <p:cNvSpPr>
            <a:spLocks noGrp="1"/>
          </p:cNvSpPr>
          <p:nvPr>
            <p:ph idx="1"/>
          </p:nvPr>
        </p:nvSpPr>
        <p:spPr/>
        <p:txBody>
          <a:bodyPr>
            <a:normAutofit fontScale="85000" lnSpcReduction="20000"/>
          </a:bodyPr>
          <a:lstStyle/>
          <a:p>
            <a:pPr>
              <a:lnSpc>
                <a:spcPct val="120000"/>
              </a:lnSpc>
            </a:pPr>
            <a:r>
              <a:rPr lang="en-US" dirty="0" smtClean="0"/>
              <a:t>Can we construct a generic learning domain in Kaminski’s style for objects next in complexity, i.e. cyclic groups of order 4 and higher?</a:t>
            </a:r>
          </a:p>
          <a:p>
            <a:pPr marL="357188" indent="-309563">
              <a:lnSpc>
                <a:spcPct val="120000"/>
              </a:lnSpc>
              <a:defRPr/>
            </a:pPr>
            <a:r>
              <a:rPr lang="nl-BE" dirty="0" smtClean="0"/>
              <a:t>order 3: </a:t>
            </a:r>
            <a:r>
              <a:rPr lang="nl-BE" dirty="0" err="1" smtClean="0"/>
              <a:t>neutral</a:t>
            </a:r>
            <a:r>
              <a:rPr lang="nl-BE" dirty="0" smtClean="0"/>
              <a:t> </a:t>
            </a:r>
            <a:r>
              <a:rPr lang="nl-BE" dirty="0" err="1" smtClean="0"/>
              <a:t>elt</a:t>
            </a:r>
            <a:r>
              <a:rPr lang="nl-BE" dirty="0" smtClean="0"/>
              <a:t>. n, 2 </a:t>
            </a:r>
            <a:r>
              <a:rPr lang="nl-BE" dirty="0" err="1" smtClean="0"/>
              <a:t>symmetric</a:t>
            </a:r>
            <a:r>
              <a:rPr lang="nl-BE" dirty="0" smtClean="0"/>
              <a:t> generators a &amp; b </a:t>
            </a:r>
          </a:p>
          <a:p>
            <a:pPr marL="904875" lvl="1" indent="-284163">
              <a:lnSpc>
                <a:spcPct val="120000"/>
              </a:lnSpc>
              <a:defRPr/>
            </a:pPr>
            <a:r>
              <a:rPr lang="nl-BE" dirty="0" smtClean="0"/>
              <a:t>{n,a,b},</a:t>
            </a:r>
          </a:p>
          <a:p>
            <a:pPr marL="904875" lvl="1" indent="-284163">
              <a:lnSpc>
                <a:spcPct val="120000"/>
              </a:lnSpc>
              <a:defRPr/>
            </a:pPr>
            <a:r>
              <a:rPr lang="nl-BE" dirty="0" smtClean="0"/>
              <a:t>(1.1) a+a=b, </a:t>
            </a:r>
          </a:p>
          <a:p>
            <a:pPr marL="904875" lvl="1" indent="-284163">
              <a:lnSpc>
                <a:spcPct val="120000"/>
              </a:lnSpc>
              <a:defRPr/>
            </a:pPr>
            <a:r>
              <a:rPr lang="nl-BE" dirty="0" smtClean="0"/>
              <a:t>(1.2) b+b=a</a:t>
            </a:r>
          </a:p>
          <a:p>
            <a:pPr marL="904875" lvl="1" indent="-284163">
              <a:lnSpc>
                <a:spcPct val="120000"/>
              </a:lnSpc>
              <a:defRPr/>
            </a:pPr>
            <a:r>
              <a:rPr lang="nl-BE" dirty="0" smtClean="0"/>
              <a:t>(1.3) a+b=b+a=n</a:t>
            </a:r>
          </a:p>
          <a:p>
            <a:pPr>
              <a:lnSpc>
                <a:spcPct val="120000"/>
              </a:lnSpc>
            </a:pPr>
            <a:r>
              <a:rPr lang="nl-BE" dirty="0" err="1" smtClean="0"/>
              <a:t>Cayley</a:t>
            </a:r>
            <a:r>
              <a:rPr lang="nl-BE" dirty="0" smtClean="0"/>
              <a:t> </a:t>
            </a:r>
            <a:r>
              <a:rPr lang="nl-BE" dirty="0" err="1" smtClean="0"/>
              <a:t>table</a:t>
            </a:r>
            <a:r>
              <a:rPr lang="nl-BE" dirty="0" smtClean="0"/>
              <a:t> of the </a:t>
            </a:r>
            <a:r>
              <a:rPr lang="nl-BE" dirty="0" err="1" smtClean="0"/>
              <a:t>commutative</a:t>
            </a:r>
            <a:r>
              <a:rPr lang="nl-BE" dirty="0" smtClean="0"/>
              <a:t> </a:t>
            </a:r>
            <a:r>
              <a:rPr lang="nl-BE" dirty="0" err="1" smtClean="0"/>
              <a:t>group</a:t>
            </a:r>
            <a:r>
              <a:rPr lang="nl-BE" dirty="0" smtClean="0"/>
              <a:t> of order 3</a:t>
            </a:r>
          </a:p>
          <a:p>
            <a:pPr>
              <a:lnSpc>
                <a:spcPct val="120000"/>
              </a:lnSpc>
              <a:buNone/>
            </a:pPr>
            <a:r>
              <a:rPr lang="nl-BE" dirty="0" smtClean="0"/>
              <a:t> </a:t>
            </a:r>
          </a:p>
          <a:p>
            <a:pPr>
              <a:lnSpc>
                <a:spcPct val="120000"/>
              </a:lnSpc>
              <a:buNone/>
            </a:pPr>
            <a:r>
              <a:rPr lang="nl-BE" dirty="0" smtClean="0"/>
              <a:t>  </a:t>
            </a:r>
          </a:p>
          <a:p>
            <a:pPr>
              <a:lnSpc>
                <a:spcPct val="120000"/>
              </a:lnSpc>
              <a:buNone/>
            </a:pPr>
            <a:r>
              <a:rPr lang="nl-BE" dirty="0" smtClean="0"/>
              <a:t> </a:t>
            </a:r>
          </a:p>
        </p:txBody>
      </p:sp>
      <p:pic>
        <p:nvPicPr>
          <p:cNvPr id="4" name="Picture 2"/>
          <p:cNvPicPr>
            <a:picLocks noChangeAspect="1" noChangeArrowheads="1"/>
          </p:cNvPicPr>
          <p:nvPr/>
        </p:nvPicPr>
        <p:blipFill>
          <a:blip r:embed="rId2" cstate="print"/>
          <a:srcRect/>
          <a:stretch>
            <a:fillRect/>
          </a:stretch>
        </p:blipFill>
        <p:spPr bwMode="auto">
          <a:xfrm>
            <a:off x="6904434" y="3140968"/>
            <a:ext cx="1123950" cy="1038225"/>
          </a:xfrm>
          <a:prstGeom prst="rect">
            <a:avLst/>
          </a:prstGeom>
          <a:noFill/>
          <a:ln w="9525">
            <a:noFill/>
            <a:miter lim="800000"/>
            <a:headEnd/>
            <a:tailEnd/>
          </a:ln>
        </p:spPr>
      </p:pic>
      <p:pic>
        <p:nvPicPr>
          <p:cNvPr id="5" name="Picture 13"/>
          <p:cNvPicPr>
            <a:picLocks noChangeAspect="1" noChangeArrowheads="1"/>
          </p:cNvPicPr>
          <p:nvPr/>
        </p:nvPicPr>
        <p:blipFill>
          <a:blip r:embed="rId3" cstate="print"/>
          <a:srcRect/>
          <a:stretch>
            <a:fillRect/>
          </a:stretch>
        </p:blipFill>
        <p:spPr bwMode="auto">
          <a:xfrm>
            <a:off x="3923928" y="3235821"/>
            <a:ext cx="2428875" cy="1057275"/>
          </a:xfrm>
          <a:prstGeom prst="rect">
            <a:avLst/>
          </a:prstGeom>
          <a:noFill/>
          <a:ln w="9525">
            <a:noFill/>
            <a:miter lim="800000"/>
            <a:headEnd/>
            <a:tailEnd/>
          </a:ln>
        </p:spPr>
      </p:pic>
      <p:graphicFrame>
        <p:nvGraphicFramePr>
          <p:cNvPr id="6" name="Tabel 5"/>
          <p:cNvGraphicFramePr>
            <a:graphicFrameLocks noGrp="1"/>
          </p:cNvGraphicFramePr>
          <p:nvPr/>
        </p:nvGraphicFramePr>
        <p:xfrm>
          <a:off x="3346564" y="5100682"/>
          <a:ext cx="2161540" cy="1219200"/>
        </p:xfrm>
        <a:graphic>
          <a:graphicData uri="http://schemas.openxmlformats.org/drawingml/2006/table">
            <a:tbl>
              <a:tblPr/>
              <a:tblGrid>
                <a:gridCol w="540385"/>
                <a:gridCol w="540385"/>
                <a:gridCol w="540385"/>
                <a:gridCol w="540385"/>
              </a:tblGrid>
              <a:tr h="0">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endParaRPr lang="nl-BE" sz="2000" dirty="0">
                        <a:solidFill>
                          <a:srgbClr val="000000"/>
                        </a:solidFill>
                        <a:latin typeface="Verdana"/>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r>
                        <a:rPr lang="nl-BE" sz="2000">
                          <a:solidFill>
                            <a:srgbClr val="000000"/>
                          </a:solidFill>
                          <a:latin typeface="Verdana"/>
                          <a:ea typeface="Times New Roman"/>
                        </a:rPr>
                        <a:t>n</a:t>
                      </a:r>
                      <a:endParaRPr lang="nl-BE" sz="1100">
                        <a:solidFill>
                          <a:srgbClr val="000000"/>
                        </a:solidFill>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r>
                        <a:rPr lang="nl-BE" sz="2000">
                          <a:solidFill>
                            <a:srgbClr val="000000"/>
                          </a:solidFill>
                          <a:latin typeface="Verdana"/>
                          <a:ea typeface="Times New Roman"/>
                        </a:rPr>
                        <a:t>a</a:t>
                      </a:r>
                      <a:endParaRPr lang="nl-BE" sz="1100">
                        <a:solidFill>
                          <a:srgbClr val="000000"/>
                        </a:solidFill>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r>
                        <a:rPr lang="nl-BE" sz="2000">
                          <a:solidFill>
                            <a:srgbClr val="000000"/>
                          </a:solidFill>
                          <a:latin typeface="Verdana"/>
                          <a:ea typeface="Times New Roman"/>
                        </a:rPr>
                        <a:t>b</a:t>
                      </a:r>
                      <a:endParaRPr lang="nl-BE" sz="1100">
                        <a:solidFill>
                          <a:srgbClr val="000000"/>
                        </a:solidFill>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r>
              <a:tr h="0">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r>
                        <a:rPr lang="nl-BE" sz="2000">
                          <a:solidFill>
                            <a:srgbClr val="000000"/>
                          </a:solidFill>
                          <a:latin typeface="Verdana"/>
                          <a:ea typeface="Times New Roman"/>
                        </a:rPr>
                        <a:t>n</a:t>
                      </a:r>
                      <a:endParaRPr lang="nl-BE" sz="1100">
                        <a:solidFill>
                          <a:srgbClr val="000000"/>
                        </a:solidFill>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endParaRPr lang="nl-BE" sz="2000">
                        <a:solidFill>
                          <a:srgbClr val="000000"/>
                        </a:solidFill>
                        <a:latin typeface="Verdana"/>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endParaRPr lang="nl-BE" sz="2000">
                        <a:solidFill>
                          <a:srgbClr val="000000"/>
                        </a:solidFill>
                        <a:latin typeface="Verdana"/>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endParaRPr lang="nl-BE" sz="2000">
                        <a:solidFill>
                          <a:srgbClr val="000000"/>
                        </a:solidFill>
                        <a:latin typeface="Verdana"/>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r>
              <a:tr h="0">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r>
                        <a:rPr lang="nl-BE" sz="2000">
                          <a:solidFill>
                            <a:srgbClr val="000000"/>
                          </a:solidFill>
                          <a:latin typeface="Verdana"/>
                          <a:ea typeface="Times New Roman"/>
                        </a:rPr>
                        <a:t>a</a:t>
                      </a:r>
                      <a:endParaRPr lang="nl-BE" sz="1100">
                        <a:solidFill>
                          <a:srgbClr val="000000"/>
                        </a:solidFill>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endParaRPr lang="nl-BE" sz="2000">
                        <a:solidFill>
                          <a:srgbClr val="000000"/>
                        </a:solidFill>
                        <a:latin typeface="Verdana"/>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endParaRPr lang="nl-BE" sz="2000">
                        <a:solidFill>
                          <a:srgbClr val="000000"/>
                        </a:solidFill>
                        <a:latin typeface="Verdana"/>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endParaRPr lang="nl-BE" sz="2000">
                        <a:solidFill>
                          <a:srgbClr val="000000"/>
                        </a:solidFill>
                        <a:latin typeface="Verdana"/>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r>
              <a:tr h="0">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r>
                        <a:rPr lang="nl-BE" sz="2000">
                          <a:solidFill>
                            <a:srgbClr val="000000"/>
                          </a:solidFill>
                          <a:latin typeface="Verdana"/>
                          <a:ea typeface="Times New Roman"/>
                        </a:rPr>
                        <a:t>b</a:t>
                      </a:r>
                      <a:endParaRPr lang="nl-BE" sz="1100">
                        <a:solidFill>
                          <a:srgbClr val="000000"/>
                        </a:solidFill>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endParaRPr lang="nl-BE" sz="2000">
                        <a:solidFill>
                          <a:srgbClr val="000000"/>
                        </a:solidFill>
                        <a:latin typeface="Verdana"/>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endParaRPr lang="nl-BE" sz="2000">
                        <a:solidFill>
                          <a:srgbClr val="000000"/>
                        </a:solidFill>
                        <a:latin typeface="Verdana"/>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endParaRPr lang="nl-BE" sz="2000" dirty="0">
                        <a:solidFill>
                          <a:srgbClr val="000000"/>
                        </a:solidFill>
                        <a:latin typeface="Verdana"/>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r>
            </a:tbl>
          </a:graphicData>
        </a:graphic>
      </p:graphicFrame>
      <p:graphicFrame>
        <p:nvGraphicFramePr>
          <p:cNvPr id="11" name="Tabel 10"/>
          <p:cNvGraphicFramePr>
            <a:graphicFrameLocks noGrp="1"/>
          </p:cNvGraphicFramePr>
          <p:nvPr/>
        </p:nvGraphicFramePr>
        <p:xfrm>
          <a:off x="3346564" y="5100682"/>
          <a:ext cx="2161540" cy="1219200"/>
        </p:xfrm>
        <a:graphic>
          <a:graphicData uri="http://schemas.openxmlformats.org/drawingml/2006/table">
            <a:tbl>
              <a:tblPr/>
              <a:tblGrid>
                <a:gridCol w="540385"/>
                <a:gridCol w="540385"/>
                <a:gridCol w="540385"/>
                <a:gridCol w="540385"/>
              </a:tblGrid>
              <a:tr h="0">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endParaRPr lang="nl-BE" sz="2000" dirty="0">
                        <a:solidFill>
                          <a:srgbClr val="000000"/>
                        </a:solidFill>
                        <a:latin typeface="Verdana"/>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r>
                        <a:rPr lang="nl-BE" sz="2000">
                          <a:solidFill>
                            <a:srgbClr val="000000"/>
                          </a:solidFill>
                          <a:latin typeface="Verdana"/>
                          <a:ea typeface="Times New Roman"/>
                        </a:rPr>
                        <a:t>n</a:t>
                      </a:r>
                      <a:endParaRPr lang="nl-BE" sz="1100">
                        <a:solidFill>
                          <a:srgbClr val="000000"/>
                        </a:solidFill>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r>
                        <a:rPr lang="nl-BE" sz="2000">
                          <a:solidFill>
                            <a:srgbClr val="000000"/>
                          </a:solidFill>
                          <a:latin typeface="Verdana"/>
                          <a:ea typeface="Times New Roman"/>
                        </a:rPr>
                        <a:t>a</a:t>
                      </a:r>
                      <a:endParaRPr lang="nl-BE" sz="1100">
                        <a:solidFill>
                          <a:srgbClr val="000000"/>
                        </a:solidFill>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r>
                        <a:rPr lang="nl-BE" sz="2000">
                          <a:solidFill>
                            <a:srgbClr val="000000"/>
                          </a:solidFill>
                          <a:latin typeface="Verdana"/>
                          <a:ea typeface="Times New Roman"/>
                        </a:rPr>
                        <a:t>b</a:t>
                      </a:r>
                      <a:endParaRPr lang="nl-BE" sz="1100">
                        <a:solidFill>
                          <a:srgbClr val="000000"/>
                        </a:solidFill>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r>
              <a:tr h="0">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r>
                        <a:rPr lang="nl-BE" sz="2000">
                          <a:solidFill>
                            <a:srgbClr val="000000"/>
                          </a:solidFill>
                          <a:latin typeface="Verdana"/>
                          <a:ea typeface="Times New Roman"/>
                        </a:rPr>
                        <a:t>n</a:t>
                      </a:r>
                      <a:endParaRPr lang="nl-BE" sz="1100">
                        <a:solidFill>
                          <a:srgbClr val="000000"/>
                        </a:solidFill>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r>
                        <a:rPr lang="nl-BE" sz="2000" dirty="0">
                          <a:solidFill>
                            <a:srgbClr val="000000"/>
                          </a:solidFill>
                          <a:latin typeface="Verdana"/>
                          <a:ea typeface="Times New Roman"/>
                        </a:rPr>
                        <a:t>n</a:t>
                      </a:r>
                      <a:endParaRPr lang="nl-BE" sz="1100" dirty="0">
                        <a:solidFill>
                          <a:srgbClr val="000000"/>
                        </a:solidFill>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r>
                        <a:rPr lang="nl-BE" sz="2000" dirty="0">
                          <a:solidFill>
                            <a:srgbClr val="000000"/>
                          </a:solidFill>
                          <a:latin typeface="Verdana"/>
                          <a:ea typeface="Times New Roman"/>
                        </a:rPr>
                        <a:t>a</a:t>
                      </a:r>
                      <a:endParaRPr lang="nl-BE" sz="1100" dirty="0">
                        <a:solidFill>
                          <a:srgbClr val="000000"/>
                        </a:solidFill>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r>
                        <a:rPr lang="nl-BE" sz="2000">
                          <a:solidFill>
                            <a:srgbClr val="000000"/>
                          </a:solidFill>
                          <a:latin typeface="Verdana"/>
                          <a:ea typeface="Times New Roman"/>
                        </a:rPr>
                        <a:t>b</a:t>
                      </a:r>
                      <a:endParaRPr lang="nl-BE" sz="1100">
                        <a:solidFill>
                          <a:srgbClr val="000000"/>
                        </a:solidFill>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r>
              <a:tr h="0">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r>
                        <a:rPr lang="nl-BE" sz="2000">
                          <a:solidFill>
                            <a:srgbClr val="000000"/>
                          </a:solidFill>
                          <a:latin typeface="Verdana"/>
                          <a:ea typeface="Times New Roman"/>
                        </a:rPr>
                        <a:t>a</a:t>
                      </a:r>
                      <a:endParaRPr lang="nl-BE" sz="1100">
                        <a:solidFill>
                          <a:srgbClr val="000000"/>
                        </a:solidFill>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r>
                        <a:rPr lang="nl-BE" sz="2000">
                          <a:solidFill>
                            <a:srgbClr val="000000"/>
                          </a:solidFill>
                          <a:latin typeface="Verdana"/>
                          <a:ea typeface="Times New Roman"/>
                        </a:rPr>
                        <a:t>a</a:t>
                      </a:r>
                      <a:endParaRPr lang="nl-BE" sz="1100">
                        <a:solidFill>
                          <a:srgbClr val="000000"/>
                        </a:solidFill>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endParaRPr lang="nl-BE" sz="2000">
                        <a:solidFill>
                          <a:srgbClr val="000000"/>
                        </a:solidFill>
                        <a:latin typeface="Verdana"/>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endParaRPr lang="nl-BE" sz="2000">
                        <a:solidFill>
                          <a:srgbClr val="000000"/>
                        </a:solidFill>
                        <a:latin typeface="Verdana"/>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r>
              <a:tr h="0">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r>
                        <a:rPr lang="nl-BE" sz="2000">
                          <a:solidFill>
                            <a:srgbClr val="000000"/>
                          </a:solidFill>
                          <a:latin typeface="Verdana"/>
                          <a:ea typeface="Times New Roman"/>
                        </a:rPr>
                        <a:t>b</a:t>
                      </a:r>
                      <a:endParaRPr lang="nl-BE" sz="1100">
                        <a:solidFill>
                          <a:srgbClr val="000000"/>
                        </a:solidFill>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r>
                        <a:rPr lang="nl-BE" sz="2000">
                          <a:solidFill>
                            <a:srgbClr val="000000"/>
                          </a:solidFill>
                          <a:latin typeface="Verdana"/>
                          <a:ea typeface="Times New Roman"/>
                        </a:rPr>
                        <a:t>b</a:t>
                      </a:r>
                      <a:endParaRPr lang="nl-BE" sz="1100">
                        <a:solidFill>
                          <a:srgbClr val="000000"/>
                        </a:solidFill>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endParaRPr lang="nl-BE" sz="2000">
                        <a:solidFill>
                          <a:srgbClr val="000000"/>
                        </a:solidFill>
                        <a:latin typeface="Verdana"/>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endParaRPr lang="nl-BE" sz="2000" dirty="0">
                        <a:solidFill>
                          <a:srgbClr val="000000"/>
                        </a:solidFill>
                        <a:latin typeface="Verdana"/>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12" name="Tabel 11"/>
          <p:cNvGraphicFramePr>
            <a:graphicFrameLocks noGrp="1"/>
          </p:cNvGraphicFramePr>
          <p:nvPr/>
        </p:nvGraphicFramePr>
        <p:xfrm>
          <a:off x="3346564" y="5100682"/>
          <a:ext cx="2161540" cy="1219200"/>
        </p:xfrm>
        <a:graphic>
          <a:graphicData uri="http://schemas.openxmlformats.org/drawingml/2006/table">
            <a:tbl>
              <a:tblPr/>
              <a:tblGrid>
                <a:gridCol w="540385"/>
                <a:gridCol w="540385"/>
                <a:gridCol w="540385"/>
                <a:gridCol w="540385"/>
              </a:tblGrid>
              <a:tr h="0">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endParaRPr lang="nl-BE" sz="2000" dirty="0">
                        <a:solidFill>
                          <a:srgbClr val="000000"/>
                        </a:solidFill>
                        <a:latin typeface="Verdana"/>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r>
                        <a:rPr lang="nl-BE" sz="2000">
                          <a:solidFill>
                            <a:srgbClr val="000000"/>
                          </a:solidFill>
                          <a:latin typeface="Verdana"/>
                          <a:ea typeface="Times New Roman"/>
                        </a:rPr>
                        <a:t>n</a:t>
                      </a:r>
                      <a:endParaRPr lang="nl-BE" sz="1100">
                        <a:solidFill>
                          <a:srgbClr val="000000"/>
                        </a:solidFill>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r>
                        <a:rPr lang="nl-BE" sz="2000">
                          <a:solidFill>
                            <a:srgbClr val="000000"/>
                          </a:solidFill>
                          <a:latin typeface="Verdana"/>
                          <a:ea typeface="Times New Roman"/>
                        </a:rPr>
                        <a:t>a</a:t>
                      </a:r>
                      <a:endParaRPr lang="nl-BE" sz="1100">
                        <a:solidFill>
                          <a:srgbClr val="000000"/>
                        </a:solidFill>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r>
                        <a:rPr lang="nl-BE" sz="2000" dirty="0">
                          <a:solidFill>
                            <a:srgbClr val="000000"/>
                          </a:solidFill>
                          <a:latin typeface="Verdana"/>
                          <a:ea typeface="Times New Roman"/>
                        </a:rPr>
                        <a:t>b</a:t>
                      </a:r>
                      <a:endParaRPr lang="nl-BE" sz="1100" dirty="0">
                        <a:solidFill>
                          <a:srgbClr val="000000"/>
                        </a:solidFill>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r>
              <a:tr h="0">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r>
                        <a:rPr lang="nl-BE" sz="2000" dirty="0">
                          <a:solidFill>
                            <a:srgbClr val="000000"/>
                          </a:solidFill>
                          <a:latin typeface="Verdana"/>
                          <a:ea typeface="Times New Roman"/>
                        </a:rPr>
                        <a:t>n</a:t>
                      </a:r>
                      <a:endParaRPr lang="nl-BE" sz="1100" dirty="0">
                        <a:solidFill>
                          <a:srgbClr val="000000"/>
                        </a:solidFill>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r>
                        <a:rPr lang="nl-BE" sz="2000">
                          <a:solidFill>
                            <a:srgbClr val="000000"/>
                          </a:solidFill>
                          <a:latin typeface="Verdana"/>
                          <a:ea typeface="Times New Roman"/>
                        </a:rPr>
                        <a:t>n</a:t>
                      </a:r>
                      <a:endParaRPr lang="nl-BE" sz="1100">
                        <a:solidFill>
                          <a:srgbClr val="000000"/>
                        </a:solidFill>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r>
                        <a:rPr lang="nl-BE" sz="2000">
                          <a:solidFill>
                            <a:srgbClr val="000000"/>
                          </a:solidFill>
                          <a:latin typeface="Verdana"/>
                          <a:ea typeface="Times New Roman"/>
                        </a:rPr>
                        <a:t>a</a:t>
                      </a:r>
                      <a:endParaRPr lang="nl-BE" sz="1100">
                        <a:solidFill>
                          <a:srgbClr val="000000"/>
                        </a:solidFill>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r>
                        <a:rPr lang="nl-BE" sz="2000" dirty="0">
                          <a:solidFill>
                            <a:srgbClr val="000000"/>
                          </a:solidFill>
                          <a:latin typeface="Verdana"/>
                          <a:ea typeface="Times New Roman"/>
                        </a:rPr>
                        <a:t>b</a:t>
                      </a:r>
                      <a:endParaRPr lang="nl-BE" sz="1100" dirty="0">
                        <a:solidFill>
                          <a:srgbClr val="000000"/>
                        </a:solidFill>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r>
              <a:tr h="0">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r>
                        <a:rPr lang="nl-BE" sz="2000">
                          <a:solidFill>
                            <a:srgbClr val="000000"/>
                          </a:solidFill>
                          <a:latin typeface="Verdana"/>
                          <a:ea typeface="Times New Roman"/>
                        </a:rPr>
                        <a:t>a</a:t>
                      </a:r>
                      <a:endParaRPr lang="nl-BE" sz="1100">
                        <a:solidFill>
                          <a:srgbClr val="000000"/>
                        </a:solidFill>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r>
                        <a:rPr lang="nl-BE" sz="2000">
                          <a:solidFill>
                            <a:srgbClr val="000000"/>
                          </a:solidFill>
                          <a:latin typeface="Verdana"/>
                          <a:ea typeface="Times New Roman"/>
                        </a:rPr>
                        <a:t>a</a:t>
                      </a:r>
                      <a:endParaRPr lang="nl-BE" sz="1100">
                        <a:solidFill>
                          <a:srgbClr val="000000"/>
                        </a:solidFill>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r>
                        <a:rPr lang="nl-BE" sz="2000">
                          <a:solidFill>
                            <a:srgbClr val="000000"/>
                          </a:solidFill>
                          <a:latin typeface="Verdana"/>
                          <a:ea typeface="Times New Roman"/>
                        </a:rPr>
                        <a:t>b</a:t>
                      </a:r>
                      <a:endParaRPr lang="nl-BE" sz="1100">
                        <a:solidFill>
                          <a:srgbClr val="000000"/>
                        </a:solidFill>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r>
                        <a:rPr lang="nl-BE" sz="2000">
                          <a:solidFill>
                            <a:srgbClr val="000000"/>
                          </a:solidFill>
                          <a:latin typeface="Verdana"/>
                          <a:ea typeface="Times New Roman"/>
                        </a:rPr>
                        <a:t>n</a:t>
                      </a:r>
                      <a:endParaRPr lang="nl-BE" sz="1100">
                        <a:solidFill>
                          <a:srgbClr val="000000"/>
                        </a:solidFill>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0000"/>
                    </a:solidFill>
                  </a:tcPr>
                </a:tc>
              </a:tr>
              <a:tr h="0">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r>
                        <a:rPr lang="nl-BE" sz="2000">
                          <a:solidFill>
                            <a:srgbClr val="000000"/>
                          </a:solidFill>
                          <a:latin typeface="Verdana"/>
                          <a:ea typeface="Times New Roman"/>
                        </a:rPr>
                        <a:t>b</a:t>
                      </a:r>
                      <a:endParaRPr lang="nl-BE" sz="1100">
                        <a:solidFill>
                          <a:srgbClr val="000000"/>
                        </a:solidFill>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r>
                        <a:rPr lang="nl-BE" sz="2000">
                          <a:solidFill>
                            <a:srgbClr val="000000"/>
                          </a:solidFill>
                          <a:latin typeface="Verdana"/>
                          <a:ea typeface="Times New Roman"/>
                        </a:rPr>
                        <a:t>b</a:t>
                      </a:r>
                      <a:endParaRPr lang="nl-BE" sz="1100">
                        <a:solidFill>
                          <a:srgbClr val="000000"/>
                        </a:solidFill>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endParaRPr lang="nl-BE" sz="2000">
                        <a:solidFill>
                          <a:srgbClr val="000000"/>
                        </a:solidFill>
                        <a:latin typeface="Verdana"/>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r>
                        <a:rPr lang="nl-BE" sz="2000" dirty="0">
                          <a:solidFill>
                            <a:srgbClr val="000000"/>
                          </a:solidFill>
                          <a:latin typeface="Verdana"/>
                          <a:ea typeface="Times New Roman"/>
                        </a:rPr>
                        <a:t>a</a:t>
                      </a:r>
                      <a:endParaRPr lang="nl-BE" sz="1100" dirty="0">
                        <a:solidFill>
                          <a:srgbClr val="000000"/>
                        </a:solidFill>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0000"/>
                    </a:solidFill>
                  </a:tcPr>
                </a:tc>
              </a:tr>
            </a:tbl>
          </a:graphicData>
        </a:graphic>
      </p:graphicFrame>
      <p:graphicFrame>
        <p:nvGraphicFramePr>
          <p:cNvPr id="13" name="Tabel 12"/>
          <p:cNvGraphicFramePr>
            <a:graphicFrameLocks noGrp="1"/>
          </p:cNvGraphicFramePr>
          <p:nvPr/>
        </p:nvGraphicFramePr>
        <p:xfrm>
          <a:off x="3346564" y="5100682"/>
          <a:ext cx="2161540" cy="1219200"/>
        </p:xfrm>
        <a:graphic>
          <a:graphicData uri="http://schemas.openxmlformats.org/drawingml/2006/table">
            <a:tbl>
              <a:tblPr/>
              <a:tblGrid>
                <a:gridCol w="540385"/>
                <a:gridCol w="540385"/>
                <a:gridCol w="540385"/>
                <a:gridCol w="540385"/>
              </a:tblGrid>
              <a:tr h="0">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endParaRPr lang="nl-BE" sz="2000" dirty="0">
                        <a:solidFill>
                          <a:srgbClr val="000000"/>
                        </a:solidFill>
                        <a:latin typeface="Verdana"/>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r>
                        <a:rPr lang="nl-BE" sz="2000">
                          <a:solidFill>
                            <a:srgbClr val="000000"/>
                          </a:solidFill>
                          <a:latin typeface="Verdana"/>
                          <a:ea typeface="Times New Roman"/>
                        </a:rPr>
                        <a:t>n</a:t>
                      </a:r>
                      <a:endParaRPr lang="nl-BE" sz="1100">
                        <a:solidFill>
                          <a:srgbClr val="000000"/>
                        </a:solidFill>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r>
                        <a:rPr lang="nl-BE" sz="2000">
                          <a:solidFill>
                            <a:srgbClr val="000000"/>
                          </a:solidFill>
                          <a:latin typeface="Verdana"/>
                          <a:ea typeface="Times New Roman"/>
                        </a:rPr>
                        <a:t>a</a:t>
                      </a:r>
                      <a:endParaRPr lang="nl-BE" sz="1100">
                        <a:solidFill>
                          <a:srgbClr val="000000"/>
                        </a:solidFill>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r>
                        <a:rPr lang="nl-BE" sz="2000" dirty="0">
                          <a:solidFill>
                            <a:srgbClr val="000000"/>
                          </a:solidFill>
                          <a:latin typeface="Verdana"/>
                          <a:ea typeface="Times New Roman"/>
                        </a:rPr>
                        <a:t>b</a:t>
                      </a:r>
                      <a:endParaRPr lang="nl-BE" sz="1100" dirty="0">
                        <a:solidFill>
                          <a:srgbClr val="000000"/>
                        </a:solidFill>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r>
              <a:tr h="0">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r>
                        <a:rPr lang="nl-BE" sz="2000">
                          <a:solidFill>
                            <a:srgbClr val="000000"/>
                          </a:solidFill>
                          <a:latin typeface="Verdana"/>
                          <a:ea typeface="Times New Roman"/>
                        </a:rPr>
                        <a:t>n</a:t>
                      </a:r>
                      <a:endParaRPr lang="nl-BE" sz="1100">
                        <a:solidFill>
                          <a:srgbClr val="000000"/>
                        </a:solidFill>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r>
                        <a:rPr lang="nl-BE" sz="2000" dirty="0">
                          <a:solidFill>
                            <a:srgbClr val="000000"/>
                          </a:solidFill>
                          <a:latin typeface="Verdana"/>
                          <a:ea typeface="Times New Roman"/>
                        </a:rPr>
                        <a:t>n</a:t>
                      </a:r>
                      <a:endParaRPr lang="nl-BE" sz="1100" dirty="0">
                        <a:solidFill>
                          <a:srgbClr val="000000"/>
                        </a:solidFill>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r>
                        <a:rPr lang="nl-BE" sz="2000">
                          <a:solidFill>
                            <a:srgbClr val="000000"/>
                          </a:solidFill>
                          <a:latin typeface="Verdana"/>
                          <a:ea typeface="Times New Roman"/>
                        </a:rPr>
                        <a:t>a</a:t>
                      </a:r>
                      <a:endParaRPr lang="nl-BE" sz="1100">
                        <a:solidFill>
                          <a:srgbClr val="000000"/>
                        </a:solidFill>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r>
                        <a:rPr lang="nl-BE" sz="2000">
                          <a:solidFill>
                            <a:srgbClr val="000000"/>
                          </a:solidFill>
                          <a:latin typeface="Verdana"/>
                          <a:ea typeface="Times New Roman"/>
                        </a:rPr>
                        <a:t>b</a:t>
                      </a:r>
                      <a:endParaRPr lang="nl-BE" sz="1100">
                        <a:solidFill>
                          <a:srgbClr val="000000"/>
                        </a:solidFill>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r>
              <a:tr h="0">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r>
                        <a:rPr lang="nl-BE" sz="2000">
                          <a:solidFill>
                            <a:srgbClr val="000000"/>
                          </a:solidFill>
                          <a:latin typeface="Verdana"/>
                          <a:ea typeface="Times New Roman"/>
                        </a:rPr>
                        <a:t>a</a:t>
                      </a:r>
                      <a:endParaRPr lang="nl-BE" sz="1100">
                        <a:solidFill>
                          <a:srgbClr val="000000"/>
                        </a:solidFill>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r>
                        <a:rPr lang="nl-BE" sz="2000">
                          <a:solidFill>
                            <a:srgbClr val="000000"/>
                          </a:solidFill>
                          <a:latin typeface="Verdana"/>
                          <a:ea typeface="Times New Roman"/>
                        </a:rPr>
                        <a:t>a</a:t>
                      </a:r>
                      <a:endParaRPr lang="nl-BE" sz="1100">
                        <a:solidFill>
                          <a:srgbClr val="000000"/>
                        </a:solidFill>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r>
                        <a:rPr lang="nl-BE" sz="2000">
                          <a:solidFill>
                            <a:srgbClr val="000000"/>
                          </a:solidFill>
                          <a:latin typeface="Verdana"/>
                          <a:ea typeface="Times New Roman"/>
                        </a:rPr>
                        <a:t>b</a:t>
                      </a:r>
                      <a:endParaRPr lang="nl-BE" sz="1100">
                        <a:solidFill>
                          <a:srgbClr val="000000"/>
                        </a:solidFill>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r>
                        <a:rPr lang="nl-BE" sz="2000">
                          <a:solidFill>
                            <a:srgbClr val="000000"/>
                          </a:solidFill>
                          <a:latin typeface="Verdana"/>
                          <a:ea typeface="Times New Roman"/>
                        </a:rPr>
                        <a:t>n</a:t>
                      </a:r>
                      <a:endParaRPr lang="nl-BE" sz="1100">
                        <a:solidFill>
                          <a:srgbClr val="000000"/>
                        </a:solidFill>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0000"/>
                    </a:solidFill>
                  </a:tcPr>
                </a:tc>
              </a:tr>
              <a:tr h="0">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r>
                        <a:rPr lang="nl-BE" sz="2000">
                          <a:solidFill>
                            <a:srgbClr val="000000"/>
                          </a:solidFill>
                          <a:latin typeface="Verdana"/>
                          <a:ea typeface="Times New Roman"/>
                        </a:rPr>
                        <a:t>b</a:t>
                      </a:r>
                      <a:endParaRPr lang="nl-BE" sz="1100">
                        <a:solidFill>
                          <a:srgbClr val="000000"/>
                        </a:solidFill>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r>
                        <a:rPr lang="nl-BE" sz="2000" dirty="0">
                          <a:solidFill>
                            <a:srgbClr val="000000"/>
                          </a:solidFill>
                          <a:latin typeface="Verdana"/>
                          <a:ea typeface="Times New Roman"/>
                        </a:rPr>
                        <a:t>b</a:t>
                      </a:r>
                      <a:endParaRPr lang="nl-BE" sz="1100" dirty="0">
                        <a:solidFill>
                          <a:srgbClr val="000000"/>
                        </a:solidFill>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r>
                        <a:rPr lang="nl-BE" sz="2000">
                          <a:solidFill>
                            <a:srgbClr val="000000"/>
                          </a:solidFill>
                          <a:latin typeface="Verdana"/>
                          <a:ea typeface="Times New Roman"/>
                        </a:rPr>
                        <a:t>n</a:t>
                      </a:r>
                      <a:endParaRPr lang="nl-BE" sz="1100">
                        <a:solidFill>
                          <a:srgbClr val="000000"/>
                        </a:solidFill>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r>
                        <a:rPr lang="nl-BE" sz="2000" dirty="0">
                          <a:solidFill>
                            <a:srgbClr val="000000"/>
                          </a:solidFill>
                          <a:latin typeface="Verdana"/>
                          <a:ea typeface="Times New Roman"/>
                        </a:rPr>
                        <a:t>a</a:t>
                      </a:r>
                      <a:endParaRPr lang="nl-BE" sz="1100" dirty="0">
                        <a:solidFill>
                          <a:srgbClr val="000000"/>
                        </a:solidFill>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0000"/>
                    </a:solidFill>
                  </a:tcPr>
                </a:tc>
              </a:tr>
            </a:tbl>
          </a:graphicData>
        </a:graphic>
      </p:graphicFrame>
      <p:sp>
        <p:nvSpPr>
          <p:cNvPr id="14" name="Rechthoek 13"/>
          <p:cNvSpPr/>
          <p:nvPr/>
        </p:nvSpPr>
        <p:spPr bwMode="auto">
          <a:xfrm>
            <a:off x="3851920" y="3068960"/>
            <a:ext cx="2520280" cy="1224136"/>
          </a:xfrm>
          <a:prstGeom prst="rect">
            <a:avLst/>
          </a:prstGeom>
          <a:noFill/>
          <a:ln w="38100"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BE" sz="2400" b="0" i="0" u="none" strike="noStrike" cap="none" normalizeH="0" baseline="-25000" smtClean="0">
              <a:ln>
                <a:noFill/>
              </a:ln>
              <a:solidFill>
                <a:schemeClr val="tx1"/>
              </a:solidFill>
              <a:effectLst/>
              <a:latin typeface="Times New Roman" pitchFamily="1" charset="0"/>
            </a:endParaRPr>
          </a:p>
        </p:txBody>
      </p:sp>
      <p:sp>
        <p:nvSpPr>
          <p:cNvPr id="15" name="Rechthoek 14"/>
          <p:cNvSpPr/>
          <p:nvPr/>
        </p:nvSpPr>
        <p:spPr bwMode="auto">
          <a:xfrm>
            <a:off x="6732240" y="3068960"/>
            <a:ext cx="1404664" cy="1224136"/>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BE" sz="2400" b="0" i="0" u="none" strike="noStrike" cap="none" normalizeH="0" baseline="-25000" smtClean="0">
              <a:ln>
                <a:noFill/>
              </a:ln>
              <a:solidFill>
                <a:schemeClr val="tx1"/>
              </a:solidFill>
              <a:effectLst/>
              <a:latin typeface="Times New Roman" pitchFamily="1" charset="0"/>
            </a:endParaRPr>
          </a:p>
        </p:txBody>
      </p:sp>
      <p:sp>
        <p:nvSpPr>
          <p:cNvPr id="16" name="Rechthoek 15"/>
          <p:cNvSpPr/>
          <p:nvPr/>
        </p:nvSpPr>
        <p:spPr bwMode="auto">
          <a:xfrm>
            <a:off x="1069122" y="3387988"/>
            <a:ext cx="2422758" cy="108012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BE" sz="2400" b="0" i="0" u="none" strike="noStrike" cap="none" normalizeH="0" baseline="-25000" smtClean="0">
              <a:ln>
                <a:noFill/>
              </a:ln>
              <a:solidFill>
                <a:schemeClr val="tx1"/>
              </a:solidFill>
              <a:effectLst/>
              <a:latin typeface="Times New Roman" pitchFamily="1" charset="0"/>
            </a:endParaRPr>
          </a:p>
        </p:txBody>
      </p:sp>
      <p:sp>
        <p:nvSpPr>
          <p:cNvPr id="17" name="Rechthoek 16"/>
          <p:cNvSpPr/>
          <p:nvPr/>
        </p:nvSpPr>
        <p:spPr bwMode="auto">
          <a:xfrm>
            <a:off x="3491880" y="4509120"/>
            <a:ext cx="2088232" cy="432048"/>
          </a:xfrm>
          <a:prstGeom prst="rect">
            <a:avLst/>
          </a:prstGeom>
          <a:noFill/>
          <a:ln w="3810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BE" sz="2400" b="0" i="0" u="none" strike="noStrike" cap="none" normalizeH="0" baseline="-25000" smtClean="0">
              <a:ln>
                <a:noFill/>
              </a:ln>
              <a:solidFill>
                <a:schemeClr val="tx1"/>
              </a:solidFill>
              <a:effectLst/>
              <a:latin typeface="Times New Roman" pitchFamily="1"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linds(horizontal)">
                                      <p:cBhvr>
                                        <p:cTn id="13" dur="500"/>
                                        <p:tgtEl>
                                          <p:spTgt spid="3">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linds(horizontal)">
                                      <p:cBhvr>
                                        <p:cTn id="16" dur="500"/>
                                        <p:tgtEl>
                                          <p:spTgt spid="3">
                                            <p:txEl>
                                              <p:pRg st="4" end="4"/>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blinds(horizontal)">
                                      <p:cBhvr>
                                        <p:cTn id="19" dur="500"/>
                                        <p:tgtEl>
                                          <p:spTgt spid="3">
                                            <p:txEl>
                                              <p:pRg st="5" end="5"/>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par>
                                <p:cTn id="23" presetID="3" presetClass="entr" presetSubtype="1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linds(horizontal)">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blinds(horizontal)">
                                      <p:cBhvr>
                                        <p:cTn id="30" dur="5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blinds(horizontal)">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blinds(horizontal)">
                                      <p:cBhvr>
                                        <p:cTn id="40" dur="500"/>
                                        <p:tgtEl>
                                          <p:spTgt spid="11"/>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blinds(horizontal)">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blinds(horizontal)">
                                      <p:cBhvr>
                                        <p:cTn id="48" dur="500"/>
                                        <p:tgtEl>
                                          <p:spTgt spid="12"/>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blinds(horizontal)">
                                      <p:cBhvr>
                                        <p:cTn id="51" dur="500"/>
                                        <p:tgtEl>
                                          <p:spTgt spid="15"/>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blinds(horizontal)">
                                      <p:cBhvr>
                                        <p:cTn id="54" dur="500"/>
                                        <p:tgtEl>
                                          <p:spTgt spid="16"/>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nodeType="click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blinds(horizontal)">
                                      <p:cBhvr>
                                        <p:cTn id="59" dur="500"/>
                                        <p:tgtEl>
                                          <p:spTgt spid="13"/>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blinds(horizontal)">
                                      <p:cBhvr>
                                        <p:cTn id="6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5. </a:t>
            </a:r>
            <a:r>
              <a:rPr lang="nl-BE" dirty="0" err="1" smtClean="0"/>
              <a:t>Generalization</a:t>
            </a:r>
            <a:r>
              <a:rPr lang="nl-BE" dirty="0" smtClean="0"/>
              <a:t> to </a:t>
            </a:r>
            <a:r>
              <a:rPr lang="nl-BE" dirty="0" err="1" smtClean="0"/>
              <a:t>other</a:t>
            </a:r>
            <a:r>
              <a:rPr lang="nl-BE" dirty="0" smtClean="0"/>
              <a:t> areas?</a:t>
            </a:r>
            <a:endParaRPr lang="nl-BE" dirty="0"/>
          </a:p>
        </p:txBody>
      </p:sp>
      <p:sp>
        <p:nvSpPr>
          <p:cNvPr id="3" name="Tijdelijke aanduiding voor inhoud 2"/>
          <p:cNvSpPr>
            <a:spLocks noGrp="1"/>
          </p:cNvSpPr>
          <p:nvPr>
            <p:ph idx="1"/>
          </p:nvPr>
        </p:nvSpPr>
        <p:spPr/>
        <p:txBody>
          <a:bodyPr>
            <a:normAutofit fontScale="85000" lnSpcReduction="20000"/>
          </a:bodyPr>
          <a:lstStyle/>
          <a:p>
            <a:pPr>
              <a:lnSpc>
                <a:spcPct val="120000"/>
              </a:lnSpc>
            </a:pPr>
            <a:r>
              <a:rPr lang="en-US" dirty="0" smtClean="0"/>
              <a:t>Generic learning domain in Kaminski’s style for cyclic groups of order 4 and higher?</a:t>
            </a:r>
          </a:p>
          <a:p>
            <a:pPr>
              <a:lnSpc>
                <a:spcPct val="120000"/>
              </a:lnSpc>
            </a:pPr>
            <a:r>
              <a:rPr lang="nl-BE" dirty="0" err="1" smtClean="0"/>
              <a:t>Cayley</a:t>
            </a:r>
            <a:r>
              <a:rPr lang="nl-BE" dirty="0" smtClean="0"/>
              <a:t> </a:t>
            </a:r>
            <a:r>
              <a:rPr lang="nl-BE" dirty="0" err="1" smtClean="0"/>
              <a:t>table</a:t>
            </a:r>
            <a:r>
              <a:rPr lang="nl-BE" dirty="0" smtClean="0"/>
              <a:t> of the </a:t>
            </a:r>
            <a:r>
              <a:rPr lang="nl-BE" dirty="0" err="1" smtClean="0"/>
              <a:t>cyclic</a:t>
            </a:r>
            <a:r>
              <a:rPr lang="nl-BE" dirty="0" smtClean="0"/>
              <a:t> </a:t>
            </a:r>
            <a:r>
              <a:rPr lang="nl-BE" dirty="0" err="1" smtClean="0"/>
              <a:t>group</a:t>
            </a:r>
            <a:r>
              <a:rPr lang="nl-BE" dirty="0" smtClean="0"/>
              <a:t> of order 4</a:t>
            </a:r>
          </a:p>
          <a:p>
            <a:pPr>
              <a:lnSpc>
                <a:spcPct val="120000"/>
              </a:lnSpc>
              <a:buNone/>
            </a:pPr>
            <a:r>
              <a:rPr lang="nl-BE" dirty="0" smtClean="0"/>
              <a:t>	(</a:t>
            </a:r>
            <a:r>
              <a:rPr lang="nl-BE" dirty="0" err="1" smtClean="0"/>
              <a:t>one</a:t>
            </a:r>
            <a:r>
              <a:rPr lang="nl-BE" dirty="0" smtClean="0"/>
              <a:t> of the </a:t>
            </a:r>
            <a:r>
              <a:rPr lang="nl-BE" dirty="0" err="1" smtClean="0"/>
              <a:t>two</a:t>
            </a:r>
            <a:r>
              <a:rPr lang="nl-BE" dirty="0" smtClean="0"/>
              <a:t> </a:t>
            </a:r>
            <a:r>
              <a:rPr lang="nl-BE" dirty="0" err="1" smtClean="0"/>
              <a:t>groups</a:t>
            </a:r>
            <a:r>
              <a:rPr lang="nl-BE" dirty="0" smtClean="0"/>
              <a:t> of order 4)</a:t>
            </a:r>
          </a:p>
          <a:p>
            <a:pPr lvl="1">
              <a:lnSpc>
                <a:spcPct val="120000"/>
              </a:lnSpc>
            </a:pPr>
            <a:r>
              <a:rPr lang="nl-BE" dirty="0" smtClean="0"/>
              <a:t>16 </a:t>
            </a:r>
            <a:r>
              <a:rPr lang="nl-BE" dirty="0" err="1" smtClean="0"/>
              <a:t>cells</a:t>
            </a:r>
            <a:endParaRPr lang="nl-BE" dirty="0" smtClean="0"/>
          </a:p>
          <a:p>
            <a:pPr lvl="1">
              <a:lnSpc>
                <a:spcPct val="120000"/>
              </a:lnSpc>
            </a:pPr>
            <a:r>
              <a:rPr lang="nl-BE" dirty="0" smtClean="0"/>
              <a:t>9 </a:t>
            </a:r>
            <a:r>
              <a:rPr lang="nl-BE" dirty="0" err="1" smtClean="0"/>
              <a:t>left</a:t>
            </a:r>
            <a:r>
              <a:rPr lang="nl-BE" dirty="0" smtClean="0"/>
              <a:t> </a:t>
            </a:r>
            <a:r>
              <a:rPr lang="nl-BE" dirty="0" err="1" smtClean="0"/>
              <a:t>after</a:t>
            </a:r>
            <a:r>
              <a:rPr lang="nl-BE" dirty="0" smtClean="0"/>
              <a:t> </a:t>
            </a:r>
            <a:r>
              <a:rPr lang="nl-BE" dirty="0" err="1" smtClean="0"/>
              <a:t>using</a:t>
            </a:r>
            <a:r>
              <a:rPr lang="nl-BE" dirty="0" smtClean="0"/>
              <a:t> </a:t>
            </a:r>
            <a:r>
              <a:rPr lang="nl-BE" dirty="0" err="1" smtClean="0"/>
              <a:t>rule</a:t>
            </a:r>
            <a:r>
              <a:rPr lang="nl-BE" dirty="0" smtClean="0"/>
              <a:t> of </a:t>
            </a:r>
            <a:r>
              <a:rPr lang="nl-BE" dirty="0" err="1" smtClean="0"/>
              <a:t>neutral</a:t>
            </a:r>
            <a:r>
              <a:rPr lang="nl-BE" dirty="0" smtClean="0"/>
              <a:t> element</a:t>
            </a:r>
          </a:p>
          <a:p>
            <a:pPr lvl="1">
              <a:lnSpc>
                <a:spcPct val="120000"/>
              </a:lnSpc>
            </a:pPr>
            <a:r>
              <a:rPr lang="nl-BE" dirty="0" smtClean="0"/>
              <a:t>3+2+1 = 6 </a:t>
            </a:r>
            <a:r>
              <a:rPr lang="nl-BE" dirty="0" err="1" smtClean="0"/>
              <a:t>specific</a:t>
            </a:r>
            <a:r>
              <a:rPr lang="nl-BE" dirty="0" smtClean="0"/>
              <a:t> </a:t>
            </a:r>
            <a:r>
              <a:rPr lang="nl-BE" dirty="0" err="1" smtClean="0"/>
              <a:t>rules</a:t>
            </a:r>
            <a:endParaRPr lang="nl-BE" dirty="0" smtClean="0"/>
          </a:p>
          <a:p>
            <a:pPr lvl="1">
              <a:lnSpc>
                <a:spcPct val="120000"/>
              </a:lnSpc>
            </a:pPr>
            <a:r>
              <a:rPr lang="nl-BE" dirty="0" smtClean="0"/>
              <a:t>3 </a:t>
            </a:r>
            <a:r>
              <a:rPr lang="nl-BE" dirty="0" err="1" smtClean="0"/>
              <a:t>remaining</a:t>
            </a:r>
            <a:r>
              <a:rPr lang="nl-BE" dirty="0" smtClean="0"/>
              <a:t> </a:t>
            </a:r>
            <a:r>
              <a:rPr lang="nl-BE" dirty="0" err="1" smtClean="0"/>
              <a:t>cells</a:t>
            </a:r>
            <a:r>
              <a:rPr lang="nl-BE" dirty="0" smtClean="0"/>
              <a:t> </a:t>
            </a:r>
            <a:r>
              <a:rPr lang="nl-BE" dirty="0" err="1" smtClean="0"/>
              <a:t>by</a:t>
            </a:r>
            <a:r>
              <a:rPr lang="nl-BE" dirty="0" smtClean="0"/>
              <a:t> </a:t>
            </a:r>
            <a:r>
              <a:rPr lang="nl-BE" dirty="0" err="1" smtClean="0"/>
              <a:t>using</a:t>
            </a:r>
            <a:r>
              <a:rPr lang="nl-BE" dirty="0" smtClean="0"/>
              <a:t> </a:t>
            </a:r>
            <a:r>
              <a:rPr lang="nl-BE" dirty="0" err="1" smtClean="0"/>
              <a:t>rule</a:t>
            </a:r>
            <a:r>
              <a:rPr lang="nl-BE" dirty="0" smtClean="0"/>
              <a:t> of commutativity</a:t>
            </a:r>
          </a:p>
          <a:p>
            <a:pPr lvl="1">
              <a:lnSpc>
                <a:spcPct val="120000"/>
              </a:lnSpc>
              <a:buNone/>
            </a:pPr>
            <a:r>
              <a:rPr lang="nl-BE" dirty="0" smtClean="0"/>
              <a:t>  </a:t>
            </a:r>
          </a:p>
          <a:p>
            <a:pPr>
              <a:lnSpc>
                <a:spcPct val="120000"/>
              </a:lnSpc>
              <a:buNone/>
            </a:pPr>
            <a:r>
              <a:rPr lang="nl-BE" dirty="0" smtClean="0"/>
              <a:t>  </a:t>
            </a:r>
          </a:p>
          <a:p>
            <a:pPr>
              <a:lnSpc>
                <a:spcPct val="120000"/>
              </a:lnSpc>
              <a:buNone/>
            </a:pPr>
            <a:r>
              <a:rPr lang="nl-BE" dirty="0" smtClean="0"/>
              <a:t>  </a:t>
            </a:r>
          </a:p>
          <a:p>
            <a:pPr>
              <a:lnSpc>
                <a:spcPct val="120000"/>
              </a:lnSpc>
              <a:buNone/>
            </a:pPr>
            <a:r>
              <a:rPr lang="nl-BE" dirty="0" smtClean="0"/>
              <a:t>  </a:t>
            </a:r>
          </a:p>
        </p:txBody>
      </p:sp>
      <p:graphicFrame>
        <p:nvGraphicFramePr>
          <p:cNvPr id="10" name="Tabel 9"/>
          <p:cNvGraphicFramePr>
            <a:graphicFrameLocks noGrp="1"/>
          </p:cNvGraphicFramePr>
          <p:nvPr/>
        </p:nvGraphicFramePr>
        <p:xfrm>
          <a:off x="3275856" y="4641304"/>
          <a:ext cx="2701925" cy="1524000"/>
        </p:xfrm>
        <a:graphic>
          <a:graphicData uri="http://schemas.openxmlformats.org/drawingml/2006/table">
            <a:tbl>
              <a:tblPr/>
              <a:tblGrid>
                <a:gridCol w="540385"/>
                <a:gridCol w="540385"/>
                <a:gridCol w="540385"/>
                <a:gridCol w="540385"/>
                <a:gridCol w="540385"/>
              </a:tblGrid>
              <a:tr h="0">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endParaRPr lang="nl-BE" sz="2000">
                        <a:solidFill>
                          <a:srgbClr val="000000"/>
                        </a:solidFill>
                        <a:latin typeface="Verdana"/>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r>
                        <a:rPr lang="nl-BE" sz="2000">
                          <a:solidFill>
                            <a:srgbClr val="000000"/>
                          </a:solidFill>
                          <a:latin typeface="Verdana"/>
                          <a:ea typeface="Times New Roman"/>
                        </a:rPr>
                        <a:t>n</a:t>
                      </a:r>
                      <a:endParaRPr lang="nl-BE" sz="1100">
                        <a:solidFill>
                          <a:srgbClr val="000000"/>
                        </a:solidFill>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r>
                        <a:rPr lang="nl-BE" sz="2000">
                          <a:solidFill>
                            <a:srgbClr val="000000"/>
                          </a:solidFill>
                          <a:latin typeface="Verdana"/>
                          <a:ea typeface="Times New Roman"/>
                        </a:rPr>
                        <a:t>a</a:t>
                      </a:r>
                      <a:endParaRPr lang="nl-BE" sz="1100">
                        <a:solidFill>
                          <a:srgbClr val="000000"/>
                        </a:solidFill>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r>
                        <a:rPr lang="nl-BE" sz="2000">
                          <a:solidFill>
                            <a:srgbClr val="000000"/>
                          </a:solidFill>
                          <a:latin typeface="Verdana"/>
                          <a:ea typeface="Times New Roman"/>
                        </a:rPr>
                        <a:t>b</a:t>
                      </a:r>
                      <a:endParaRPr lang="nl-BE" sz="1100">
                        <a:solidFill>
                          <a:srgbClr val="000000"/>
                        </a:solidFill>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r>
                        <a:rPr lang="nl-BE" sz="2000">
                          <a:solidFill>
                            <a:srgbClr val="000000"/>
                          </a:solidFill>
                          <a:latin typeface="Verdana"/>
                          <a:ea typeface="Times New Roman"/>
                        </a:rPr>
                        <a:t>c</a:t>
                      </a:r>
                      <a:endParaRPr lang="nl-BE" sz="1100">
                        <a:solidFill>
                          <a:srgbClr val="000000"/>
                        </a:solidFill>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r>
              <a:tr h="0">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r>
                        <a:rPr lang="nl-BE" sz="2000">
                          <a:solidFill>
                            <a:srgbClr val="000000"/>
                          </a:solidFill>
                          <a:latin typeface="Verdana"/>
                          <a:ea typeface="Times New Roman"/>
                        </a:rPr>
                        <a:t>n</a:t>
                      </a:r>
                      <a:endParaRPr lang="nl-BE" sz="1100">
                        <a:solidFill>
                          <a:srgbClr val="000000"/>
                        </a:solidFill>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endParaRPr lang="nl-BE" sz="2000">
                        <a:solidFill>
                          <a:srgbClr val="000000"/>
                        </a:solidFill>
                        <a:latin typeface="Verdana"/>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endParaRPr lang="nl-BE" sz="2000">
                        <a:solidFill>
                          <a:srgbClr val="000000"/>
                        </a:solidFill>
                        <a:latin typeface="Verdana"/>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endParaRPr lang="nl-BE" sz="2000">
                        <a:solidFill>
                          <a:srgbClr val="000000"/>
                        </a:solidFill>
                        <a:latin typeface="Verdana"/>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endParaRPr lang="nl-BE" sz="2000">
                        <a:solidFill>
                          <a:srgbClr val="000000"/>
                        </a:solidFill>
                        <a:latin typeface="Verdana"/>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r>
              <a:tr h="0">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r>
                        <a:rPr lang="nl-BE" sz="2000">
                          <a:solidFill>
                            <a:srgbClr val="000000"/>
                          </a:solidFill>
                          <a:latin typeface="Verdana"/>
                          <a:ea typeface="Times New Roman"/>
                        </a:rPr>
                        <a:t>a</a:t>
                      </a:r>
                      <a:endParaRPr lang="nl-BE" sz="1100">
                        <a:solidFill>
                          <a:srgbClr val="000000"/>
                        </a:solidFill>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endParaRPr lang="nl-BE" sz="2000">
                        <a:solidFill>
                          <a:srgbClr val="000000"/>
                        </a:solidFill>
                        <a:latin typeface="Verdana"/>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endParaRPr lang="nl-BE" sz="2000">
                        <a:solidFill>
                          <a:srgbClr val="000000"/>
                        </a:solidFill>
                        <a:latin typeface="Verdana"/>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endParaRPr lang="nl-BE" sz="2000">
                        <a:solidFill>
                          <a:srgbClr val="000000"/>
                        </a:solidFill>
                        <a:latin typeface="Verdana"/>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endParaRPr lang="nl-BE" sz="2000">
                        <a:solidFill>
                          <a:srgbClr val="000000"/>
                        </a:solidFill>
                        <a:latin typeface="Verdana"/>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r>
              <a:tr h="0">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r>
                        <a:rPr lang="nl-BE" sz="2000">
                          <a:solidFill>
                            <a:srgbClr val="000000"/>
                          </a:solidFill>
                          <a:latin typeface="Verdana"/>
                          <a:ea typeface="Times New Roman"/>
                        </a:rPr>
                        <a:t>b</a:t>
                      </a:r>
                      <a:endParaRPr lang="nl-BE" sz="1100">
                        <a:solidFill>
                          <a:srgbClr val="000000"/>
                        </a:solidFill>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endParaRPr lang="nl-BE" sz="2000">
                        <a:solidFill>
                          <a:srgbClr val="000000"/>
                        </a:solidFill>
                        <a:latin typeface="Verdana"/>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endParaRPr lang="nl-BE" sz="2000">
                        <a:solidFill>
                          <a:srgbClr val="000000"/>
                        </a:solidFill>
                        <a:latin typeface="Verdana"/>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endParaRPr lang="nl-BE" sz="2000">
                        <a:solidFill>
                          <a:srgbClr val="000000"/>
                        </a:solidFill>
                        <a:latin typeface="Verdana"/>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endParaRPr lang="nl-BE" sz="2000">
                        <a:solidFill>
                          <a:srgbClr val="000000"/>
                        </a:solidFill>
                        <a:latin typeface="Verdana"/>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r>
              <a:tr h="0">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r>
                        <a:rPr lang="nl-BE" sz="2000">
                          <a:solidFill>
                            <a:srgbClr val="000000"/>
                          </a:solidFill>
                          <a:latin typeface="Verdana"/>
                          <a:ea typeface="Times New Roman"/>
                        </a:rPr>
                        <a:t>c</a:t>
                      </a:r>
                      <a:endParaRPr lang="nl-BE" sz="1100">
                        <a:solidFill>
                          <a:srgbClr val="000000"/>
                        </a:solidFill>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endParaRPr lang="nl-BE" sz="2000">
                        <a:solidFill>
                          <a:srgbClr val="000000"/>
                        </a:solidFill>
                        <a:latin typeface="Verdana"/>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endParaRPr lang="nl-BE" sz="2000">
                        <a:solidFill>
                          <a:srgbClr val="000000"/>
                        </a:solidFill>
                        <a:latin typeface="Verdana"/>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endParaRPr lang="nl-BE" sz="2000">
                        <a:solidFill>
                          <a:srgbClr val="000000"/>
                        </a:solidFill>
                        <a:latin typeface="Verdana"/>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endParaRPr lang="nl-BE" sz="2000" dirty="0">
                        <a:solidFill>
                          <a:srgbClr val="000000"/>
                        </a:solidFill>
                        <a:latin typeface="Verdana"/>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14" name="Tabel 13"/>
          <p:cNvGraphicFramePr>
            <a:graphicFrameLocks noGrp="1"/>
          </p:cNvGraphicFramePr>
          <p:nvPr/>
        </p:nvGraphicFramePr>
        <p:xfrm>
          <a:off x="3275856" y="4641304"/>
          <a:ext cx="2701925" cy="1524000"/>
        </p:xfrm>
        <a:graphic>
          <a:graphicData uri="http://schemas.openxmlformats.org/drawingml/2006/table">
            <a:tbl>
              <a:tblPr/>
              <a:tblGrid>
                <a:gridCol w="540385"/>
                <a:gridCol w="540385"/>
                <a:gridCol w="540385"/>
                <a:gridCol w="540385"/>
                <a:gridCol w="540385"/>
              </a:tblGrid>
              <a:tr h="0">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endParaRPr lang="nl-BE" sz="2000" dirty="0">
                        <a:solidFill>
                          <a:srgbClr val="000000"/>
                        </a:solidFill>
                        <a:latin typeface="Verdana"/>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r>
                        <a:rPr lang="nl-BE" sz="2000">
                          <a:solidFill>
                            <a:srgbClr val="000000"/>
                          </a:solidFill>
                          <a:latin typeface="Verdana"/>
                          <a:ea typeface="Times New Roman"/>
                        </a:rPr>
                        <a:t>n</a:t>
                      </a:r>
                      <a:endParaRPr lang="nl-BE" sz="1100">
                        <a:solidFill>
                          <a:srgbClr val="000000"/>
                        </a:solidFill>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r>
                        <a:rPr lang="nl-BE" sz="2000">
                          <a:solidFill>
                            <a:srgbClr val="000000"/>
                          </a:solidFill>
                          <a:latin typeface="Verdana"/>
                          <a:ea typeface="Times New Roman"/>
                        </a:rPr>
                        <a:t>a</a:t>
                      </a:r>
                      <a:endParaRPr lang="nl-BE" sz="1100">
                        <a:solidFill>
                          <a:srgbClr val="000000"/>
                        </a:solidFill>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r>
                        <a:rPr lang="nl-BE" sz="2000">
                          <a:solidFill>
                            <a:srgbClr val="000000"/>
                          </a:solidFill>
                          <a:latin typeface="Verdana"/>
                          <a:ea typeface="Times New Roman"/>
                        </a:rPr>
                        <a:t>b</a:t>
                      </a:r>
                      <a:endParaRPr lang="nl-BE" sz="1100">
                        <a:solidFill>
                          <a:srgbClr val="000000"/>
                        </a:solidFill>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r>
                        <a:rPr lang="nl-BE" sz="2000">
                          <a:solidFill>
                            <a:srgbClr val="000000"/>
                          </a:solidFill>
                          <a:latin typeface="Verdana"/>
                          <a:ea typeface="Times New Roman"/>
                        </a:rPr>
                        <a:t>c</a:t>
                      </a:r>
                      <a:endParaRPr lang="nl-BE" sz="1100">
                        <a:solidFill>
                          <a:srgbClr val="000000"/>
                        </a:solidFill>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r>
              <a:tr h="0">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r>
                        <a:rPr lang="nl-BE" sz="2000">
                          <a:solidFill>
                            <a:srgbClr val="000000"/>
                          </a:solidFill>
                          <a:latin typeface="Verdana"/>
                          <a:ea typeface="Times New Roman"/>
                        </a:rPr>
                        <a:t>n</a:t>
                      </a:r>
                      <a:endParaRPr lang="nl-BE" sz="1100">
                        <a:solidFill>
                          <a:srgbClr val="000000"/>
                        </a:solidFill>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r>
                        <a:rPr lang="nl-BE" sz="2000" dirty="0">
                          <a:solidFill>
                            <a:srgbClr val="000000"/>
                          </a:solidFill>
                          <a:latin typeface="Verdana"/>
                          <a:ea typeface="Times New Roman"/>
                        </a:rPr>
                        <a:t>n</a:t>
                      </a:r>
                      <a:endParaRPr lang="nl-BE" sz="1100" dirty="0">
                        <a:solidFill>
                          <a:srgbClr val="000000"/>
                        </a:solidFill>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r>
                        <a:rPr lang="nl-BE" sz="2000">
                          <a:solidFill>
                            <a:srgbClr val="000000"/>
                          </a:solidFill>
                          <a:latin typeface="Verdana"/>
                          <a:ea typeface="Times New Roman"/>
                        </a:rPr>
                        <a:t>a</a:t>
                      </a:r>
                      <a:endParaRPr lang="nl-BE" sz="1100">
                        <a:solidFill>
                          <a:srgbClr val="000000"/>
                        </a:solidFill>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r>
                        <a:rPr lang="nl-BE" sz="2000">
                          <a:solidFill>
                            <a:srgbClr val="000000"/>
                          </a:solidFill>
                          <a:latin typeface="Verdana"/>
                          <a:ea typeface="Times New Roman"/>
                        </a:rPr>
                        <a:t>b</a:t>
                      </a:r>
                      <a:endParaRPr lang="nl-BE" sz="1100">
                        <a:solidFill>
                          <a:srgbClr val="000000"/>
                        </a:solidFill>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r>
                        <a:rPr lang="nl-BE" sz="2000">
                          <a:solidFill>
                            <a:srgbClr val="000000"/>
                          </a:solidFill>
                          <a:latin typeface="Verdana"/>
                          <a:ea typeface="Times New Roman"/>
                        </a:rPr>
                        <a:t>c</a:t>
                      </a:r>
                      <a:endParaRPr lang="nl-BE" sz="1100">
                        <a:solidFill>
                          <a:srgbClr val="000000"/>
                        </a:solidFill>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r>
              <a:tr h="0">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r>
                        <a:rPr lang="nl-BE" sz="2000">
                          <a:solidFill>
                            <a:srgbClr val="000000"/>
                          </a:solidFill>
                          <a:latin typeface="Verdana"/>
                          <a:ea typeface="Times New Roman"/>
                        </a:rPr>
                        <a:t>a</a:t>
                      </a:r>
                      <a:endParaRPr lang="nl-BE" sz="1100">
                        <a:solidFill>
                          <a:srgbClr val="000000"/>
                        </a:solidFill>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r>
                        <a:rPr lang="nl-BE" sz="2000">
                          <a:solidFill>
                            <a:srgbClr val="000000"/>
                          </a:solidFill>
                          <a:latin typeface="Verdana"/>
                          <a:ea typeface="Times New Roman"/>
                        </a:rPr>
                        <a:t>a</a:t>
                      </a:r>
                      <a:endParaRPr lang="nl-BE" sz="1100">
                        <a:solidFill>
                          <a:srgbClr val="000000"/>
                        </a:solidFill>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endParaRPr lang="nl-BE" sz="2000">
                        <a:solidFill>
                          <a:srgbClr val="000000"/>
                        </a:solidFill>
                        <a:latin typeface="Verdana"/>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endParaRPr lang="nl-BE" sz="2000">
                        <a:solidFill>
                          <a:srgbClr val="000000"/>
                        </a:solidFill>
                        <a:latin typeface="Verdana"/>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endParaRPr lang="nl-BE" sz="2000">
                        <a:solidFill>
                          <a:srgbClr val="000000"/>
                        </a:solidFill>
                        <a:latin typeface="Verdana"/>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r>
              <a:tr h="0">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r>
                        <a:rPr lang="nl-BE" sz="2000">
                          <a:solidFill>
                            <a:srgbClr val="000000"/>
                          </a:solidFill>
                          <a:latin typeface="Verdana"/>
                          <a:ea typeface="Times New Roman"/>
                        </a:rPr>
                        <a:t>b</a:t>
                      </a:r>
                      <a:endParaRPr lang="nl-BE" sz="1100">
                        <a:solidFill>
                          <a:srgbClr val="000000"/>
                        </a:solidFill>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r>
                        <a:rPr lang="nl-BE" sz="2000">
                          <a:solidFill>
                            <a:srgbClr val="000000"/>
                          </a:solidFill>
                          <a:latin typeface="Verdana"/>
                          <a:ea typeface="Times New Roman"/>
                        </a:rPr>
                        <a:t>b</a:t>
                      </a:r>
                      <a:endParaRPr lang="nl-BE" sz="1100">
                        <a:solidFill>
                          <a:srgbClr val="000000"/>
                        </a:solidFill>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endParaRPr lang="nl-BE" sz="2000">
                        <a:solidFill>
                          <a:srgbClr val="000000"/>
                        </a:solidFill>
                        <a:latin typeface="Verdana"/>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endParaRPr lang="nl-BE" sz="2000">
                        <a:solidFill>
                          <a:srgbClr val="000000"/>
                        </a:solidFill>
                        <a:latin typeface="Verdana"/>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endParaRPr lang="nl-BE" sz="2000">
                        <a:solidFill>
                          <a:srgbClr val="000000"/>
                        </a:solidFill>
                        <a:latin typeface="Verdana"/>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r>
              <a:tr h="0">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r>
                        <a:rPr lang="nl-BE" sz="2000">
                          <a:solidFill>
                            <a:srgbClr val="000000"/>
                          </a:solidFill>
                          <a:latin typeface="Verdana"/>
                          <a:ea typeface="Times New Roman"/>
                        </a:rPr>
                        <a:t>c</a:t>
                      </a:r>
                      <a:endParaRPr lang="nl-BE" sz="1100">
                        <a:solidFill>
                          <a:srgbClr val="000000"/>
                        </a:solidFill>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r>
                        <a:rPr lang="nl-BE" sz="2000">
                          <a:solidFill>
                            <a:srgbClr val="000000"/>
                          </a:solidFill>
                          <a:latin typeface="Verdana"/>
                          <a:ea typeface="Times New Roman"/>
                        </a:rPr>
                        <a:t>c</a:t>
                      </a:r>
                      <a:endParaRPr lang="nl-BE" sz="1100">
                        <a:solidFill>
                          <a:srgbClr val="000000"/>
                        </a:solidFill>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endParaRPr lang="nl-BE" sz="2000">
                        <a:solidFill>
                          <a:srgbClr val="000000"/>
                        </a:solidFill>
                        <a:latin typeface="Verdana"/>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endParaRPr lang="nl-BE" sz="2000">
                        <a:solidFill>
                          <a:srgbClr val="000000"/>
                        </a:solidFill>
                        <a:latin typeface="Verdana"/>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endParaRPr lang="nl-BE" sz="2000" dirty="0">
                        <a:solidFill>
                          <a:srgbClr val="000000"/>
                        </a:solidFill>
                        <a:latin typeface="Verdana"/>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15" name="Tabel 14"/>
          <p:cNvGraphicFramePr>
            <a:graphicFrameLocks noGrp="1"/>
          </p:cNvGraphicFramePr>
          <p:nvPr/>
        </p:nvGraphicFramePr>
        <p:xfrm>
          <a:off x="3275856" y="4641304"/>
          <a:ext cx="2701925" cy="1524000"/>
        </p:xfrm>
        <a:graphic>
          <a:graphicData uri="http://schemas.openxmlformats.org/drawingml/2006/table">
            <a:tbl>
              <a:tblPr/>
              <a:tblGrid>
                <a:gridCol w="540385"/>
                <a:gridCol w="540385"/>
                <a:gridCol w="540385"/>
                <a:gridCol w="540385"/>
                <a:gridCol w="540385"/>
              </a:tblGrid>
              <a:tr h="0">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endParaRPr lang="nl-BE" sz="2000">
                        <a:solidFill>
                          <a:srgbClr val="000000"/>
                        </a:solidFill>
                        <a:latin typeface="Verdana"/>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r>
                        <a:rPr lang="nl-BE" sz="2000">
                          <a:solidFill>
                            <a:srgbClr val="000000"/>
                          </a:solidFill>
                          <a:latin typeface="Verdana"/>
                          <a:ea typeface="Times New Roman"/>
                        </a:rPr>
                        <a:t>n</a:t>
                      </a:r>
                      <a:endParaRPr lang="nl-BE" sz="1100">
                        <a:solidFill>
                          <a:srgbClr val="000000"/>
                        </a:solidFill>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r>
                        <a:rPr lang="nl-BE" sz="2000">
                          <a:solidFill>
                            <a:srgbClr val="000000"/>
                          </a:solidFill>
                          <a:latin typeface="Verdana"/>
                          <a:ea typeface="Times New Roman"/>
                        </a:rPr>
                        <a:t>a</a:t>
                      </a:r>
                      <a:endParaRPr lang="nl-BE" sz="1100">
                        <a:solidFill>
                          <a:srgbClr val="000000"/>
                        </a:solidFill>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r>
                        <a:rPr lang="nl-BE" sz="2000">
                          <a:solidFill>
                            <a:srgbClr val="000000"/>
                          </a:solidFill>
                          <a:latin typeface="Verdana"/>
                          <a:ea typeface="Times New Roman"/>
                        </a:rPr>
                        <a:t>b</a:t>
                      </a:r>
                      <a:endParaRPr lang="nl-BE" sz="1100">
                        <a:solidFill>
                          <a:srgbClr val="000000"/>
                        </a:solidFill>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r>
                        <a:rPr lang="nl-BE" sz="2000">
                          <a:solidFill>
                            <a:srgbClr val="000000"/>
                          </a:solidFill>
                          <a:latin typeface="Verdana"/>
                          <a:ea typeface="Times New Roman"/>
                        </a:rPr>
                        <a:t>c</a:t>
                      </a:r>
                      <a:endParaRPr lang="nl-BE" sz="1100">
                        <a:solidFill>
                          <a:srgbClr val="000000"/>
                        </a:solidFill>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r>
              <a:tr h="0">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r>
                        <a:rPr lang="nl-BE" sz="2000">
                          <a:solidFill>
                            <a:srgbClr val="000000"/>
                          </a:solidFill>
                          <a:latin typeface="Verdana"/>
                          <a:ea typeface="Times New Roman"/>
                        </a:rPr>
                        <a:t>n</a:t>
                      </a:r>
                      <a:endParaRPr lang="nl-BE" sz="1100">
                        <a:solidFill>
                          <a:srgbClr val="000000"/>
                        </a:solidFill>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r>
                        <a:rPr lang="nl-BE" sz="2000">
                          <a:solidFill>
                            <a:srgbClr val="000000"/>
                          </a:solidFill>
                          <a:latin typeface="Verdana"/>
                          <a:ea typeface="Times New Roman"/>
                        </a:rPr>
                        <a:t>n</a:t>
                      </a:r>
                      <a:endParaRPr lang="nl-BE" sz="1100">
                        <a:solidFill>
                          <a:srgbClr val="000000"/>
                        </a:solidFill>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r>
                        <a:rPr lang="nl-BE" sz="2000">
                          <a:solidFill>
                            <a:srgbClr val="000000"/>
                          </a:solidFill>
                          <a:latin typeface="Verdana"/>
                          <a:ea typeface="Times New Roman"/>
                        </a:rPr>
                        <a:t>a</a:t>
                      </a:r>
                      <a:endParaRPr lang="nl-BE" sz="1100">
                        <a:solidFill>
                          <a:srgbClr val="000000"/>
                        </a:solidFill>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r>
                        <a:rPr lang="nl-BE" sz="2000">
                          <a:solidFill>
                            <a:srgbClr val="000000"/>
                          </a:solidFill>
                          <a:latin typeface="Verdana"/>
                          <a:ea typeface="Times New Roman"/>
                        </a:rPr>
                        <a:t>b</a:t>
                      </a:r>
                      <a:endParaRPr lang="nl-BE" sz="1100">
                        <a:solidFill>
                          <a:srgbClr val="000000"/>
                        </a:solidFill>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r>
                        <a:rPr lang="nl-BE" sz="2000">
                          <a:solidFill>
                            <a:srgbClr val="000000"/>
                          </a:solidFill>
                          <a:latin typeface="Verdana"/>
                          <a:ea typeface="Times New Roman"/>
                        </a:rPr>
                        <a:t>c</a:t>
                      </a:r>
                      <a:endParaRPr lang="nl-BE" sz="1100">
                        <a:solidFill>
                          <a:srgbClr val="000000"/>
                        </a:solidFill>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r>
              <a:tr h="0">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r>
                        <a:rPr lang="nl-BE" sz="2000">
                          <a:solidFill>
                            <a:srgbClr val="000000"/>
                          </a:solidFill>
                          <a:latin typeface="Verdana"/>
                          <a:ea typeface="Times New Roman"/>
                        </a:rPr>
                        <a:t>a</a:t>
                      </a:r>
                      <a:endParaRPr lang="nl-BE" sz="1100">
                        <a:solidFill>
                          <a:srgbClr val="000000"/>
                        </a:solidFill>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r>
                        <a:rPr lang="nl-BE" sz="2000">
                          <a:solidFill>
                            <a:srgbClr val="000000"/>
                          </a:solidFill>
                          <a:latin typeface="Verdana"/>
                          <a:ea typeface="Times New Roman"/>
                        </a:rPr>
                        <a:t>a</a:t>
                      </a:r>
                      <a:endParaRPr lang="nl-BE" sz="1100">
                        <a:solidFill>
                          <a:srgbClr val="000000"/>
                        </a:solidFill>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r>
                        <a:rPr lang="nl-BE" sz="2000">
                          <a:solidFill>
                            <a:srgbClr val="000000"/>
                          </a:solidFill>
                          <a:latin typeface="Verdana"/>
                          <a:ea typeface="Times New Roman"/>
                        </a:rPr>
                        <a:t>b</a:t>
                      </a:r>
                      <a:endParaRPr lang="nl-BE" sz="1100">
                        <a:solidFill>
                          <a:srgbClr val="000000"/>
                        </a:solidFill>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r>
                        <a:rPr lang="nl-BE" sz="2000">
                          <a:solidFill>
                            <a:srgbClr val="000000"/>
                          </a:solidFill>
                          <a:latin typeface="Verdana"/>
                          <a:ea typeface="Times New Roman"/>
                        </a:rPr>
                        <a:t>c</a:t>
                      </a:r>
                      <a:endParaRPr lang="nl-BE" sz="1100">
                        <a:solidFill>
                          <a:srgbClr val="000000"/>
                        </a:solidFill>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r>
                        <a:rPr lang="nl-BE" sz="2000">
                          <a:solidFill>
                            <a:srgbClr val="000000"/>
                          </a:solidFill>
                          <a:latin typeface="Verdana"/>
                          <a:ea typeface="Times New Roman"/>
                        </a:rPr>
                        <a:t>n</a:t>
                      </a:r>
                      <a:endParaRPr lang="nl-BE" sz="1100">
                        <a:solidFill>
                          <a:srgbClr val="000000"/>
                        </a:solidFill>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0000"/>
                    </a:solidFill>
                  </a:tcPr>
                </a:tc>
              </a:tr>
              <a:tr h="0">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r>
                        <a:rPr lang="nl-BE" sz="2000">
                          <a:solidFill>
                            <a:srgbClr val="000000"/>
                          </a:solidFill>
                          <a:latin typeface="Verdana"/>
                          <a:ea typeface="Times New Roman"/>
                        </a:rPr>
                        <a:t>b</a:t>
                      </a:r>
                      <a:endParaRPr lang="nl-BE" sz="1100">
                        <a:solidFill>
                          <a:srgbClr val="000000"/>
                        </a:solidFill>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r>
                        <a:rPr lang="nl-BE" sz="2000">
                          <a:solidFill>
                            <a:srgbClr val="000000"/>
                          </a:solidFill>
                          <a:latin typeface="Verdana"/>
                          <a:ea typeface="Times New Roman"/>
                        </a:rPr>
                        <a:t>b</a:t>
                      </a:r>
                      <a:endParaRPr lang="nl-BE" sz="1100">
                        <a:solidFill>
                          <a:srgbClr val="000000"/>
                        </a:solidFill>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endParaRPr lang="nl-BE" sz="2000">
                        <a:solidFill>
                          <a:srgbClr val="000000"/>
                        </a:solidFill>
                        <a:latin typeface="Verdana"/>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r>
                        <a:rPr lang="nl-BE" sz="2000">
                          <a:solidFill>
                            <a:srgbClr val="000000"/>
                          </a:solidFill>
                          <a:latin typeface="Verdana"/>
                          <a:ea typeface="Times New Roman"/>
                        </a:rPr>
                        <a:t>n</a:t>
                      </a:r>
                      <a:endParaRPr lang="nl-BE" sz="1100">
                        <a:solidFill>
                          <a:srgbClr val="000000"/>
                        </a:solidFill>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r>
                        <a:rPr lang="nl-BE" sz="2000">
                          <a:solidFill>
                            <a:srgbClr val="000000"/>
                          </a:solidFill>
                          <a:latin typeface="Verdana"/>
                          <a:ea typeface="Times New Roman"/>
                        </a:rPr>
                        <a:t>a</a:t>
                      </a:r>
                      <a:endParaRPr lang="nl-BE" sz="1100">
                        <a:solidFill>
                          <a:srgbClr val="000000"/>
                        </a:solidFill>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0000"/>
                    </a:solidFill>
                  </a:tcPr>
                </a:tc>
              </a:tr>
              <a:tr h="0">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r>
                        <a:rPr lang="nl-BE" sz="2000">
                          <a:solidFill>
                            <a:srgbClr val="000000"/>
                          </a:solidFill>
                          <a:latin typeface="Verdana"/>
                          <a:ea typeface="Times New Roman"/>
                        </a:rPr>
                        <a:t>c</a:t>
                      </a:r>
                      <a:endParaRPr lang="nl-BE" sz="1100">
                        <a:solidFill>
                          <a:srgbClr val="000000"/>
                        </a:solidFill>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r>
                        <a:rPr lang="nl-BE" sz="2000">
                          <a:solidFill>
                            <a:srgbClr val="000000"/>
                          </a:solidFill>
                          <a:latin typeface="Verdana"/>
                          <a:ea typeface="Times New Roman"/>
                        </a:rPr>
                        <a:t>c</a:t>
                      </a:r>
                      <a:endParaRPr lang="nl-BE" sz="1100">
                        <a:solidFill>
                          <a:srgbClr val="000000"/>
                        </a:solidFill>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endParaRPr lang="nl-BE" sz="2000">
                        <a:solidFill>
                          <a:srgbClr val="000000"/>
                        </a:solidFill>
                        <a:latin typeface="Verdana"/>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endParaRPr lang="nl-BE" sz="2000">
                        <a:solidFill>
                          <a:srgbClr val="000000"/>
                        </a:solidFill>
                        <a:latin typeface="Verdana"/>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r>
                        <a:rPr lang="nl-BE" sz="2000" dirty="0">
                          <a:solidFill>
                            <a:srgbClr val="000000"/>
                          </a:solidFill>
                          <a:latin typeface="Verdana"/>
                          <a:ea typeface="Times New Roman"/>
                        </a:rPr>
                        <a:t>b</a:t>
                      </a:r>
                      <a:endParaRPr lang="nl-BE" sz="1100" dirty="0">
                        <a:solidFill>
                          <a:srgbClr val="000000"/>
                        </a:solidFill>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0000"/>
                    </a:solidFill>
                  </a:tcPr>
                </a:tc>
              </a:tr>
            </a:tbl>
          </a:graphicData>
        </a:graphic>
      </p:graphicFrame>
      <p:graphicFrame>
        <p:nvGraphicFramePr>
          <p:cNvPr id="16" name="Tabel 15"/>
          <p:cNvGraphicFramePr>
            <a:graphicFrameLocks noGrp="1"/>
          </p:cNvGraphicFramePr>
          <p:nvPr/>
        </p:nvGraphicFramePr>
        <p:xfrm>
          <a:off x="3275856" y="4641304"/>
          <a:ext cx="2701925" cy="1524000"/>
        </p:xfrm>
        <a:graphic>
          <a:graphicData uri="http://schemas.openxmlformats.org/drawingml/2006/table">
            <a:tbl>
              <a:tblPr/>
              <a:tblGrid>
                <a:gridCol w="540385"/>
                <a:gridCol w="540385"/>
                <a:gridCol w="540385"/>
                <a:gridCol w="540385"/>
                <a:gridCol w="540385"/>
              </a:tblGrid>
              <a:tr h="0">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endParaRPr lang="nl-BE" sz="2000">
                        <a:solidFill>
                          <a:srgbClr val="000000"/>
                        </a:solidFill>
                        <a:latin typeface="Verdana"/>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r>
                        <a:rPr lang="nl-BE" sz="2000">
                          <a:solidFill>
                            <a:srgbClr val="000000"/>
                          </a:solidFill>
                          <a:latin typeface="Verdana"/>
                          <a:ea typeface="Times New Roman"/>
                        </a:rPr>
                        <a:t>n</a:t>
                      </a:r>
                      <a:endParaRPr lang="nl-BE" sz="1100">
                        <a:solidFill>
                          <a:srgbClr val="000000"/>
                        </a:solidFill>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r>
                        <a:rPr lang="nl-BE" sz="2000">
                          <a:solidFill>
                            <a:srgbClr val="000000"/>
                          </a:solidFill>
                          <a:latin typeface="Verdana"/>
                          <a:ea typeface="Times New Roman"/>
                        </a:rPr>
                        <a:t>a</a:t>
                      </a:r>
                      <a:endParaRPr lang="nl-BE" sz="1100">
                        <a:solidFill>
                          <a:srgbClr val="000000"/>
                        </a:solidFill>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r>
                        <a:rPr lang="nl-BE" sz="2000">
                          <a:solidFill>
                            <a:srgbClr val="000000"/>
                          </a:solidFill>
                          <a:latin typeface="Verdana"/>
                          <a:ea typeface="Times New Roman"/>
                        </a:rPr>
                        <a:t>b</a:t>
                      </a:r>
                      <a:endParaRPr lang="nl-BE" sz="1100">
                        <a:solidFill>
                          <a:srgbClr val="000000"/>
                        </a:solidFill>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r>
                        <a:rPr lang="nl-BE" sz="2000">
                          <a:solidFill>
                            <a:srgbClr val="000000"/>
                          </a:solidFill>
                          <a:latin typeface="Verdana"/>
                          <a:ea typeface="Times New Roman"/>
                        </a:rPr>
                        <a:t>c</a:t>
                      </a:r>
                      <a:endParaRPr lang="nl-BE" sz="1100">
                        <a:solidFill>
                          <a:srgbClr val="000000"/>
                        </a:solidFill>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r>
              <a:tr h="0">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r>
                        <a:rPr lang="nl-BE" sz="2000">
                          <a:solidFill>
                            <a:srgbClr val="000000"/>
                          </a:solidFill>
                          <a:latin typeface="Verdana"/>
                          <a:ea typeface="Times New Roman"/>
                        </a:rPr>
                        <a:t>n</a:t>
                      </a:r>
                      <a:endParaRPr lang="nl-BE" sz="1100">
                        <a:solidFill>
                          <a:srgbClr val="000000"/>
                        </a:solidFill>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r>
                        <a:rPr lang="nl-BE" sz="2000">
                          <a:solidFill>
                            <a:srgbClr val="000000"/>
                          </a:solidFill>
                          <a:latin typeface="Verdana"/>
                          <a:ea typeface="Times New Roman"/>
                        </a:rPr>
                        <a:t>n</a:t>
                      </a:r>
                      <a:endParaRPr lang="nl-BE" sz="1100">
                        <a:solidFill>
                          <a:srgbClr val="000000"/>
                        </a:solidFill>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r>
                        <a:rPr lang="nl-BE" sz="2000">
                          <a:solidFill>
                            <a:srgbClr val="000000"/>
                          </a:solidFill>
                          <a:latin typeface="Verdana"/>
                          <a:ea typeface="Times New Roman"/>
                        </a:rPr>
                        <a:t>a</a:t>
                      </a:r>
                      <a:endParaRPr lang="nl-BE" sz="1100">
                        <a:solidFill>
                          <a:srgbClr val="000000"/>
                        </a:solidFill>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r>
                        <a:rPr lang="nl-BE" sz="2000">
                          <a:solidFill>
                            <a:srgbClr val="000000"/>
                          </a:solidFill>
                          <a:latin typeface="Verdana"/>
                          <a:ea typeface="Times New Roman"/>
                        </a:rPr>
                        <a:t>b</a:t>
                      </a:r>
                      <a:endParaRPr lang="nl-BE" sz="1100">
                        <a:solidFill>
                          <a:srgbClr val="000000"/>
                        </a:solidFill>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r>
                        <a:rPr lang="nl-BE" sz="2000">
                          <a:solidFill>
                            <a:srgbClr val="000000"/>
                          </a:solidFill>
                          <a:latin typeface="Verdana"/>
                          <a:ea typeface="Times New Roman"/>
                        </a:rPr>
                        <a:t>c</a:t>
                      </a:r>
                      <a:endParaRPr lang="nl-BE" sz="1100">
                        <a:solidFill>
                          <a:srgbClr val="000000"/>
                        </a:solidFill>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r>
              <a:tr h="0">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r>
                        <a:rPr lang="nl-BE" sz="2000">
                          <a:solidFill>
                            <a:srgbClr val="000000"/>
                          </a:solidFill>
                          <a:latin typeface="Verdana"/>
                          <a:ea typeface="Times New Roman"/>
                        </a:rPr>
                        <a:t>a</a:t>
                      </a:r>
                      <a:endParaRPr lang="nl-BE" sz="1100">
                        <a:solidFill>
                          <a:srgbClr val="000000"/>
                        </a:solidFill>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r>
                        <a:rPr lang="nl-BE" sz="2000">
                          <a:solidFill>
                            <a:srgbClr val="000000"/>
                          </a:solidFill>
                          <a:latin typeface="Verdana"/>
                          <a:ea typeface="Times New Roman"/>
                        </a:rPr>
                        <a:t>a</a:t>
                      </a:r>
                      <a:endParaRPr lang="nl-BE" sz="1100">
                        <a:solidFill>
                          <a:srgbClr val="000000"/>
                        </a:solidFill>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r>
                        <a:rPr lang="nl-BE" sz="2000">
                          <a:solidFill>
                            <a:srgbClr val="000000"/>
                          </a:solidFill>
                          <a:latin typeface="Verdana"/>
                          <a:ea typeface="Times New Roman"/>
                        </a:rPr>
                        <a:t>b</a:t>
                      </a:r>
                      <a:endParaRPr lang="nl-BE" sz="1100">
                        <a:solidFill>
                          <a:srgbClr val="000000"/>
                        </a:solidFill>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r>
                        <a:rPr lang="nl-BE" sz="2000">
                          <a:solidFill>
                            <a:srgbClr val="000000"/>
                          </a:solidFill>
                          <a:latin typeface="Verdana"/>
                          <a:ea typeface="Times New Roman"/>
                        </a:rPr>
                        <a:t>c</a:t>
                      </a:r>
                      <a:endParaRPr lang="nl-BE" sz="1100">
                        <a:solidFill>
                          <a:srgbClr val="000000"/>
                        </a:solidFill>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r>
                        <a:rPr lang="nl-BE" sz="2000">
                          <a:solidFill>
                            <a:srgbClr val="000000"/>
                          </a:solidFill>
                          <a:latin typeface="Verdana"/>
                          <a:ea typeface="Times New Roman"/>
                        </a:rPr>
                        <a:t>n</a:t>
                      </a:r>
                      <a:endParaRPr lang="nl-BE" sz="1100">
                        <a:solidFill>
                          <a:srgbClr val="000000"/>
                        </a:solidFill>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0000"/>
                    </a:solidFill>
                  </a:tcPr>
                </a:tc>
              </a:tr>
              <a:tr h="0">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r>
                        <a:rPr lang="nl-BE" sz="2000">
                          <a:solidFill>
                            <a:srgbClr val="000000"/>
                          </a:solidFill>
                          <a:latin typeface="Verdana"/>
                          <a:ea typeface="Times New Roman"/>
                        </a:rPr>
                        <a:t>b</a:t>
                      </a:r>
                      <a:endParaRPr lang="nl-BE" sz="1100">
                        <a:solidFill>
                          <a:srgbClr val="000000"/>
                        </a:solidFill>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r>
                        <a:rPr lang="nl-BE" sz="2000">
                          <a:solidFill>
                            <a:srgbClr val="000000"/>
                          </a:solidFill>
                          <a:latin typeface="Verdana"/>
                          <a:ea typeface="Times New Roman"/>
                        </a:rPr>
                        <a:t>b</a:t>
                      </a:r>
                      <a:endParaRPr lang="nl-BE" sz="1100">
                        <a:solidFill>
                          <a:srgbClr val="000000"/>
                        </a:solidFill>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r>
                        <a:rPr lang="nl-BE" sz="2000">
                          <a:solidFill>
                            <a:srgbClr val="000000"/>
                          </a:solidFill>
                          <a:latin typeface="Verdana"/>
                          <a:ea typeface="Times New Roman"/>
                        </a:rPr>
                        <a:t>c</a:t>
                      </a:r>
                      <a:endParaRPr lang="nl-BE" sz="1100">
                        <a:solidFill>
                          <a:srgbClr val="000000"/>
                        </a:solidFill>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r>
                        <a:rPr lang="nl-BE" sz="2000">
                          <a:solidFill>
                            <a:srgbClr val="000000"/>
                          </a:solidFill>
                          <a:latin typeface="Verdana"/>
                          <a:ea typeface="Times New Roman"/>
                        </a:rPr>
                        <a:t>n</a:t>
                      </a:r>
                      <a:endParaRPr lang="nl-BE" sz="1100">
                        <a:solidFill>
                          <a:srgbClr val="000000"/>
                        </a:solidFill>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r>
                        <a:rPr lang="nl-BE" sz="2000">
                          <a:solidFill>
                            <a:srgbClr val="000000"/>
                          </a:solidFill>
                          <a:latin typeface="Verdana"/>
                          <a:ea typeface="Times New Roman"/>
                        </a:rPr>
                        <a:t>a</a:t>
                      </a:r>
                      <a:endParaRPr lang="nl-BE" sz="1100">
                        <a:solidFill>
                          <a:srgbClr val="000000"/>
                        </a:solidFill>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0000"/>
                    </a:solidFill>
                  </a:tcPr>
                </a:tc>
              </a:tr>
              <a:tr h="0">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r>
                        <a:rPr lang="nl-BE" sz="2000">
                          <a:solidFill>
                            <a:srgbClr val="000000"/>
                          </a:solidFill>
                          <a:latin typeface="Verdana"/>
                          <a:ea typeface="Times New Roman"/>
                        </a:rPr>
                        <a:t>c</a:t>
                      </a:r>
                      <a:endParaRPr lang="nl-BE" sz="1100">
                        <a:solidFill>
                          <a:srgbClr val="000000"/>
                        </a:solidFill>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r>
                        <a:rPr lang="nl-BE" sz="2000">
                          <a:solidFill>
                            <a:srgbClr val="000000"/>
                          </a:solidFill>
                          <a:latin typeface="Verdana"/>
                          <a:ea typeface="Times New Roman"/>
                        </a:rPr>
                        <a:t>c</a:t>
                      </a:r>
                      <a:endParaRPr lang="nl-BE" sz="1100">
                        <a:solidFill>
                          <a:srgbClr val="000000"/>
                        </a:solidFill>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r>
                        <a:rPr lang="nl-BE" sz="2000">
                          <a:solidFill>
                            <a:srgbClr val="000000"/>
                          </a:solidFill>
                          <a:latin typeface="Verdana"/>
                          <a:ea typeface="Times New Roman"/>
                        </a:rPr>
                        <a:t>n</a:t>
                      </a:r>
                      <a:endParaRPr lang="nl-BE" sz="1100">
                        <a:solidFill>
                          <a:srgbClr val="000000"/>
                        </a:solidFill>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r>
                        <a:rPr lang="nl-BE" sz="2000">
                          <a:solidFill>
                            <a:srgbClr val="000000"/>
                          </a:solidFill>
                          <a:latin typeface="Verdana"/>
                          <a:ea typeface="Times New Roman"/>
                        </a:rPr>
                        <a:t>a</a:t>
                      </a:r>
                      <a:endParaRPr lang="nl-BE" sz="1100">
                        <a:solidFill>
                          <a:srgbClr val="000000"/>
                        </a:solidFill>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r>
                        <a:rPr lang="nl-BE" sz="2000" dirty="0">
                          <a:solidFill>
                            <a:srgbClr val="000000"/>
                          </a:solidFill>
                          <a:latin typeface="Verdana"/>
                          <a:ea typeface="Times New Roman"/>
                        </a:rPr>
                        <a:t>b</a:t>
                      </a:r>
                      <a:endParaRPr lang="nl-BE" sz="1100" dirty="0">
                        <a:solidFill>
                          <a:srgbClr val="000000"/>
                        </a:solidFill>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0000"/>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blinds(horizontal)">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linds(horizontal)">
                                      <p:cBhvr>
                                        <p:cTn id="20" dur="500"/>
                                        <p:tgtEl>
                                          <p:spTgt spid="15"/>
                                        </p:tgtEl>
                                      </p:cBhvr>
                                    </p:animEffect>
                                  </p:childTnLst>
                                </p:cTn>
                              </p:par>
                              <p:par>
                                <p:cTn id="21" presetID="3" presetClass="entr" presetSubtype="1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blinds(horizontal)">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linds(horizontal)">
                                      <p:cBhvr>
                                        <p:cTn id="28" dur="500"/>
                                        <p:tgtEl>
                                          <p:spTgt spid="16"/>
                                        </p:tgtEl>
                                      </p:cBhvr>
                                    </p:animEffect>
                                  </p:childTnLst>
                                </p:cTn>
                              </p:par>
                              <p:par>
                                <p:cTn id="29" presetID="3" presetClass="entr" presetSubtype="10"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blinds(horizontal)">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5. </a:t>
            </a:r>
            <a:r>
              <a:rPr lang="nl-BE" dirty="0" err="1" smtClean="0"/>
              <a:t>Generalization</a:t>
            </a:r>
            <a:r>
              <a:rPr lang="nl-BE" dirty="0" smtClean="0"/>
              <a:t> to </a:t>
            </a:r>
            <a:r>
              <a:rPr lang="nl-BE" dirty="0" err="1" smtClean="0"/>
              <a:t>other</a:t>
            </a:r>
            <a:r>
              <a:rPr lang="nl-BE" dirty="0" smtClean="0"/>
              <a:t> areas?</a:t>
            </a:r>
            <a:endParaRPr lang="nl-BE" dirty="0"/>
          </a:p>
        </p:txBody>
      </p:sp>
      <p:sp>
        <p:nvSpPr>
          <p:cNvPr id="3" name="Tijdelijke aanduiding voor inhoud 2"/>
          <p:cNvSpPr>
            <a:spLocks noGrp="1"/>
          </p:cNvSpPr>
          <p:nvPr>
            <p:ph idx="1"/>
          </p:nvPr>
        </p:nvSpPr>
        <p:spPr/>
        <p:txBody>
          <a:bodyPr>
            <a:normAutofit fontScale="85000" lnSpcReduction="20000"/>
          </a:bodyPr>
          <a:lstStyle/>
          <a:p>
            <a:pPr>
              <a:lnSpc>
                <a:spcPct val="120000"/>
              </a:lnSpc>
            </a:pPr>
            <a:r>
              <a:rPr lang="nl-BE" dirty="0" err="1" smtClean="0"/>
              <a:t>Cyclic</a:t>
            </a:r>
            <a:r>
              <a:rPr lang="nl-BE" dirty="0" smtClean="0"/>
              <a:t> </a:t>
            </a:r>
            <a:r>
              <a:rPr lang="nl-BE" dirty="0" err="1" smtClean="0"/>
              <a:t>groups</a:t>
            </a:r>
            <a:r>
              <a:rPr lang="nl-BE" dirty="0" smtClean="0"/>
              <a:t> of order …</a:t>
            </a:r>
          </a:p>
          <a:p>
            <a:pPr lvl="1">
              <a:lnSpc>
                <a:spcPct val="120000"/>
              </a:lnSpc>
            </a:pPr>
            <a:r>
              <a:rPr lang="nl-BE" dirty="0" smtClean="0"/>
              <a:t>… 5: 4+3+2+1 = 10 </a:t>
            </a:r>
            <a:r>
              <a:rPr lang="nl-BE" dirty="0" err="1" smtClean="0"/>
              <a:t>specific</a:t>
            </a:r>
            <a:r>
              <a:rPr lang="nl-BE" dirty="0" smtClean="0"/>
              <a:t> </a:t>
            </a:r>
            <a:r>
              <a:rPr lang="nl-BE" dirty="0" err="1" smtClean="0"/>
              <a:t>rules</a:t>
            </a:r>
            <a:endParaRPr lang="nl-BE" dirty="0" smtClean="0"/>
          </a:p>
          <a:p>
            <a:pPr lvl="1">
              <a:lnSpc>
                <a:spcPct val="120000"/>
              </a:lnSpc>
            </a:pPr>
            <a:r>
              <a:rPr lang="nl-BE" dirty="0" smtClean="0"/>
              <a:t>… 6: 5+4+3+2+1 = 15 </a:t>
            </a:r>
            <a:r>
              <a:rPr lang="nl-BE" dirty="0" err="1" smtClean="0"/>
              <a:t>specific</a:t>
            </a:r>
            <a:r>
              <a:rPr lang="nl-BE" dirty="0" smtClean="0"/>
              <a:t> </a:t>
            </a:r>
            <a:r>
              <a:rPr lang="nl-BE" dirty="0" err="1" smtClean="0"/>
              <a:t>rules</a:t>
            </a:r>
            <a:endParaRPr lang="nl-BE" dirty="0" smtClean="0"/>
          </a:p>
          <a:p>
            <a:pPr lvl="1">
              <a:lnSpc>
                <a:spcPct val="120000"/>
              </a:lnSpc>
            </a:pPr>
            <a:r>
              <a:rPr lang="nl-BE" dirty="0" smtClean="0"/>
              <a:t>7, 8, 9, …: 21, 28, 36, … </a:t>
            </a:r>
            <a:r>
              <a:rPr lang="nl-BE" dirty="0" err="1" smtClean="0"/>
              <a:t>specific</a:t>
            </a:r>
            <a:r>
              <a:rPr lang="nl-BE" dirty="0" smtClean="0"/>
              <a:t> </a:t>
            </a:r>
            <a:r>
              <a:rPr lang="nl-BE" dirty="0" err="1" smtClean="0"/>
              <a:t>rules</a:t>
            </a:r>
            <a:endParaRPr lang="nl-BE" dirty="0" smtClean="0"/>
          </a:p>
          <a:p>
            <a:pPr>
              <a:lnSpc>
                <a:spcPct val="120000"/>
              </a:lnSpc>
            </a:pPr>
            <a:endParaRPr lang="nl-BE" dirty="0" smtClean="0"/>
          </a:p>
          <a:p>
            <a:pPr>
              <a:lnSpc>
                <a:spcPct val="120000"/>
              </a:lnSpc>
            </a:pPr>
            <a:r>
              <a:rPr lang="nl-BE" dirty="0" smtClean="0"/>
              <a:t>De Bock et al, PME34 RR: </a:t>
            </a:r>
            <a:r>
              <a:rPr lang="nl-BE" dirty="0" err="1" smtClean="0"/>
              <a:t>students</a:t>
            </a:r>
            <a:r>
              <a:rPr lang="nl-BE" dirty="0" smtClean="0"/>
              <a:t> in </a:t>
            </a:r>
            <a:r>
              <a:rPr lang="nl-BE" dirty="0" err="1" smtClean="0"/>
              <a:t>G-condition</a:t>
            </a:r>
            <a:r>
              <a:rPr lang="nl-BE" dirty="0" smtClean="0"/>
              <a:t> in </a:t>
            </a:r>
            <a:r>
              <a:rPr lang="nl-BE" dirty="0" err="1" smtClean="0"/>
              <a:t>Kaminski’s</a:t>
            </a:r>
            <a:r>
              <a:rPr lang="nl-BE" dirty="0" smtClean="0"/>
              <a:t> experiment </a:t>
            </a:r>
            <a:r>
              <a:rPr lang="nl-BE" dirty="0" err="1" smtClean="0"/>
              <a:t>mainly</a:t>
            </a:r>
            <a:r>
              <a:rPr lang="nl-BE" dirty="0" smtClean="0"/>
              <a:t> </a:t>
            </a:r>
            <a:r>
              <a:rPr lang="nl-BE" dirty="0" err="1" smtClean="0"/>
              <a:t>relied</a:t>
            </a:r>
            <a:r>
              <a:rPr lang="nl-BE" dirty="0" smtClean="0"/>
              <a:t> </a:t>
            </a:r>
            <a:r>
              <a:rPr lang="nl-BE" dirty="0" err="1" smtClean="0"/>
              <a:t>on</a:t>
            </a:r>
            <a:r>
              <a:rPr lang="nl-BE" dirty="0" smtClean="0"/>
              <a:t> the </a:t>
            </a:r>
            <a:r>
              <a:rPr lang="nl-BE" dirty="0" err="1" smtClean="0"/>
              <a:t>specific</a:t>
            </a:r>
            <a:r>
              <a:rPr lang="nl-BE" dirty="0" smtClean="0"/>
              <a:t> </a:t>
            </a:r>
            <a:r>
              <a:rPr lang="nl-BE" dirty="0" err="1" smtClean="0"/>
              <a:t>rules</a:t>
            </a:r>
            <a:endParaRPr lang="nl-BE" dirty="0" smtClean="0"/>
          </a:p>
          <a:p>
            <a:pPr>
              <a:lnSpc>
                <a:spcPct val="120000"/>
              </a:lnSpc>
            </a:pPr>
            <a:endParaRPr lang="en-US" dirty="0" smtClean="0"/>
          </a:p>
          <a:p>
            <a:pPr>
              <a:lnSpc>
                <a:spcPct val="120000"/>
              </a:lnSpc>
            </a:pPr>
            <a:r>
              <a:rPr lang="en-US" dirty="0" smtClean="0"/>
              <a:t>Probably, a generic learning domain in Kaminski’s style for cyclic groups of order 4 and higher will not lead to successful learning nor to </a:t>
            </a:r>
            <a:r>
              <a:rPr lang="en-US" dirty="0" err="1" smtClean="0"/>
              <a:t>succesful</a:t>
            </a:r>
            <a:r>
              <a:rPr lang="en-US" dirty="0" smtClean="0"/>
              <a:t> transfer.</a:t>
            </a:r>
            <a:endParaRPr lang="nl-BE" dirty="0" smtClean="0"/>
          </a:p>
        </p:txBody>
      </p:sp>
      <p:graphicFrame>
        <p:nvGraphicFramePr>
          <p:cNvPr id="16" name="Tabel 15"/>
          <p:cNvGraphicFramePr>
            <a:graphicFrameLocks noGrp="1"/>
          </p:cNvGraphicFramePr>
          <p:nvPr/>
        </p:nvGraphicFramePr>
        <p:xfrm>
          <a:off x="6136144" y="1412776"/>
          <a:ext cx="2701925" cy="1524000"/>
        </p:xfrm>
        <a:graphic>
          <a:graphicData uri="http://schemas.openxmlformats.org/drawingml/2006/table">
            <a:tbl>
              <a:tblPr/>
              <a:tblGrid>
                <a:gridCol w="540385"/>
                <a:gridCol w="540385"/>
                <a:gridCol w="540385"/>
                <a:gridCol w="540385"/>
                <a:gridCol w="540385"/>
              </a:tblGrid>
              <a:tr h="0">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endParaRPr lang="nl-BE" sz="2000" dirty="0">
                        <a:solidFill>
                          <a:srgbClr val="000000"/>
                        </a:solidFill>
                        <a:latin typeface="Verdana"/>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r>
                        <a:rPr lang="nl-BE" sz="2000">
                          <a:solidFill>
                            <a:srgbClr val="000000"/>
                          </a:solidFill>
                          <a:latin typeface="Verdana"/>
                          <a:ea typeface="Times New Roman"/>
                        </a:rPr>
                        <a:t>n</a:t>
                      </a:r>
                      <a:endParaRPr lang="nl-BE" sz="1100">
                        <a:solidFill>
                          <a:srgbClr val="000000"/>
                        </a:solidFill>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r>
                        <a:rPr lang="nl-BE" sz="2000" dirty="0">
                          <a:solidFill>
                            <a:srgbClr val="000000"/>
                          </a:solidFill>
                          <a:latin typeface="Verdana"/>
                          <a:ea typeface="Times New Roman"/>
                        </a:rPr>
                        <a:t>a</a:t>
                      </a:r>
                      <a:endParaRPr lang="nl-BE" sz="1100" dirty="0">
                        <a:solidFill>
                          <a:srgbClr val="000000"/>
                        </a:solidFill>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r>
                        <a:rPr lang="nl-BE" sz="2000">
                          <a:solidFill>
                            <a:srgbClr val="000000"/>
                          </a:solidFill>
                          <a:latin typeface="Verdana"/>
                          <a:ea typeface="Times New Roman"/>
                        </a:rPr>
                        <a:t>b</a:t>
                      </a:r>
                      <a:endParaRPr lang="nl-BE" sz="1100">
                        <a:solidFill>
                          <a:srgbClr val="000000"/>
                        </a:solidFill>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r>
                        <a:rPr lang="nl-BE" sz="2000">
                          <a:solidFill>
                            <a:srgbClr val="000000"/>
                          </a:solidFill>
                          <a:latin typeface="Verdana"/>
                          <a:ea typeface="Times New Roman"/>
                        </a:rPr>
                        <a:t>c</a:t>
                      </a:r>
                      <a:endParaRPr lang="nl-BE" sz="1100">
                        <a:solidFill>
                          <a:srgbClr val="000000"/>
                        </a:solidFill>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r>
              <a:tr h="0">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r>
                        <a:rPr lang="nl-BE" sz="2000">
                          <a:solidFill>
                            <a:srgbClr val="000000"/>
                          </a:solidFill>
                          <a:latin typeface="Verdana"/>
                          <a:ea typeface="Times New Roman"/>
                        </a:rPr>
                        <a:t>n</a:t>
                      </a:r>
                      <a:endParaRPr lang="nl-BE" sz="1100">
                        <a:solidFill>
                          <a:srgbClr val="000000"/>
                        </a:solidFill>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r>
                        <a:rPr lang="nl-BE" sz="2000">
                          <a:solidFill>
                            <a:srgbClr val="000000"/>
                          </a:solidFill>
                          <a:latin typeface="Verdana"/>
                          <a:ea typeface="Times New Roman"/>
                        </a:rPr>
                        <a:t>n</a:t>
                      </a:r>
                      <a:endParaRPr lang="nl-BE" sz="1100">
                        <a:solidFill>
                          <a:srgbClr val="000000"/>
                        </a:solidFill>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r>
                        <a:rPr lang="nl-BE" sz="2000">
                          <a:solidFill>
                            <a:srgbClr val="000000"/>
                          </a:solidFill>
                          <a:latin typeface="Verdana"/>
                          <a:ea typeface="Times New Roman"/>
                        </a:rPr>
                        <a:t>a</a:t>
                      </a:r>
                      <a:endParaRPr lang="nl-BE" sz="1100">
                        <a:solidFill>
                          <a:srgbClr val="000000"/>
                        </a:solidFill>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r>
                        <a:rPr lang="nl-BE" sz="2000" dirty="0">
                          <a:solidFill>
                            <a:srgbClr val="000000"/>
                          </a:solidFill>
                          <a:latin typeface="Verdana"/>
                          <a:ea typeface="Times New Roman"/>
                        </a:rPr>
                        <a:t>b</a:t>
                      </a:r>
                      <a:endParaRPr lang="nl-BE" sz="1100" dirty="0">
                        <a:solidFill>
                          <a:srgbClr val="000000"/>
                        </a:solidFill>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r>
                        <a:rPr lang="nl-BE" sz="2000">
                          <a:solidFill>
                            <a:srgbClr val="000000"/>
                          </a:solidFill>
                          <a:latin typeface="Verdana"/>
                          <a:ea typeface="Times New Roman"/>
                        </a:rPr>
                        <a:t>c</a:t>
                      </a:r>
                      <a:endParaRPr lang="nl-BE" sz="1100">
                        <a:solidFill>
                          <a:srgbClr val="000000"/>
                        </a:solidFill>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r>
              <a:tr h="0">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r>
                        <a:rPr lang="nl-BE" sz="2000" dirty="0">
                          <a:solidFill>
                            <a:srgbClr val="000000"/>
                          </a:solidFill>
                          <a:latin typeface="Verdana"/>
                          <a:ea typeface="Times New Roman"/>
                        </a:rPr>
                        <a:t>a</a:t>
                      </a:r>
                      <a:endParaRPr lang="nl-BE" sz="1100" dirty="0">
                        <a:solidFill>
                          <a:srgbClr val="000000"/>
                        </a:solidFill>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r>
                        <a:rPr lang="nl-BE" sz="2000" dirty="0">
                          <a:solidFill>
                            <a:srgbClr val="000000"/>
                          </a:solidFill>
                          <a:latin typeface="Verdana"/>
                          <a:ea typeface="Times New Roman"/>
                        </a:rPr>
                        <a:t>a</a:t>
                      </a:r>
                      <a:endParaRPr lang="nl-BE" sz="1100" dirty="0">
                        <a:solidFill>
                          <a:srgbClr val="000000"/>
                        </a:solidFill>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r>
                        <a:rPr lang="nl-BE" sz="2000">
                          <a:solidFill>
                            <a:srgbClr val="000000"/>
                          </a:solidFill>
                          <a:latin typeface="Verdana"/>
                          <a:ea typeface="Times New Roman"/>
                        </a:rPr>
                        <a:t>b</a:t>
                      </a:r>
                      <a:endParaRPr lang="nl-BE" sz="1100">
                        <a:solidFill>
                          <a:srgbClr val="000000"/>
                        </a:solidFill>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r>
                        <a:rPr lang="nl-BE" sz="2000">
                          <a:solidFill>
                            <a:srgbClr val="000000"/>
                          </a:solidFill>
                          <a:latin typeface="Verdana"/>
                          <a:ea typeface="Times New Roman"/>
                        </a:rPr>
                        <a:t>c</a:t>
                      </a:r>
                      <a:endParaRPr lang="nl-BE" sz="1100">
                        <a:solidFill>
                          <a:srgbClr val="000000"/>
                        </a:solidFill>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r>
                        <a:rPr lang="nl-BE" sz="2000">
                          <a:solidFill>
                            <a:srgbClr val="000000"/>
                          </a:solidFill>
                          <a:latin typeface="Verdana"/>
                          <a:ea typeface="Times New Roman"/>
                        </a:rPr>
                        <a:t>n</a:t>
                      </a:r>
                      <a:endParaRPr lang="nl-BE" sz="1100">
                        <a:solidFill>
                          <a:srgbClr val="000000"/>
                        </a:solidFill>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0000"/>
                    </a:solidFill>
                  </a:tcPr>
                </a:tc>
              </a:tr>
              <a:tr h="0">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r>
                        <a:rPr lang="nl-BE" sz="2000">
                          <a:solidFill>
                            <a:srgbClr val="000000"/>
                          </a:solidFill>
                          <a:latin typeface="Verdana"/>
                          <a:ea typeface="Times New Roman"/>
                        </a:rPr>
                        <a:t>b</a:t>
                      </a:r>
                      <a:endParaRPr lang="nl-BE" sz="1100">
                        <a:solidFill>
                          <a:srgbClr val="000000"/>
                        </a:solidFill>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r>
                        <a:rPr lang="nl-BE" sz="2000">
                          <a:solidFill>
                            <a:srgbClr val="000000"/>
                          </a:solidFill>
                          <a:latin typeface="Verdana"/>
                          <a:ea typeface="Times New Roman"/>
                        </a:rPr>
                        <a:t>b</a:t>
                      </a:r>
                      <a:endParaRPr lang="nl-BE" sz="1100">
                        <a:solidFill>
                          <a:srgbClr val="000000"/>
                        </a:solidFill>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r>
                        <a:rPr lang="nl-BE" sz="2000">
                          <a:solidFill>
                            <a:srgbClr val="000000"/>
                          </a:solidFill>
                          <a:latin typeface="Verdana"/>
                          <a:ea typeface="Times New Roman"/>
                        </a:rPr>
                        <a:t>c</a:t>
                      </a:r>
                      <a:endParaRPr lang="nl-BE" sz="1100">
                        <a:solidFill>
                          <a:srgbClr val="000000"/>
                        </a:solidFill>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r>
                        <a:rPr lang="nl-BE" sz="2000">
                          <a:solidFill>
                            <a:srgbClr val="000000"/>
                          </a:solidFill>
                          <a:latin typeface="Verdana"/>
                          <a:ea typeface="Times New Roman"/>
                        </a:rPr>
                        <a:t>n</a:t>
                      </a:r>
                      <a:endParaRPr lang="nl-BE" sz="1100">
                        <a:solidFill>
                          <a:srgbClr val="000000"/>
                        </a:solidFill>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r>
                        <a:rPr lang="nl-BE" sz="2000">
                          <a:solidFill>
                            <a:srgbClr val="000000"/>
                          </a:solidFill>
                          <a:latin typeface="Verdana"/>
                          <a:ea typeface="Times New Roman"/>
                        </a:rPr>
                        <a:t>a</a:t>
                      </a:r>
                      <a:endParaRPr lang="nl-BE" sz="1100">
                        <a:solidFill>
                          <a:srgbClr val="000000"/>
                        </a:solidFill>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0000"/>
                    </a:solidFill>
                  </a:tcPr>
                </a:tc>
              </a:tr>
              <a:tr h="0">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r>
                        <a:rPr lang="nl-BE" sz="2000">
                          <a:solidFill>
                            <a:srgbClr val="000000"/>
                          </a:solidFill>
                          <a:latin typeface="Verdana"/>
                          <a:ea typeface="Times New Roman"/>
                        </a:rPr>
                        <a:t>c</a:t>
                      </a:r>
                      <a:endParaRPr lang="nl-BE" sz="1100">
                        <a:solidFill>
                          <a:srgbClr val="000000"/>
                        </a:solidFill>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r>
                        <a:rPr lang="nl-BE" sz="2000">
                          <a:solidFill>
                            <a:srgbClr val="000000"/>
                          </a:solidFill>
                          <a:latin typeface="Verdana"/>
                          <a:ea typeface="Times New Roman"/>
                        </a:rPr>
                        <a:t>c</a:t>
                      </a:r>
                      <a:endParaRPr lang="nl-BE" sz="1100">
                        <a:solidFill>
                          <a:srgbClr val="000000"/>
                        </a:solidFill>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r>
                        <a:rPr lang="nl-BE" sz="2000">
                          <a:solidFill>
                            <a:srgbClr val="000000"/>
                          </a:solidFill>
                          <a:latin typeface="Verdana"/>
                          <a:ea typeface="Times New Roman"/>
                        </a:rPr>
                        <a:t>n</a:t>
                      </a:r>
                      <a:endParaRPr lang="nl-BE" sz="1100">
                        <a:solidFill>
                          <a:srgbClr val="000000"/>
                        </a:solidFill>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r>
                        <a:rPr lang="nl-BE" sz="2000">
                          <a:solidFill>
                            <a:srgbClr val="000000"/>
                          </a:solidFill>
                          <a:latin typeface="Verdana"/>
                          <a:ea typeface="Times New Roman"/>
                        </a:rPr>
                        <a:t>a</a:t>
                      </a:r>
                      <a:endParaRPr lang="nl-BE" sz="1100">
                        <a:solidFill>
                          <a:srgbClr val="000000"/>
                        </a:solidFill>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algn="ctr">
                        <a:spcAft>
                          <a:spcPts val="0"/>
                        </a:spcAft>
                        <a:tabLst>
                          <a:tab pos="234315" algn="l"/>
                          <a:tab pos="467995" algn="l"/>
                          <a:tab pos="702310" algn="l"/>
                          <a:tab pos="935990" algn="l"/>
                          <a:tab pos="1170305" algn="l"/>
                          <a:tab pos="1403985" algn="l"/>
                          <a:tab pos="1638300" algn="l"/>
                          <a:tab pos="1871980" algn="l"/>
                          <a:tab pos="2106295" algn="l"/>
                          <a:tab pos="2340610" algn="l"/>
                          <a:tab pos="2574290" algn="l"/>
                          <a:tab pos="2808605" algn="l"/>
                          <a:tab pos="3042285" algn="l"/>
                          <a:tab pos="3276600" algn="l"/>
                          <a:tab pos="3510280" algn="l"/>
                          <a:tab pos="3744595" algn="l"/>
                          <a:tab pos="3978275" algn="l"/>
                          <a:tab pos="4212590" algn="l"/>
                          <a:tab pos="4446270" algn="l"/>
                          <a:tab pos="4914900" algn="l"/>
                          <a:tab pos="5148580" algn="l"/>
                          <a:tab pos="5382895" algn="l"/>
                        </a:tabLst>
                      </a:pPr>
                      <a:r>
                        <a:rPr lang="nl-BE" sz="2000" dirty="0">
                          <a:solidFill>
                            <a:srgbClr val="000000"/>
                          </a:solidFill>
                          <a:latin typeface="Verdana"/>
                          <a:ea typeface="Times New Roman"/>
                        </a:rPr>
                        <a:t>b</a:t>
                      </a:r>
                      <a:endParaRPr lang="nl-BE" sz="1100" dirty="0">
                        <a:solidFill>
                          <a:srgbClr val="000000"/>
                        </a:solidFill>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0000"/>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blinds(horizontal)">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smtClean="0"/>
              <a:t>Conclusions</a:t>
            </a:r>
            <a:r>
              <a:rPr lang="nl-BE" dirty="0" smtClean="0"/>
              <a:t> and </a:t>
            </a:r>
            <a:r>
              <a:rPr lang="nl-BE" dirty="0" err="1" smtClean="0"/>
              <a:t>discussion</a:t>
            </a:r>
            <a:endParaRPr lang="nl-BE" dirty="0"/>
          </a:p>
        </p:txBody>
      </p:sp>
      <p:sp>
        <p:nvSpPr>
          <p:cNvPr id="3" name="Tijdelijke aanduiding voor inhoud 2"/>
          <p:cNvSpPr>
            <a:spLocks noGrp="1"/>
          </p:cNvSpPr>
          <p:nvPr>
            <p:ph idx="1"/>
          </p:nvPr>
        </p:nvSpPr>
        <p:spPr/>
        <p:txBody>
          <a:bodyPr>
            <a:normAutofit fontScale="92500" lnSpcReduction="20000"/>
          </a:bodyPr>
          <a:lstStyle/>
          <a:p>
            <a:pPr>
              <a:lnSpc>
                <a:spcPct val="120000"/>
              </a:lnSpc>
              <a:buNone/>
            </a:pPr>
            <a:r>
              <a:rPr lang="en-US" dirty="0" smtClean="0"/>
              <a:t>An overview of critiques</a:t>
            </a:r>
          </a:p>
          <a:p>
            <a:pPr lvl="1">
              <a:lnSpc>
                <a:spcPct val="120000"/>
              </a:lnSpc>
            </a:pPr>
            <a:r>
              <a:rPr lang="en-US" dirty="0" smtClean="0"/>
              <a:t>differences in deep level similarity to transfer domain between G- and C-condition</a:t>
            </a:r>
          </a:p>
          <a:p>
            <a:pPr lvl="1">
              <a:lnSpc>
                <a:spcPct val="120000"/>
              </a:lnSpc>
            </a:pPr>
            <a:r>
              <a:rPr lang="en-US" dirty="0" smtClean="0"/>
              <a:t>doubts as to whether students really learned groups</a:t>
            </a:r>
          </a:p>
          <a:p>
            <a:pPr lvl="1">
              <a:lnSpc>
                <a:spcPct val="120000"/>
              </a:lnSpc>
            </a:pPr>
            <a:r>
              <a:rPr lang="en-US" dirty="0" smtClean="0"/>
              <a:t>transfer in Kaminski’s experiments is quite different from typical educational settings</a:t>
            </a:r>
          </a:p>
          <a:p>
            <a:pPr lvl="1">
              <a:lnSpc>
                <a:spcPct val="120000"/>
              </a:lnSpc>
            </a:pPr>
            <a:r>
              <a:rPr lang="en-US" dirty="0" smtClean="0"/>
              <a:t>an experiment of Kaminski showing</a:t>
            </a:r>
          </a:p>
          <a:p>
            <a:pPr lvl="2">
              <a:lnSpc>
                <a:spcPct val="120000"/>
              </a:lnSpc>
            </a:pPr>
            <a:r>
              <a:rPr lang="en-US" sz="2200" dirty="0" smtClean="0"/>
              <a:t>no transfer from G-condition</a:t>
            </a:r>
          </a:p>
          <a:p>
            <a:pPr lvl="2">
              <a:lnSpc>
                <a:spcPct val="120000"/>
              </a:lnSpc>
            </a:pPr>
            <a:r>
              <a:rPr lang="en-US" sz="2200" dirty="0" smtClean="0"/>
              <a:t>successful transfer from a C-condition</a:t>
            </a:r>
          </a:p>
          <a:p>
            <a:pPr lvl="1">
              <a:lnSpc>
                <a:spcPct val="120000"/>
              </a:lnSpc>
            </a:pPr>
            <a:r>
              <a:rPr lang="en-US" dirty="0" smtClean="0"/>
              <a:t>plausibly, generic learning domain in Kaminski’s style for cyclic groups of order 4 and higher will not lead to successful learning/ transfer</a:t>
            </a:r>
          </a:p>
          <a:p>
            <a:pPr>
              <a:lnSpc>
                <a:spcPct val="120000"/>
              </a:lnSpc>
            </a:pPr>
            <a:endParaRPr lang="nl-B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blinds(horizontal)">
                                      <p:cBhvr>
                                        <p:cTn id="25" dur="500"/>
                                        <p:tgtEl>
                                          <p:spTgt spid="3">
                                            <p:txEl>
                                              <p:pRg st="5" end="5"/>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blinds(horizontal)">
                                      <p:cBhvr>
                                        <p:cTn id="28" dur="5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blinds(horizontal)">
                                      <p:cBhvr>
                                        <p:cTn id="3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smtClean="0"/>
              <a:t>Conclusions</a:t>
            </a:r>
            <a:r>
              <a:rPr lang="nl-BE" dirty="0" smtClean="0"/>
              <a:t> and </a:t>
            </a:r>
            <a:r>
              <a:rPr lang="nl-BE" dirty="0" err="1" smtClean="0"/>
              <a:t>discussion</a:t>
            </a:r>
            <a:endParaRPr lang="nl-BE" dirty="0"/>
          </a:p>
        </p:txBody>
      </p:sp>
      <p:sp>
        <p:nvSpPr>
          <p:cNvPr id="3" name="Tijdelijke aanduiding voor inhoud 2"/>
          <p:cNvSpPr>
            <a:spLocks noGrp="1"/>
          </p:cNvSpPr>
          <p:nvPr>
            <p:ph idx="1"/>
          </p:nvPr>
        </p:nvSpPr>
        <p:spPr/>
        <p:txBody>
          <a:bodyPr>
            <a:normAutofit/>
          </a:bodyPr>
          <a:lstStyle/>
          <a:p>
            <a:pPr>
              <a:lnSpc>
                <a:spcPct val="120000"/>
              </a:lnSpc>
              <a:buNone/>
            </a:pPr>
            <a:r>
              <a:rPr lang="en-US" dirty="0" smtClean="0"/>
              <a:t>An overview of critiques</a:t>
            </a:r>
          </a:p>
          <a:p>
            <a:pPr lvl="1">
              <a:lnSpc>
                <a:spcPct val="120000"/>
              </a:lnSpc>
            </a:pPr>
            <a:r>
              <a:rPr lang="en-US" dirty="0" smtClean="0"/>
              <a:t>…</a:t>
            </a:r>
          </a:p>
          <a:p>
            <a:pPr marL="0" indent="0">
              <a:lnSpc>
                <a:spcPct val="120000"/>
              </a:lnSpc>
              <a:buNone/>
            </a:pPr>
            <a:r>
              <a:rPr lang="en-US" dirty="0" smtClean="0"/>
              <a:t>These results seriously weaken Kaminski et al.’s affirmative conclusions about “the advantage of abstract examples” and the generalizability of their results.</a:t>
            </a:r>
          </a:p>
          <a:p>
            <a:pPr>
              <a:lnSpc>
                <a:spcPct val="120000"/>
              </a:lnSpc>
            </a:pPr>
            <a:endParaRPr lang="nl-BE"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BE" dirty="0" err="1" smtClean="0"/>
              <a:t>Thank</a:t>
            </a:r>
            <a:r>
              <a:rPr lang="nl-BE" dirty="0" smtClean="0"/>
              <a:t> </a:t>
            </a:r>
            <a:r>
              <a:rPr lang="nl-BE" dirty="0" err="1" smtClean="0"/>
              <a:t>you</a:t>
            </a:r>
            <a:r>
              <a:rPr lang="nl-BE" dirty="0" smtClean="0"/>
              <a:t> </a:t>
            </a:r>
            <a:r>
              <a:rPr lang="nl-BE" dirty="0" err="1" smtClean="0"/>
              <a:t>for</a:t>
            </a:r>
            <a:r>
              <a:rPr lang="nl-BE" dirty="0" smtClean="0"/>
              <a:t> </a:t>
            </a:r>
            <a:r>
              <a:rPr lang="nl-BE" dirty="0" err="1" smtClean="0"/>
              <a:t>your</a:t>
            </a:r>
            <a:r>
              <a:rPr lang="nl-BE" dirty="0" smtClean="0"/>
              <a:t> </a:t>
            </a:r>
            <a:r>
              <a:rPr lang="nl-BE" dirty="0" err="1" smtClean="0"/>
              <a:t>attention</a:t>
            </a:r>
            <a:r>
              <a:rPr lang="nl-BE" dirty="0" smtClean="0"/>
              <a:t>!</a:t>
            </a:r>
            <a:endParaRPr lang="nl-BE" dirty="0"/>
          </a:p>
        </p:txBody>
      </p:sp>
      <p:sp>
        <p:nvSpPr>
          <p:cNvPr id="3" name="Ondertitel 2"/>
          <p:cNvSpPr>
            <a:spLocks noGrp="1"/>
          </p:cNvSpPr>
          <p:nvPr>
            <p:ph type="subTitle" idx="1"/>
          </p:nvPr>
        </p:nvSpPr>
        <p:spPr/>
        <p:txBody>
          <a:bodyPr>
            <a:normAutofit/>
          </a:bodyPr>
          <a:lstStyle/>
          <a:p>
            <a:r>
              <a:rPr lang="nl-BE" dirty="0" err="1" smtClean="0"/>
              <a:t>slides</a:t>
            </a:r>
            <a:r>
              <a:rPr lang="nl-BE" dirty="0" smtClean="0"/>
              <a:t>:</a:t>
            </a:r>
          </a:p>
          <a:p>
            <a:r>
              <a:rPr lang="nl-BE" dirty="0" err="1" smtClean="0">
                <a:hlinkClick r:id="rId2"/>
              </a:rPr>
              <a:t>www.ua.ac.be</a:t>
            </a:r>
            <a:r>
              <a:rPr lang="nl-BE" dirty="0" smtClean="0">
                <a:hlinkClick r:id="rId2"/>
              </a:rPr>
              <a:t>/</a:t>
            </a:r>
            <a:r>
              <a:rPr lang="nl-BE" dirty="0" err="1" smtClean="0">
                <a:hlinkClick r:id="rId2"/>
              </a:rPr>
              <a:t>johan.deprez</a:t>
            </a:r>
            <a:r>
              <a:rPr lang="nl-BE" dirty="0" smtClean="0"/>
              <a:t> &gt; Documenten</a:t>
            </a:r>
            <a:endParaRPr lang="nl-BE"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Tijdelijke aanduiding voor inhoud 5" descr="lemondefr_grd.gif"/>
          <p:cNvPicPr>
            <a:picLocks noGrp="1" noChangeAspect="1"/>
          </p:cNvPicPr>
          <p:nvPr>
            <p:ph idx="4294967295"/>
          </p:nvPr>
        </p:nvPicPr>
        <p:blipFill>
          <a:blip r:embed="rId2" cstate="print"/>
          <a:srcRect/>
          <a:stretch>
            <a:fillRect/>
          </a:stretch>
        </p:blipFill>
        <p:spPr>
          <a:xfrm>
            <a:off x="1976437" y="1323801"/>
            <a:ext cx="5119688" cy="881063"/>
          </a:xfrm>
        </p:spPr>
      </p:pic>
      <p:sp>
        <p:nvSpPr>
          <p:cNvPr id="10244" name="Tekstvak 7"/>
          <p:cNvSpPr txBox="1">
            <a:spLocks noChangeArrowheads="1"/>
          </p:cNvSpPr>
          <p:nvPr/>
        </p:nvSpPr>
        <p:spPr bwMode="auto">
          <a:xfrm>
            <a:off x="1214438" y="2786063"/>
            <a:ext cx="6643687" cy="2308225"/>
          </a:xfrm>
          <a:prstGeom prst="rect">
            <a:avLst/>
          </a:prstGeom>
          <a:noFill/>
          <a:ln w="9525">
            <a:noFill/>
            <a:miter lim="800000"/>
            <a:headEnd/>
            <a:tailEnd/>
          </a:ln>
        </p:spPr>
        <p:txBody>
          <a:bodyPr>
            <a:spAutoFit/>
          </a:bodyPr>
          <a:lstStyle/>
          <a:p>
            <a:pPr algn="ctr"/>
            <a:r>
              <a:rPr lang="fr-FR" sz="4000" b="1" baseline="0" dirty="0">
                <a:solidFill>
                  <a:srgbClr val="182B52"/>
                </a:solidFill>
                <a:latin typeface="Times New Roman" pitchFamily="18" charset="0"/>
                <a:cs typeface="Times New Roman" pitchFamily="18" charset="0"/>
              </a:rPr>
              <a:t>Les exemples sont mauvais pour l’apprentissage des mathématiques</a:t>
            </a:r>
          </a:p>
          <a:p>
            <a:pPr algn="ctr"/>
            <a:r>
              <a:rPr lang="fr-FR" b="1" baseline="0" dirty="0">
                <a:solidFill>
                  <a:srgbClr val="182B52"/>
                </a:solidFill>
                <a:latin typeface="Times New Roman" pitchFamily="18" charset="0"/>
                <a:cs typeface="Times New Roman" pitchFamily="18" charset="0"/>
              </a:rPr>
              <a:t>(25 April 2008)</a:t>
            </a:r>
            <a:endParaRPr lang="nl-BE" b="1" baseline="0" dirty="0">
              <a:solidFill>
                <a:srgbClr val="182B52"/>
              </a:solidFill>
              <a:latin typeface="Times New Roman" pitchFamily="18" charset="0"/>
              <a:cs typeface="Times New Roman" pitchFamily="18" charset="0"/>
            </a:endParaRPr>
          </a:p>
        </p:txBody>
      </p:sp>
      <p:sp>
        <p:nvSpPr>
          <p:cNvPr id="12" name="Tekstvak 11"/>
          <p:cNvSpPr txBox="1"/>
          <p:nvPr/>
        </p:nvSpPr>
        <p:spPr>
          <a:xfrm>
            <a:off x="1594222" y="5415607"/>
            <a:ext cx="5884118" cy="461665"/>
          </a:xfrm>
          <a:prstGeom prst="rect">
            <a:avLst/>
          </a:prstGeom>
          <a:noFill/>
        </p:spPr>
        <p:txBody>
          <a:bodyPr wrap="square">
            <a:spAutoFit/>
          </a:bodyPr>
          <a:lstStyle/>
          <a:p>
            <a:pPr algn="ctr">
              <a:defRPr/>
            </a:pPr>
            <a:r>
              <a:rPr lang="fr-FR" baseline="0" dirty="0" err="1">
                <a:solidFill>
                  <a:srgbClr val="182B52"/>
                </a:solidFill>
                <a:latin typeface="+mn-lt"/>
                <a:cs typeface="Times New Roman" pitchFamily="18" charset="0"/>
              </a:rPr>
              <a:t>Examples</a:t>
            </a:r>
            <a:r>
              <a:rPr lang="fr-FR" baseline="0" dirty="0">
                <a:solidFill>
                  <a:srgbClr val="182B52"/>
                </a:solidFill>
                <a:latin typeface="+mn-lt"/>
                <a:cs typeface="Times New Roman" pitchFamily="18" charset="0"/>
              </a:rPr>
              <a:t> are </a:t>
            </a:r>
            <a:r>
              <a:rPr lang="fr-FR" baseline="0" dirty="0" err="1">
                <a:solidFill>
                  <a:srgbClr val="182B52"/>
                </a:solidFill>
                <a:latin typeface="+mn-lt"/>
                <a:cs typeface="Times New Roman" pitchFamily="18" charset="0"/>
              </a:rPr>
              <a:t>bad</a:t>
            </a:r>
            <a:r>
              <a:rPr lang="fr-FR" baseline="0" dirty="0">
                <a:solidFill>
                  <a:srgbClr val="182B52"/>
                </a:solidFill>
                <a:latin typeface="+mn-lt"/>
                <a:cs typeface="Times New Roman" pitchFamily="18" charset="0"/>
              </a:rPr>
              <a:t> for </a:t>
            </a:r>
            <a:r>
              <a:rPr lang="fr-FR" baseline="0" dirty="0" err="1">
                <a:solidFill>
                  <a:srgbClr val="182B52"/>
                </a:solidFill>
                <a:latin typeface="+mn-lt"/>
                <a:cs typeface="Times New Roman" pitchFamily="18" charset="0"/>
              </a:rPr>
              <a:t>learning</a:t>
            </a:r>
            <a:r>
              <a:rPr lang="fr-FR" baseline="0" dirty="0">
                <a:solidFill>
                  <a:srgbClr val="182B52"/>
                </a:solidFill>
                <a:latin typeface="+mn-lt"/>
                <a:cs typeface="Times New Roman" pitchFamily="18" charset="0"/>
              </a:rPr>
              <a:t> math</a:t>
            </a:r>
            <a:endParaRPr lang="nl-BE" b="1" baseline="0" dirty="0">
              <a:solidFill>
                <a:srgbClr val="182B5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p:cNvSpPr>
            <a:spLocks noGrp="1"/>
          </p:cNvSpPr>
          <p:nvPr>
            <p:ph type="title"/>
          </p:nvPr>
        </p:nvSpPr>
        <p:spPr/>
        <p:txBody>
          <a:bodyPr/>
          <a:lstStyle/>
          <a:p>
            <a:r>
              <a:rPr lang="nl-BE" dirty="0" err="1" smtClean="0"/>
              <a:t>Introduction</a:t>
            </a:r>
            <a:endParaRPr lang="nl-BE" dirty="0" smtClean="0"/>
          </a:p>
        </p:txBody>
      </p:sp>
      <p:sp>
        <p:nvSpPr>
          <p:cNvPr id="9219" name="Tijdelijke aanduiding voor inhoud 2"/>
          <p:cNvSpPr>
            <a:spLocks noGrp="1"/>
          </p:cNvSpPr>
          <p:nvPr>
            <p:ph idx="1"/>
          </p:nvPr>
        </p:nvSpPr>
        <p:spPr>
          <a:xfrm>
            <a:off x="180000" y="1340768"/>
            <a:ext cx="5286375" cy="4923095"/>
          </a:xfrm>
        </p:spPr>
        <p:txBody>
          <a:bodyPr>
            <a:normAutofit fontScale="85000" lnSpcReduction="10000"/>
          </a:bodyPr>
          <a:lstStyle/>
          <a:p>
            <a:pPr>
              <a:lnSpc>
                <a:spcPct val="110000"/>
              </a:lnSpc>
              <a:buFontTx/>
              <a:buNone/>
            </a:pPr>
            <a:r>
              <a:rPr lang="nl-BE" sz="2800" dirty="0" err="1" smtClean="0"/>
              <a:t>newspaper</a:t>
            </a:r>
            <a:r>
              <a:rPr lang="nl-BE" sz="2800" dirty="0" smtClean="0"/>
              <a:t> </a:t>
            </a:r>
            <a:r>
              <a:rPr lang="nl-BE" sz="2800" dirty="0" err="1" smtClean="0"/>
              <a:t>articles</a:t>
            </a:r>
            <a:r>
              <a:rPr lang="nl-BE" sz="2800" dirty="0" smtClean="0"/>
              <a:t> </a:t>
            </a:r>
            <a:r>
              <a:rPr lang="nl-BE" sz="2800" dirty="0" err="1" smtClean="0"/>
              <a:t>based</a:t>
            </a:r>
            <a:r>
              <a:rPr lang="nl-BE" sz="2800" dirty="0" smtClean="0"/>
              <a:t> </a:t>
            </a:r>
            <a:r>
              <a:rPr lang="nl-BE" sz="2800" dirty="0" err="1" smtClean="0"/>
              <a:t>on</a:t>
            </a:r>
            <a:endParaRPr lang="nl-BE" sz="2800" dirty="0" smtClean="0"/>
          </a:p>
          <a:p>
            <a:pPr>
              <a:lnSpc>
                <a:spcPct val="110000"/>
              </a:lnSpc>
            </a:pPr>
            <a:r>
              <a:rPr lang="nl-BE" dirty="0" err="1" smtClean="0"/>
              <a:t>doctoral</a:t>
            </a:r>
            <a:r>
              <a:rPr lang="nl-BE" dirty="0" smtClean="0"/>
              <a:t> </a:t>
            </a:r>
            <a:r>
              <a:rPr lang="nl-BE" dirty="0" err="1" smtClean="0"/>
              <a:t>dissertation</a:t>
            </a:r>
            <a:endParaRPr lang="nl-BE" dirty="0" smtClean="0"/>
          </a:p>
          <a:p>
            <a:pPr marL="541338" lvl="1" indent="0">
              <a:lnSpc>
                <a:spcPct val="110000"/>
              </a:lnSpc>
              <a:buFont typeface="Wingdings" pitchFamily="2" charset="2"/>
              <a:buNone/>
            </a:pPr>
            <a:r>
              <a:rPr lang="en-US" dirty="0" smtClean="0"/>
              <a:t>Kaminski, J. A. (2006). The effects of concreteness on learning, transfer, and representation of mathematical concepts.</a:t>
            </a:r>
          </a:p>
          <a:p>
            <a:pPr>
              <a:lnSpc>
                <a:spcPct val="110000"/>
              </a:lnSpc>
            </a:pPr>
            <a:r>
              <a:rPr lang="nl-BE" dirty="0" smtClean="0"/>
              <a:t>series of papers</a:t>
            </a:r>
          </a:p>
          <a:p>
            <a:pPr marL="541338" lvl="1" indent="0">
              <a:lnSpc>
                <a:spcPct val="110000"/>
              </a:lnSpc>
              <a:buFont typeface="Wingdings" pitchFamily="2" charset="2"/>
              <a:buNone/>
            </a:pPr>
            <a:r>
              <a:rPr lang="en-US" dirty="0" smtClean="0"/>
              <a:t>…</a:t>
            </a:r>
          </a:p>
          <a:p>
            <a:pPr marL="541338" lvl="1" indent="0">
              <a:lnSpc>
                <a:spcPct val="110000"/>
              </a:lnSpc>
              <a:buFont typeface="Wingdings" pitchFamily="2" charset="2"/>
              <a:buNone/>
            </a:pPr>
            <a:r>
              <a:rPr lang="en-US" dirty="0" smtClean="0"/>
              <a:t>Kaminski, J. A., </a:t>
            </a:r>
            <a:r>
              <a:rPr lang="en-US" dirty="0" err="1" smtClean="0"/>
              <a:t>Sloutsky</a:t>
            </a:r>
            <a:r>
              <a:rPr lang="en-US" dirty="0" smtClean="0"/>
              <a:t>, V. M., &amp; Heckler, A. F. (2008). The advantage of abstract examples in learning math. Science, 320, 454–455.</a:t>
            </a:r>
          </a:p>
          <a:p>
            <a:pPr marL="541338" lvl="1" indent="0">
              <a:lnSpc>
                <a:spcPct val="110000"/>
              </a:lnSpc>
              <a:buFont typeface="Wingdings" pitchFamily="2" charset="2"/>
              <a:buNone/>
            </a:pPr>
            <a:r>
              <a:rPr lang="en-US" dirty="0" smtClean="0"/>
              <a:t>…</a:t>
            </a:r>
            <a:endParaRPr lang="nl-BE" dirty="0" smtClean="0"/>
          </a:p>
          <a:p>
            <a:pPr marL="541338" lvl="1" indent="0">
              <a:lnSpc>
                <a:spcPct val="110000"/>
              </a:lnSpc>
              <a:buFont typeface="Wingdings" pitchFamily="2" charset="2"/>
              <a:buNone/>
            </a:pPr>
            <a:endParaRPr lang="en-US" dirty="0" smtClean="0"/>
          </a:p>
        </p:txBody>
      </p:sp>
      <p:pic>
        <p:nvPicPr>
          <p:cNvPr id="9220" name="Tijdelijke aanduiding voor inhoud 6" descr="kop_science.jpg"/>
          <p:cNvPicPr>
            <a:picLocks noChangeAspect="1"/>
          </p:cNvPicPr>
          <p:nvPr/>
        </p:nvPicPr>
        <p:blipFill>
          <a:blip r:embed="rId2" cstate="print"/>
          <a:srcRect/>
          <a:stretch>
            <a:fillRect/>
          </a:stretch>
        </p:blipFill>
        <p:spPr bwMode="auto">
          <a:xfrm>
            <a:off x="5764213" y="4071938"/>
            <a:ext cx="3065462" cy="1571625"/>
          </a:xfrm>
          <a:prstGeom prst="rect">
            <a:avLst/>
          </a:prstGeom>
          <a:noFill/>
          <a:ln w="9525">
            <a:noFill/>
            <a:miter lim="800000"/>
            <a:headEnd/>
            <a:tailEnd/>
          </a:ln>
        </p:spPr>
      </p:pic>
      <p:pic>
        <p:nvPicPr>
          <p:cNvPr id="9221" name="Picture 2"/>
          <p:cNvPicPr>
            <a:picLocks noChangeAspect="1" noChangeArrowheads="1"/>
          </p:cNvPicPr>
          <p:nvPr/>
        </p:nvPicPr>
        <p:blipFill>
          <a:blip r:embed="rId3" cstate="print"/>
          <a:srcRect/>
          <a:stretch>
            <a:fillRect/>
          </a:stretch>
        </p:blipFill>
        <p:spPr bwMode="auto">
          <a:xfrm>
            <a:off x="5519738" y="1282700"/>
            <a:ext cx="3552825" cy="24082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Effect transition="in" filter="blinds(horizontal)">
                                      <p:cBhvr>
                                        <p:cTn id="7" dur="500"/>
                                        <p:tgtEl>
                                          <p:spTgt spid="9219">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9219">
                                            <p:txEl>
                                              <p:pRg st="2" end="2"/>
                                            </p:txEl>
                                          </p:spTgt>
                                        </p:tgtEl>
                                        <p:attrNameLst>
                                          <p:attrName>style.visibility</p:attrName>
                                        </p:attrNameLst>
                                      </p:cBhvr>
                                      <p:to>
                                        <p:strVal val="visible"/>
                                      </p:to>
                                    </p:set>
                                    <p:animEffect transition="in" filter="blinds(horizontal)">
                                      <p:cBhvr>
                                        <p:cTn id="10" dur="500"/>
                                        <p:tgtEl>
                                          <p:spTgt spid="9219">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9221"/>
                                        </p:tgtEl>
                                        <p:attrNameLst>
                                          <p:attrName>style.visibility</p:attrName>
                                        </p:attrNameLst>
                                      </p:cBhvr>
                                      <p:to>
                                        <p:strVal val="visible"/>
                                      </p:to>
                                    </p:set>
                                    <p:animEffect transition="in" filter="blinds(horizontal)">
                                      <p:cBhvr>
                                        <p:cTn id="13" dur="500"/>
                                        <p:tgtEl>
                                          <p:spTgt spid="9221"/>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9219">
                                            <p:txEl>
                                              <p:pRg st="3" end="3"/>
                                            </p:txEl>
                                          </p:spTgt>
                                        </p:tgtEl>
                                        <p:attrNameLst>
                                          <p:attrName>style.visibility</p:attrName>
                                        </p:attrNameLst>
                                      </p:cBhvr>
                                      <p:to>
                                        <p:strVal val="visible"/>
                                      </p:to>
                                    </p:set>
                                    <p:animEffect transition="in" filter="blinds(horizontal)">
                                      <p:cBhvr>
                                        <p:cTn id="18" dur="500"/>
                                        <p:tgtEl>
                                          <p:spTgt spid="9219">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9219">
                                            <p:txEl>
                                              <p:pRg st="4" end="4"/>
                                            </p:txEl>
                                          </p:spTgt>
                                        </p:tgtEl>
                                        <p:attrNameLst>
                                          <p:attrName>style.visibility</p:attrName>
                                        </p:attrNameLst>
                                      </p:cBhvr>
                                      <p:to>
                                        <p:strVal val="visible"/>
                                      </p:to>
                                    </p:set>
                                    <p:animEffect transition="in" filter="blinds(horizontal)">
                                      <p:cBhvr>
                                        <p:cTn id="21" dur="500"/>
                                        <p:tgtEl>
                                          <p:spTgt spid="9219">
                                            <p:txEl>
                                              <p:pRg st="4" end="4"/>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9219">
                                            <p:txEl>
                                              <p:pRg st="5" end="5"/>
                                            </p:txEl>
                                          </p:spTgt>
                                        </p:tgtEl>
                                        <p:attrNameLst>
                                          <p:attrName>style.visibility</p:attrName>
                                        </p:attrNameLst>
                                      </p:cBhvr>
                                      <p:to>
                                        <p:strVal val="visible"/>
                                      </p:to>
                                    </p:set>
                                    <p:animEffect transition="in" filter="blinds(horizontal)">
                                      <p:cBhvr>
                                        <p:cTn id="24" dur="500"/>
                                        <p:tgtEl>
                                          <p:spTgt spid="9219">
                                            <p:txEl>
                                              <p:pRg st="5" end="5"/>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9219">
                                            <p:txEl>
                                              <p:pRg st="6" end="6"/>
                                            </p:txEl>
                                          </p:spTgt>
                                        </p:tgtEl>
                                        <p:attrNameLst>
                                          <p:attrName>style.visibility</p:attrName>
                                        </p:attrNameLst>
                                      </p:cBhvr>
                                      <p:to>
                                        <p:strVal val="visible"/>
                                      </p:to>
                                    </p:set>
                                    <p:animEffect transition="in" filter="blinds(horizontal)">
                                      <p:cBhvr>
                                        <p:cTn id="27" dur="500"/>
                                        <p:tgtEl>
                                          <p:spTgt spid="9219">
                                            <p:txEl>
                                              <p:pRg st="6" end="6"/>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9220"/>
                                        </p:tgtEl>
                                        <p:attrNameLst>
                                          <p:attrName>style.visibility</p:attrName>
                                        </p:attrNameLst>
                                      </p:cBhvr>
                                      <p:to>
                                        <p:strVal val="visible"/>
                                      </p:to>
                                    </p:set>
                                    <p:animEffect transition="in" filter="blinds(horizontal)">
                                      <p:cBhvr>
                                        <p:cTn id="30"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p:cNvSpPr>
            <a:spLocks noGrp="1"/>
          </p:cNvSpPr>
          <p:nvPr>
            <p:ph type="title"/>
          </p:nvPr>
        </p:nvSpPr>
        <p:spPr/>
        <p:txBody>
          <a:bodyPr/>
          <a:lstStyle/>
          <a:p>
            <a:r>
              <a:rPr lang="nl-BE" smtClean="0"/>
              <a:t>Kaminski et al.</a:t>
            </a:r>
          </a:p>
        </p:txBody>
      </p:sp>
      <p:sp>
        <p:nvSpPr>
          <p:cNvPr id="3" name="Tijdelijke aanduiding voor inhoud 2"/>
          <p:cNvSpPr>
            <a:spLocks noGrp="1"/>
          </p:cNvSpPr>
          <p:nvPr>
            <p:ph idx="1"/>
          </p:nvPr>
        </p:nvSpPr>
        <p:spPr/>
        <p:txBody>
          <a:bodyPr>
            <a:normAutofit fontScale="92500"/>
          </a:bodyPr>
          <a:lstStyle/>
          <a:p>
            <a:r>
              <a:rPr lang="nl-BE" dirty="0" err="1" smtClean="0"/>
              <a:t>address</a:t>
            </a:r>
            <a:r>
              <a:rPr lang="nl-BE" dirty="0" smtClean="0"/>
              <a:t> the </a:t>
            </a:r>
            <a:r>
              <a:rPr lang="nl-BE" dirty="0" err="1" smtClean="0"/>
              <a:t>widespread</a:t>
            </a:r>
            <a:r>
              <a:rPr lang="nl-BE" dirty="0" smtClean="0"/>
              <a:t> belief in ‘</a:t>
            </a:r>
            <a:r>
              <a:rPr lang="nl-BE" dirty="0" err="1" smtClean="0"/>
              <a:t>from</a:t>
            </a:r>
            <a:r>
              <a:rPr lang="nl-BE" dirty="0" smtClean="0"/>
              <a:t> concrete to abstract’</a:t>
            </a:r>
          </a:p>
          <a:p>
            <a:pPr lvl="1">
              <a:buFont typeface="Wingdings" pitchFamily="2" charset="2"/>
              <a:buNone/>
            </a:pPr>
            <a:r>
              <a:rPr lang="en-US" dirty="0" smtClean="0"/>
              <a:t>	“Instantiating an abstract concept in concrete contexts places the additional demand on the learner of ignoring irrelevant, salient superficial information, making the process of abstracting common structure more difficult than if a generic instantiation were considered” </a:t>
            </a:r>
          </a:p>
          <a:p>
            <a:pPr lvl="1">
              <a:buFont typeface="Wingdings" pitchFamily="2" charset="2"/>
              <a:buNone/>
            </a:pPr>
            <a:r>
              <a:rPr lang="en-US" dirty="0" smtClean="0"/>
              <a:t>	(Kaminski, 2006, p. 114) </a:t>
            </a:r>
            <a:endParaRPr lang="nl-BE" dirty="0" smtClean="0"/>
          </a:p>
          <a:p>
            <a:r>
              <a:rPr lang="nl-BE" dirty="0" smtClean="0"/>
              <a:t>set up a series of </a:t>
            </a:r>
            <a:r>
              <a:rPr lang="nl-BE" dirty="0" err="1" smtClean="0"/>
              <a:t>controlled</a:t>
            </a:r>
            <a:r>
              <a:rPr lang="nl-BE" dirty="0" smtClean="0"/>
              <a:t> </a:t>
            </a:r>
            <a:r>
              <a:rPr lang="nl-BE" dirty="0" err="1" smtClean="0"/>
              <a:t>experiments</a:t>
            </a:r>
            <a:endParaRPr lang="nl-BE" dirty="0" smtClean="0"/>
          </a:p>
          <a:p>
            <a:pPr>
              <a:buFontTx/>
              <a:buNone/>
            </a:pPr>
            <a:r>
              <a:rPr lang="nl-BE" dirty="0" smtClean="0"/>
              <a:t>	</a:t>
            </a:r>
            <a:r>
              <a:rPr lang="nl-BE" dirty="0" err="1" smtClean="0"/>
              <a:t>mainly</a:t>
            </a:r>
            <a:r>
              <a:rPr lang="nl-BE" dirty="0" smtClean="0"/>
              <a:t> </a:t>
            </a:r>
            <a:r>
              <a:rPr lang="nl-BE" dirty="0" err="1" smtClean="0"/>
              <a:t>with</a:t>
            </a:r>
            <a:r>
              <a:rPr lang="nl-BE" dirty="0" smtClean="0"/>
              <a:t> </a:t>
            </a:r>
            <a:r>
              <a:rPr lang="nl-BE" dirty="0" err="1" smtClean="0"/>
              <a:t>undergraduate</a:t>
            </a:r>
            <a:r>
              <a:rPr lang="nl-BE" dirty="0" smtClean="0"/>
              <a:t> </a:t>
            </a:r>
            <a:r>
              <a:rPr lang="nl-BE" dirty="0" err="1" smtClean="0"/>
              <a:t>students</a:t>
            </a:r>
            <a:r>
              <a:rPr lang="nl-BE" dirty="0" smtClean="0"/>
              <a:t> in </a:t>
            </a:r>
            <a:r>
              <a:rPr lang="nl-BE" dirty="0" err="1" smtClean="0"/>
              <a:t>psychology</a:t>
            </a:r>
            <a:endParaRPr lang="nl-BE" dirty="0" smtClean="0"/>
          </a:p>
          <a:p>
            <a:pPr>
              <a:buFontTx/>
              <a:buNone/>
            </a:pPr>
            <a:r>
              <a:rPr lang="nl-BE" dirty="0" smtClean="0"/>
              <a:t>	(</a:t>
            </a:r>
            <a:r>
              <a:rPr lang="nl-BE" dirty="0" err="1" smtClean="0"/>
              <a:t>one</a:t>
            </a:r>
            <a:r>
              <a:rPr lang="nl-BE" dirty="0" smtClean="0"/>
              <a:t> experiment: 5th-6th </a:t>
            </a:r>
            <a:r>
              <a:rPr lang="nl-BE" dirty="0" err="1" smtClean="0"/>
              <a:t>grade</a:t>
            </a:r>
            <a:r>
              <a:rPr lang="nl-BE" dirty="0" smtClean="0"/>
              <a:t> school </a:t>
            </a:r>
            <a:r>
              <a:rPr lang="nl-BE" dirty="0" err="1" smtClean="0"/>
              <a:t>children</a:t>
            </a:r>
            <a:r>
              <a:rPr lang="nl-BE"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p:cNvSpPr>
            <a:spLocks noGrp="1"/>
          </p:cNvSpPr>
          <p:nvPr>
            <p:ph type="title"/>
          </p:nvPr>
        </p:nvSpPr>
        <p:spPr/>
        <p:txBody>
          <a:bodyPr/>
          <a:lstStyle/>
          <a:p>
            <a:r>
              <a:rPr lang="nl-BE" smtClean="0"/>
              <a:t>Kaminski et al.</a:t>
            </a:r>
          </a:p>
        </p:txBody>
      </p:sp>
      <p:sp>
        <p:nvSpPr>
          <p:cNvPr id="3" name="Tijdelijke aanduiding voor inhoud 2"/>
          <p:cNvSpPr>
            <a:spLocks noGrp="1"/>
          </p:cNvSpPr>
          <p:nvPr>
            <p:ph idx="1"/>
          </p:nvPr>
        </p:nvSpPr>
        <p:spPr/>
        <p:txBody>
          <a:bodyPr>
            <a:normAutofit/>
          </a:bodyPr>
          <a:lstStyle/>
          <a:p>
            <a:pPr>
              <a:lnSpc>
                <a:spcPct val="110000"/>
              </a:lnSpc>
              <a:buNone/>
            </a:pPr>
            <a:r>
              <a:rPr lang="nl-BE" dirty="0" err="1" smtClean="0"/>
              <a:t>main</a:t>
            </a:r>
            <a:r>
              <a:rPr lang="nl-BE" dirty="0" smtClean="0"/>
              <a:t> </a:t>
            </a:r>
            <a:r>
              <a:rPr lang="nl-BE" dirty="0" err="1" smtClean="0"/>
              <a:t>conclusion</a:t>
            </a:r>
            <a:r>
              <a:rPr lang="nl-BE" dirty="0" smtClean="0"/>
              <a:t> (Kaminski et al., 2008, p. 455)</a:t>
            </a:r>
          </a:p>
          <a:p>
            <a:pPr marL="449263" lvl="1" indent="0">
              <a:lnSpc>
                <a:spcPct val="110000"/>
              </a:lnSpc>
              <a:buNone/>
            </a:pPr>
            <a:endParaRPr lang="en-US" dirty="0" smtClean="0"/>
          </a:p>
          <a:p>
            <a:pPr marL="449263" lvl="1" indent="0">
              <a:lnSpc>
                <a:spcPct val="110000"/>
              </a:lnSpc>
              <a:buNone/>
            </a:pPr>
            <a:r>
              <a:rPr lang="en-US" dirty="0" smtClean="0"/>
              <a:t>“If the goal of teaching mathematics is to produce knowledge that students can apply to multiple situations, then representing mathematical concepts through generic instantiations, such as traditional symbolic notation, may be more effective than a series of “good examples”.”</a:t>
            </a:r>
            <a:endParaRPr lang="nl-BE"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nl-BE" smtClean="0"/>
              <a:t>Critical reactions from researchers</a:t>
            </a:r>
          </a:p>
        </p:txBody>
      </p:sp>
      <p:sp>
        <p:nvSpPr>
          <p:cNvPr id="14339" name="Tijdelijke aanduiding voor inhoud 2"/>
          <p:cNvSpPr>
            <a:spLocks noGrp="1"/>
          </p:cNvSpPr>
          <p:nvPr>
            <p:ph idx="1"/>
          </p:nvPr>
        </p:nvSpPr>
        <p:spPr/>
        <p:txBody>
          <a:bodyPr/>
          <a:lstStyle/>
          <a:p>
            <a:r>
              <a:rPr lang="nl-BE" dirty="0" smtClean="0"/>
              <a:t>in </a:t>
            </a:r>
            <a:r>
              <a:rPr lang="nl-BE" dirty="0" err="1" smtClean="0"/>
              <a:t>Educational</a:t>
            </a:r>
            <a:r>
              <a:rPr lang="nl-BE" dirty="0" smtClean="0"/>
              <a:t> Forum and </a:t>
            </a:r>
            <a:r>
              <a:rPr lang="nl-BE" dirty="0" err="1" smtClean="0"/>
              <a:t>e-letters</a:t>
            </a:r>
            <a:r>
              <a:rPr lang="nl-BE" dirty="0" smtClean="0"/>
              <a:t> in </a:t>
            </a:r>
            <a:r>
              <a:rPr lang="nl-BE" dirty="0" err="1" smtClean="0"/>
              <a:t>Science</a:t>
            </a:r>
            <a:r>
              <a:rPr lang="nl-BE" dirty="0" smtClean="0"/>
              <a:t>:</a:t>
            </a:r>
          </a:p>
          <a:p>
            <a:pPr lvl="1"/>
            <a:r>
              <a:rPr lang="nl-BE" dirty="0" err="1" smtClean="0"/>
              <a:t>Cutrona</a:t>
            </a:r>
            <a:r>
              <a:rPr lang="nl-BE" dirty="0" smtClean="0"/>
              <a:t>, 2008</a:t>
            </a:r>
          </a:p>
          <a:p>
            <a:pPr lvl="1"/>
            <a:r>
              <a:rPr lang="nl-BE" dirty="0" err="1" smtClean="0"/>
              <a:t>Mourrat</a:t>
            </a:r>
            <a:r>
              <a:rPr lang="nl-BE" dirty="0" smtClean="0"/>
              <a:t>, 2008</a:t>
            </a:r>
          </a:p>
          <a:p>
            <a:pPr lvl="1"/>
            <a:r>
              <a:rPr lang="nl-BE" dirty="0" err="1" smtClean="0"/>
              <a:t>Podolefsky</a:t>
            </a:r>
            <a:r>
              <a:rPr lang="nl-BE" dirty="0" smtClean="0"/>
              <a:t> &amp; </a:t>
            </a:r>
            <a:r>
              <a:rPr lang="nl-BE" dirty="0" err="1" smtClean="0"/>
              <a:t>Finkelstein</a:t>
            </a:r>
            <a:r>
              <a:rPr lang="nl-BE" dirty="0" smtClean="0"/>
              <a:t>, 2008</a:t>
            </a:r>
          </a:p>
          <a:p>
            <a:pPr lvl="1"/>
            <a:r>
              <a:rPr lang="nl-BE" dirty="0" smtClean="0"/>
              <a:t>…</a:t>
            </a:r>
          </a:p>
          <a:p>
            <a:r>
              <a:rPr lang="nl-BE" dirty="0" smtClean="0"/>
              <a:t>research </a:t>
            </a:r>
            <a:r>
              <a:rPr lang="nl-BE" dirty="0" err="1" smtClean="0"/>
              <a:t>commentary</a:t>
            </a:r>
            <a:r>
              <a:rPr lang="nl-BE" dirty="0" smtClean="0"/>
              <a:t> of Jones in JRME (2009)</a:t>
            </a:r>
          </a:p>
          <a:p>
            <a:r>
              <a:rPr lang="nl-BE" dirty="0" err="1" smtClean="0"/>
              <a:t>informal</a:t>
            </a:r>
            <a:r>
              <a:rPr lang="nl-BE" dirty="0" smtClean="0"/>
              <a:t> </a:t>
            </a:r>
            <a:r>
              <a:rPr lang="nl-BE" dirty="0" err="1" smtClean="0"/>
              <a:t>reactions</a:t>
            </a:r>
            <a:endParaRPr lang="nl-BE" dirty="0" smtClean="0"/>
          </a:p>
          <a:p>
            <a:pPr lvl="1"/>
            <a:r>
              <a:rPr lang="nl-BE" dirty="0" err="1" smtClean="0"/>
              <a:t>McCallum</a:t>
            </a:r>
            <a:r>
              <a:rPr lang="nl-BE" dirty="0" smtClean="0"/>
              <a:t>, 2008</a:t>
            </a:r>
          </a:p>
          <a:p>
            <a:pPr lvl="1"/>
            <a:r>
              <a:rPr lang="nl-BE" dirty="0" smtClean="0"/>
              <a:t>Deprez, 2008</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title"/>
          </p:nvPr>
        </p:nvSpPr>
        <p:spPr/>
        <p:txBody>
          <a:bodyPr/>
          <a:lstStyle/>
          <a:p>
            <a:r>
              <a:rPr lang="nl-BE" dirty="0" smtClean="0"/>
              <a:t>In </a:t>
            </a:r>
            <a:r>
              <a:rPr lang="nl-BE" dirty="0" err="1" smtClean="0"/>
              <a:t>this</a:t>
            </a:r>
            <a:r>
              <a:rPr lang="nl-BE" dirty="0" smtClean="0"/>
              <a:t> </a:t>
            </a:r>
            <a:r>
              <a:rPr lang="nl-BE" dirty="0" err="1" smtClean="0"/>
              <a:t>presentation</a:t>
            </a:r>
            <a:endParaRPr lang="nl-BE" dirty="0" smtClean="0"/>
          </a:p>
        </p:txBody>
      </p:sp>
      <p:sp>
        <p:nvSpPr>
          <p:cNvPr id="12291" name="Tijdelijke aanduiding voor inhoud 2"/>
          <p:cNvSpPr>
            <a:spLocks noGrp="1"/>
          </p:cNvSpPr>
          <p:nvPr>
            <p:ph idx="1"/>
          </p:nvPr>
        </p:nvSpPr>
        <p:spPr/>
        <p:txBody>
          <a:bodyPr>
            <a:normAutofit/>
          </a:bodyPr>
          <a:lstStyle/>
          <a:p>
            <a:pPr marL="457200" indent="-457200">
              <a:buFontTx/>
              <a:buAutoNum type="arabicPeriod"/>
            </a:pPr>
            <a:r>
              <a:rPr lang="nl-BE" dirty="0" err="1" smtClean="0"/>
              <a:t>Introduction</a:t>
            </a:r>
            <a:endParaRPr lang="nl-BE" dirty="0" smtClean="0"/>
          </a:p>
          <a:p>
            <a:pPr marL="457200" indent="-457200">
              <a:buFontTx/>
              <a:buAutoNum type="arabicPeriod"/>
            </a:pPr>
            <a:r>
              <a:rPr lang="nl-BE" dirty="0" smtClean="0"/>
              <a:t>A taste of </a:t>
            </a:r>
            <a:r>
              <a:rPr lang="nl-BE" dirty="0" err="1" smtClean="0"/>
              <a:t>mathematics</a:t>
            </a:r>
            <a:r>
              <a:rPr lang="nl-BE" dirty="0" smtClean="0"/>
              <a:t>: </a:t>
            </a:r>
            <a:r>
              <a:rPr lang="nl-BE" dirty="0" err="1" smtClean="0"/>
              <a:t>commutative</a:t>
            </a:r>
            <a:r>
              <a:rPr lang="nl-BE" dirty="0" smtClean="0"/>
              <a:t> </a:t>
            </a:r>
            <a:r>
              <a:rPr lang="nl-BE" dirty="0" err="1" smtClean="0"/>
              <a:t>group</a:t>
            </a:r>
            <a:r>
              <a:rPr lang="nl-BE" dirty="0" smtClean="0"/>
              <a:t> of order 3</a:t>
            </a:r>
          </a:p>
          <a:p>
            <a:pPr marL="457200" indent="-457200">
              <a:buFontTx/>
              <a:buAutoNum type="arabicPeriod"/>
            </a:pPr>
            <a:r>
              <a:rPr lang="nl-BE" dirty="0" smtClean="0"/>
              <a:t>The study of Kaminski et al.</a:t>
            </a:r>
          </a:p>
          <a:p>
            <a:pPr marL="457200" indent="-457200">
              <a:buFontTx/>
              <a:buAutoNum type="arabicPeriod"/>
            </a:pPr>
            <a:r>
              <a:rPr lang="nl-BE" dirty="0" err="1" smtClean="0"/>
              <a:t>Critical</a:t>
            </a:r>
            <a:r>
              <a:rPr lang="nl-BE" dirty="0" smtClean="0"/>
              <a:t> </a:t>
            </a:r>
            <a:r>
              <a:rPr lang="nl-BE" dirty="0" err="1" smtClean="0"/>
              <a:t>review</a:t>
            </a:r>
            <a:r>
              <a:rPr lang="nl-BE" dirty="0" smtClean="0"/>
              <a:t> of the </a:t>
            </a:r>
            <a:r>
              <a:rPr lang="nl-BE" dirty="0" err="1" smtClean="0"/>
              <a:t>evidence</a:t>
            </a:r>
            <a:r>
              <a:rPr lang="nl-BE" dirty="0" smtClean="0"/>
              <a:t> </a:t>
            </a:r>
            <a:r>
              <a:rPr lang="nl-BE" dirty="0" err="1" smtClean="0"/>
              <a:t>for</a:t>
            </a:r>
            <a:r>
              <a:rPr lang="nl-BE" dirty="0" smtClean="0"/>
              <a:t> Kaminski et al’ s claims</a:t>
            </a:r>
          </a:p>
          <a:p>
            <a:pPr marL="857250" lvl="1" indent="-457200"/>
            <a:r>
              <a:rPr lang="nl-BE" dirty="0" err="1" smtClean="0"/>
              <a:t>based</a:t>
            </a:r>
            <a:r>
              <a:rPr lang="nl-BE" dirty="0" smtClean="0"/>
              <a:t> </a:t>
            </a:r>
            <a:r>
              <a:rPr lang="nl-BE" dirty="0" err="1" smtClean="0"/>
              <a:t>on</a:t>
            </a:r>
            <a:r>
              <a:rPr lang="nl-BE" dirty="0" smtClean="0"/>
              <a:t> </a:t>
            </a:r>
            <a:r>
              <a:rPr lang="nl-BE" dirty="0" err="1" smtClean="0"/>
              <a:t>critiques</a:t>
            </a:r>
            <a:r>
              <a:rPr lang="nl-BE" dirty="0" smtClean="0"/>
              <a:t> </a:t>
            </a:r>
            <a:r>
              <a:rPr lang="nl-BE" dirty="0" err="1" smtClean="0"/>
              <a:t>by</a:t>
            </a:r>
            <a:r>
              <a:rPr lang="nl-BE" dirty="0" smtClean="0"/>
              <a:t> </a:t>
            </a:r>
            <a:r>
              <a:rPr lang="nl-BE" dirty="0" err="1" smtClean="0"/>
              <a:t>other</a:t>
            </a:r>
            <a:r>
              <a:rPr lang="nl-BE" dirty="0" smtClean="0"/>
              <a:t> </a:t>
            </a:r>
            <a:r>
              <a:rPr lang="nl-BE" dirty="0" err="1" smtClean="0"/>
              <a:t>authors</a:t>
            </a:r>
            <a:endParaRPr lang="nl-BE" dirty="0" smtClean="0"/>
          </a:p>
          <a:p>
            <a:pPr marL="857250" lvl="1" indent="-457200"/>
            <a:r>
              <a:rPr lang="nl-BE" dirty="0" smtClean="0"/>
              <a:t>and </a:t>
            </a:r>
            <a:r>
              <a:rPr lang="nl-BE" dirty="0" err="1" smtClean="0"/>
              <a:t>new</a:t>
            </a:r>
            <a:r>
              <a:rPr lang="nl-BE" dirty="0" smtClean="0"/>
              <a:t> </a:t>
            </a:r>
            <a:r>
              <a:rPr lang="nl-BE" dirty="0" err="1" smtClean="0"/>
              <a:t>critiques</a:t>
            </a:r>
            <a:endParaRPr lang="nl-BE" dirty="0" smtClean="0"/>
          </a:p>
          <a:p>
            <a:pPr marL="457200" indent="-457200">
              <a:buFontTx/>
              <a:buAutoNum type="arabicPeriod"/>
            </a:pPr>
            <a:r>
              <a:rPr lang="nl-BE" dirty="0" err="1" smtClean="0"/>
              <a:t>Conclusions</a:t>
            </a:r>
            <a:r>
              <a:rPr lang="nl-BE" dirty="0" smtClean="0"/>
              <a:t> and </a:t>
            </a:r>
            <a:r>
              <a:rPr lang="nl-BE" dirty="0" err="1" smtClean="0"/>
              <a:t>discussion</a:t>
            </a:r>
            <a:endParaRPr lang="nl-BE"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animEffect transition="in" filter="blinds(horizontal)">
                                      <p:cBhvr>
                                        <p:cTn id="7" dur="500"/>
                                        <p:tgtEl>
                                          <p:spTgt spid="1229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291">
                                            <p:txEl>
                                              <p:pRg st="2" end="2"/>
                                            </p:txEl>
                                          </p:spTgt>
                                        </p:tgtEl>
                                        <p:attrNameLst>
                                          <p:attrName>style.visibility</p:attrName>
                                        </p:attrNameLst>
                                      </p:cBhvr>
                                      <p:to>
                                        <p:strVal val="visible"/>
                                      </p:to>
                                    </p:set>
                                    <p:animEffect transition="in" filter="blinds(horizontal)">
                                      <p:cBhvr>
                                        <p:cTn id="12" dur="500"/>
                                        <p:tgtEl>
                                          <p:spTgt spid="1229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2291">
                                            <p:txEl>
                                              <p:pRg st="3" end="3"/>
                                            </p:txEl>
                                          </p:spTgt>
                                        </p:tgtEl>
                                        <p:attrNameLst>
                                          <p:attrName>style.visibility</p:attrName>
                                        </p:attrNameLst>
                                      </p:cBhvr>
                                      <p:to>
                                        <p:strVal val="visible"/>
                                      </p:to>
                                    </p:set>
                                    <p:animEffect transition="in" filter="blinds(horizontal)">
                                      <p:cBhvr>
                                        <p:cTn id="17" dur="500"/>
                                        <p:tgtEl>
                                          <p:spTgt spid="12291">
                                            <p:txEl>
                                              <p:pRg st="3" end="3"/>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12291">
                                            <p:txEl>
                                              <p:pRg st="4" end="4"/>
                                            </p:txEl>
                                          </p:spTgt>
                                        </p:tgtEl>
                                        <p:attrNameLst>
                                          <p:attrName>style.visibility</p:attrName>
                                        </p:attrNameLst>
                                      </p:cBhvr>
                                      <p:to>
                                        <p:strVal val="visible"/>
                                      </p:to>
                                    </p:set>
                                    <p:animEffect transition="in" filter="blinds(horizontal)">
                                      <p:cBhvr>
                                        <p:cTn id="20" dur="500"/>
                                        <p:tgtEl>
                                          <p:spTgt spid="12291">
                                            <p:txEl>
                                              <p:pRg st="4" end="4"/>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12291">
                                            <p:txEl>
                                              <p:pRg st="5" end="5"/>
                                            </p:txEl>
                                          </p:spTgt>
                                        </p:tgtEl>
                                        <p:attrNameLst>
                                          <p:attrName>style.visibility</p:attrName>
                                        </p:attrNameLst>
                                      </p:cBhvr>
                                      <p:to>
                                        <p:strVal val="visible"/>
                                      </p:to>
                                    </p:set>
                                    <p:animEffect transition="in" filter="blinds(horizontal)">
                                      <p:cBhvr>
                                        <p:cTn id="23" dur="500"/>
                                        <p:tgtEl>
                                          <p:spTgt spid="12291">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12291">
                                            <p:txEl>
                                              <p:pRg st="6" end="6"/>
                                            </p:txEl>
                                          </p:spTgt>
                                        </p:tgtEl>
                                        <p:attrNameLst>
                                          <p:attrName>style.visibility</p:attrName>
                                        </p:attrNameLst>
                                      </p:cBhvr>
                                      <p:to>
                                        <p:strVal val="visible"/>
                                      </p:to>
                                    </p:set>
                                    <p:animEffect transition="in" filter="blinds(horizontal)">
                                      <p:cBhvr>
                                        <p:cTn id="28" dur="500"/>
                                        <p:tgtEl>
                                          <p:spTgt spid="1229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UA-Informatica">
  <a:themeElements>
    <a:clrScheme name="">
      <a:dk1>
        <a:srgbClr val="000000"/>
      </a:dk1>
      <a:lt1>
        <a:srgbClr val="FFFFFF"/>
      </a:lt1>
      <a:dk2>
        <a:srgbClr val="003D62"/>
      </a:dk2>
      <a:lt2>
        <a:srgbClr val="DDDDDD"/>
      </a:lt2>
      <a:accent1>
        <a:srgbClr val="B6C4D8"/>
      </a:accent1>
      <a:accent2>
        <a:srgbClr val="003D62"/>
      </a:accent2>
      <a:accent3>
        <a:srgbClr val="FFFFFF"/>
      </a:accent3>
      <a:accent4>
        <a:srgbClr val="000000"/>
      </a:accent4>
      <a:accent5>
        <a:srgbClr val="D7DEE9"/>
      </a:accent5>
      <a:accent6>
        <a:srgbClr val="003658"/>
      </a:accent6>
      <a:hlink>
        <a:srgbClr val="7E002F"/>
      </a:hlink>
      <a:folHlink>
        <a:srgbClr val="D9BDBD"/>
      </a:folHlink>
    </a:clrScheme>
    <a:fontScheme name="Office Them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25000" smtClean="0">
            <a:ln>
              <a:noFill/>
            </a:ln>
            <a:solidFill>
              <a:schemeClr val="tx1"/>
            </a:solidFill>
            <a:effectLst/>
            <a:latin typeface="Times New Roman" pitchFamily="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25000" smtClean="0">
            <a:ln>
              <a:noFill/>
            </a:ln>
            <a:solidFill>
              <a:schemeClr val="tx1"/>
            </a:solidFill>
            <a:effectLst/>
            <a:latin typeface="Times New Roman" pitchFamily="1"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Office Theme 8">
        <a:dk1>
          <a:srgbClr val="003D62"/>
        </a:dk1>
        <a:lt1>
          <a:srgbClr val="FFFFFF"/>
        </a:lt1>
        <a:dk2>
          <a:srgbClr val="003D62"/>
        </a:dk2>
        <a:lt2>
          <a:srgbClr val="DDDDDD"/>
        </a:lt2>
        <a:accent1>
          <a:srgbClr val="B6C4D8"/>
        </a:accent1>
        <a:accent2>
          <a:srgbClr val="003D62"/>
        </a:accent2>
        <a:accent3>
          <a:srgbClr val="FFFFFF"/>
        </a:accent3>
        <a:accent4>
          <a:srgbClr val="003353"/>
        </a:accent4>
        <a:accent5>
          <a:srgbClr val="D7DEE9"/>
        </a:accent5>
        <a:accent6>
          <a:srgbClr val="003658"/>
        </a:accent6>
        <a:hlink>
          <a:srgbClr val="7E002F"/>
        </a:hlink>
        <a:folHlink>
          <a:srgbClr val="D9BDB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UA-Informatica</Template>
  <TotalTime>693</TotalTime>
  <Words>1597</Words>
  <Application>Microsoft Office PowerPoint</Application>
  <PresentationFormat>On-screen Show (4:3)</PresentationFormat>
  <Paragraphs>434</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UA-Informatica</vt:lpstr>
      <vt:lpstr>Do abstract examples really have advantages in learning math?</vt:lpstr>
      <vt:lpstr>PowerPoint Presentation</vt:lpstr>
      <vt:lpstr>PowerPoint Presentation</vt:lpstr>
      <vt:lpstr>PowerPoint Presentation</vt:lpstr>
      <vt:lpstr>Introduction</vt:lpstr>
      <vt:lpstr>Kaminski et al.</vt:lpstr>
      <vt:lpstr>Kaminski et al.</vt:lpstr>
      <vt:lpstr>Critical reactions from researchers</vt:lpstr>
      <vt:lpstr>In this presentation</vt:lpstr>
      <vt:lpstr>A taste of mathematics: commutative group of order 3</vt:lpstr>
      <vt:lpstr>Commutative group of order 3</vt:lpstr>
      <vt:lpstr>Commutative group of order 3</vt:lpstr>
      <vt:lpstr>The study of Kaminski et al. </vt:lpstr>
      <vt:lpstr>The central experiment in Kaminski et al. (80 undergraduate students)</vt:lpstr>
      <vt:lpstr>Phase 1        </vt:lpstr>
      <vt:lpstr>Phase 2</vt:lpstr>
      <vt:lpstr>Results</vt:lpstr>
      <vt:lpstr>Critical review of the evidence for Kaminski et al’ s claims</vt:lpstr>
      <vt:lpstr>Critical review of the evidence for Kaminski et al’ s claims</vt:lpstr>
      <vt:lpstr>1. Unfair comparison</vt:lpstr>
      <vt:lpstr>1. Unfair comparison</vt:lpstr>
      <vt:lpstr>1. Unfair comparison</vt:lpstr>
      <vt:lpstr>1. Unfair comparison</vt:lpstr>
      <vt:lpstr>1. Unfair comparison</vt:lpstr>
      <vt:lpstr>2. What did students actually learn?</vt:lpstr>
      <vt:lpstr>3. Nature of the transfer</vt:lpstr>
      <vt:lpstr>4. Transfer of order 3 to order 4</vt:lpstr>
      <vt:lpstr>2. Transfer to a group of order 4</vt:lpstr>
      <vt:lpstr>4. Transfer of order 3 to order 4</vt:lpstr>
      <vt:lpstr>4. Transfer of order 3 to order 4</vt:lpstr>
      <vt:lpstr>4. Transfer of order 3 to order 4</vt:lpstr>
      <vt:lpstr>4. Transfer of order 3 to order 4</vt:lpstr>
      <vt:lpstr>5. Generalization to other areas?</vt:lpstr>
      <vt:lpstr>5. Generalization to other areas?</vt:lpstr>
      <vt:lpstr>5. Generalization to other areas?</vt:lpstr>
      <vt:lpstr>5. Generalization to other areas?</vt:lpstr>
      <vt:lpstr>Conclusions and discussion</vt:lpstr>
      <vt:lpstr>Conclusions and discussion</vt:lpstr>
      <vt:lpstr>Thank you for your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0</dc:title>
  <dc:subject>none</dc:subject>
  <dc:creator>johan</dc:creator>
  <cp:lastModifiedBy>Johan Deprez</cp:lastModifiedBy>
  <cp:revision>221</cp:revision>
  <cp:lastPrinted>2002-08-19T07:41:52Z</cp:lastPrinted>
  <dcterms:created xsi:type="dcterms:W3CDTF">2010-07-07T16:25:37Z</dcterms:created>
  <dcterms:modified xsi:type="dcterms:W3CDTF">2014-09-28T20:43:37Z</dcterms:modified>
</cp:coreProperties>
</file>