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9" r:id="rId87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 Deprez" initials="J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52"/>
    <a:srgbClr val="158CAF"/>
    <a:srgbClr val="005E77"/>
    <a:srgbClr val="036E8A"/>
    <a:srgbClr val="E68247"/>
    <a:srgbClr val="EE2B74"/>
    <a:srgbClr val="00AEE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 autoAdjust="0"/>
  </p:normalViewPr>
  <p:slideViewPr>
    <p:cSldViewPr>
      <p:cViewPr varScale="1">
        <p:scale>
          <a:sx n="68" d="100"/>
          <a:sy n="68" d="100"/>
        </p:scale>
        <p:origin x="-1356" y="-90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234" y="-91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3F353E-0D76-4ED0-9B12-2403D46F51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966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0378"/>
            <a:ext cx="5679778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9745EB-E21A-463B-87C4-0AEA21A60A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3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80AD33-8687-4A26-A427-B2A16BC15F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BE">
              <a:solidFill>
                <a:srgbClr val="000E21"/>
              </a:solidFill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pic>
        <p:nvPicPr>
          <p:cNvPr id="8" name="Afbeelding 13" descr="HR_CORPORATE-versie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855962"/>
            <a:ext cx="798512" cy="170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74" y="2159000"/>
            <a:ext cx="8242052" cy="2278112"/>
          </a:xfrm>
        </p:spPr>
        <p:txBody>
          <a:bodyPr anchor="t">
            <a:normAutofit/>
          </a:bodyPr>
          <a:lstStyle>
            <a:lvl1pPr algn="ctr">
              <a:defRPr sz="4000" baseline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67"/>
            <a:ext cx="2610797" cy="931441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19609" y="4868862"/>
            <a:ext cx="7704782" cy="1152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48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smtClean="0"/>
              <a:t>Peiling eindtermen wiskunde 2de graad - LUCON 15/05/13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7A41-90D0-44E7-AE09-F178253FFB76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69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3600" b="1" cap="all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6CB6-1DD1-4E73-82BD-69665DAF08A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2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9513" y="1258888"/>
            <a:ext cx="4356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4008" y="1258888"/>
            <a:ext cx="4356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194B-9B01-4EE2-8614-AE65564F0E3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72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459626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35B2-DDAF-47E4-8D83-C606CE61E8B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2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8" descr="logo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06413"/>
            <a:ext cx="7937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9" descr="go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286500"/>
            <a:ext cx="8315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0" descr="logo_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219825"/>
            <a:ext cx="28511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413" y="1884660"/>
            <a:ext cx="7870825" cy="15240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33413" y="3599160"/>
            <a:ext cx="7870825" cy="1270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7E002F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5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60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512" y="6441500"/>
            <a:ext cx="691276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BE" dirty="0" smtClean="0"/>
              <a:t>Peiling eindtermen wiskunde 2de graad - LUCON 15/05/13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44150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5CAE8A-A2CE-4EE7-9900-583AC2CEA8B2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051" y="1196752"/>
            <a:ext cx="877746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0"/>
            <a:ext cx="8459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748" y="337201"/>
            <a:ext cx="1048453" cy="374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82" r:id="rId2"/>
    <p:sldLayoutId id="2147484083" r:id="rId3"/>
    <p:sldLayoutId id="2147484084" r:id="rId4"/>
    <p:sldLayoutId id="2147484086" r:id="rId5"/>
    <p:sldLayoutId id="2147484100" r:id="rId6"/>
    <p:sldLayoutId id="214748410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82B5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82B5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82B5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a.ac.be/johan.depre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png"/><Relationship Id="rId4" Type="http://schemas.openxmlformats.org/officeDocument/2006/relationships/oleObject" Target="../embeddings/Microsoft_Excel_97-2003_Worksheet1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png"/><Relationship Id="rId4" Type="http://schemas.openxmlformats.org/officeDocument/2006/relationships/oleObject" Target="../embeddings/Microsoft_Excel_97-2003_Worksheet2.xls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pw.kuleuven.be/home/onderzoek/peilingsonderzoek" TargetMode="External"/><Relationship Id="rId2" Type="http://schemas.openxmlformats.org/officeDocument/2006/relationships/hyperlink" Target="http://www.ond.vlaanderen.be/curriculum/peilingen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toetsenvoorscholen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Beheersen de leerlingen uit de 2de graad aso de eindtermen wiskunde?</a:t>
            </a:r>
            <a:br>
              <a:rPr lang="nl-BE" smtClean="0"/>
            </a:br>
            <a:r>
              <a:rPr lang="nl-BE" smtClean="0"/>
              <a:t/>
            </a:r>
            <a:br>
              <a:rPr lang="nl-BE" smtClean="0"/>
            </a:br>
            <a:r>
              <a:rPr lang="nl-BE" smtClean="0"/>
              <a:t>Resultaten van de peiling van mei 2011.</a:t>
            </a:r>
            <a:endParaRPr lang="nl-BE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mtClean="0"/>
              <a:t>Johan Deprez</a:t>
            </a:r>
          </a:p>
          <a:p>
            <a:r>
              <a:rPr lang="nl-BE" smtClean="0"/>
              <a:t>LUCON, Leuven – 15/05/13</a:t>
            </a:r>
          </a:p>
          <a:p>
            <a:r>
              <a:rPr lang="nl-BE" smtClean="0"/>
              <a:t>slides op www.ua.ac.be/johan.deprez &gt; Documenten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9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87218"/>
            <a:ext cx="784225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693069"/>
            <a:ext cx="90090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Rekenen met veeltermen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65238"/>
            <a:ext cx="85693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7" y="1265238"/>
            <a:ext cx="85693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Rekenen met veeltermen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7713"/>
            <a:ext cx="89408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4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Peilingen basisonderwijs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208683"/>
            <a:ext cx="6842125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6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 2003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736"/>
            <a:ext cx="4554538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8936"/>
            <a:ext cx="41052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437" name="Straight Connector 2"/>
          <p:cNvCxnSpPr>
            <a:cxnSpLocks noChangeShapeType="1"/>
          </p:cNvCxnSpPr>
          <p:nvPr/>
        </p:nvCxnSpPr>
        <p:spPr bwMode="auto">
          <a:xfrm>
            <a:off x="1376363" y="2537049"/>
            <a:ext cx="2474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Straight Connector 7"/>
          <p:cNvCxnSpPr>
            <a:cxnSpLocks noChangeShapeType="1"/>
          </p:cNvCxnSpPr>
          <p:nvPr/>
        </p:nvCxnSpPr>
        <p:spPr bwMode="auto">
          <a:xfrm>
            <a:off x="1879600" y="3056161"/>
            <a:ext cx="29257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Connector 9"/>
          <p:cNvCxnSpPr>
            <a:cxnSpLocks noChangeShapeType="1"/>
          </p:cNvCxnSpPr>
          <p:nvPr/>
        </p:nvCxnSpPr>
        <p:spPr bwMode="auto">
          <a:xfrm>
            <a:off x="468313" y="3545111"/>
            <a:ext cx="14112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Straight Connector 11"/>
          <p:cNvCxnSpPr>
            <a:cxnSpLocks noChangeShapeType="1"/>
          </p:cNvCxnSpPr>
          <p:nvPr/>
        </p:nvCxnSpPr>
        <p:spPr bwMode="auto">
          <a:xfrm>
            <a:off x="3954463" y="3976911"/>
            <a:ext cx="7858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Connector 13"/>
          <p:cNvCxnSpPr>
            <a:cxnSpLocks noChangeShapeType="1"/>
          </p:cNvCxnSpPr>
          <p:nvPr/>
        </p:nvCxnSpPr>
        <p:spPr bwMode="auto">
          <a:xfrm>
            <a:off x="468313" y="4481736"/>
            <a:ext cx="42719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Straight Connector 15"/>
          <p:cNvCxnSpPr>
            <a:cxnSpLocks noChangeShapeType="1"/>
          </p:cNvCxnSpPr>
          <p:nvPr/>
        </p:nvCxnSpPr>
        <p:spPr bwMode="auto">
          <a:xfrm>
            <a:off x="468313" y="4984974"/>
            <a:ext cx="57467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15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</a:t>
            </a:r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  <a:p>
            <a:r>
              <a:rPr lang="nl-BE" smtClean="0"/>
              <a:t>onderzoekt wiskundige geletterdheid</a:t>
            </a:r>
          </a:p>
          <a:p>
            <a:r>
              <a:rPr lang="nl-BE" smtClean="0"/>
              <a:t>vertrekt vanuit een visie op wat wiskundeonderwijs hoort te zijn, niet vanuit de bestaande curricula van de deelnemende landen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746922"/>
            <a:ext cx="910907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6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866692"/>
            <a:ext cx="7477125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1" y="856942"/>
            <a:ext cx="8598659" cy="600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 2009      versus      PISA 2003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06326"/>
            <a:ext cx="4665662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73013"/>
            <a:ext cx="4103687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5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kennismaking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7051" y="1196752"/>
            <a:ext cx="7702824" cy="5184576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mijn</a:t>
            </a:r>
            <a:r>
              <a:rPr lang="en-GB" dirty="0" smtClean="0"/>
              <a:t> </a:t>
            </a:r>
            <a:r>
              <a:rPr lang="en-GB" dirty="0" err="1" smtClean="0"/>
              <a:t>achtergrond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vakdidacticus</a:t>
            </a:r>
            <a:r>
              <a:rPr lang="en-GB" dirty="0" smtClean="0"/>
              <a:t> </a:t>
            </a:r>
            <a:r>
              <a:rPr lang="en-GB" dirty="0" err="1" smtClean="0"/>
              <a:t>Specifieke</a:t>
            </a:r>
            <a:r>
              <a:rPr lang="en-GB" dirty="0" smtClean="0"/>
              <a:t> </a:t>
            </a:r>
            <a:r>
              <a:rPr lang="en-GB" dirty="0" err="1" smtClean="0"/>
              <a:t>Lerarenopleiding</a:t>
            </a:r>
            <a:r>
              <a:rPr lang="en-GB" dirty="0" smtClean="0"/>
              <a:t> </a:t>
            </a:r>
            <a:r>
              <a:rPr lang="en-GB" dirty="0" err="1" smtClean="0"/>
              <a:t>wiskunde</a:t>
            </a:r>
            <a:r>
              <a:rPr lang="en-GB" dirty="0" smtClean="0"/>
              <a:t> </a:t>
            </a:r>
            <a:r>
              <a:rPr lang="en-GB" dirty="0" err="1" smtClean="0"/>
              <a:t>Universiteit</a:t>
            </a:r>
            <a:r>
              <a:rPr lang="en-GB" dirty="0" smtClean="0"/>
              <a:t> </a:t>
            </a:r>
            <a:r>
              <a:rPr lang="en-GB" dirty="0" err="1" smtClean="0"/>
              <a:t>Antwerpen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err="1" smtClean="0"/>
              <a:t>praktijkassistent</a:t>
            </a:r>
            <a:r>
              <a:rPr lang="en-GB" dirty="0" smtClean="0"/>
              <a:t> </a:t>
            </a:r>
            <a:r>
              <a:rPr lang="en-GB" dirty="0" err="1" smtClean="0"/>
              <a:t>Specifieke</a:t>
            </a:r>
            <a:r>
              <a:rPr lang="en-GB" dirty="0" smtClean="0"/>
              <a:t> </a:t>
            </a:r>
            <a:r>
              <a:rPr lang="en-GB" dirty="0" err="1" smtClean="0"/>
              <a:t>Lerarenopleiding</a:t>
            </a:r>
            <a:r>
              <a:rPr lang="en-GB" dirty="0" smtClean="0"/>
              <a:t> </a:t>
            </a:r>
            <a:r>
              <a:rPr lang="en-GB" dirty="0" err="1" smtClean="0"/>
              <a:t>wiskunde</a:t>
            </a:r>
            <a:r>
              <a:rPr lang="en-GB" dirty="0" smtClean="0"/>
              <a:t> </a:t>
            </a:r>
            <a:r>
              <a:rPr lang="en-GB" dirty="0" err="1" smtClean="0"/>
              <a:t>KULeuven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docent </a:t>
            </a:r>
            <a:r>
              <a:rPr lang="en-GB" dirty="0" err="1" smtClean="0"/>
              <a:t>wiskunde</a:t>
            </a:r>
            <a:r>
              <a:rPr lang="en-GB" dirty="0" smtClean="0"/>
              <a:t> </a:t>
            </a:r>
            <a:r>
              <a:rPr lang="en-GB" dirty="0" err="1" smtClean="0"/>
              <a:t>faculteit</a:t>
            </a:r>
            <a:r>
              <a:rPr lang="en-GB" dirty="0" smtClean="0"/>
              <a:t> </a:t>
            </a:r>
            <a:r>
              <a:rPr lang="en-GB" dirty="0" err="1" smtClean="0"/>
              <a:t>Economie</a:t>
            </a:r>
            <a:r>
              <a:rPr lang="en-GB" dirty="0" smtClean="0"/>
              <a:t> en Management HUBrussel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redactielid</a:t>
            </a:r>
            <a:r>
              <a:rPr lang="en-GB" dirty="0" smtClean="0"/>
              <a:t> Uitwiskeling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9220" name="Picture 2" descr="logo_UA_U_k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51" y="1512267"/>
            <a:ext cx="10080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logo02_h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01" y="3711183"/>
            <a:ext cx="6397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Uitwiskeling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20" y="5008183"/>
            <a:ext cx="18383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54" y="2709670"/>
            <a:ext cx="2016256" cy="7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wiskunde</a:t>
            </a:r>
            <a:br>
              <a:rPr lang="nl-BE" smtClean="0"/>
            </a:br>
            <a:r>
              <a:rPr lang="nl-BE" smtClean="0"/>
              <a:t>aso 2de graad</a:t>
            </a:r>
            <a:br>
              <a:rPr lang="nl-BE" smtClean="0"/>
            </a:br>
            <a:r>
              <a:rPr lang="nl-BE" smtClean="0"/>
              <a:t>2011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Eindtermen en peiling</a:t>
            </a:r>
            <a:endParaRPr lang="en-US" smtClean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één set eindtermen voor alle leerlingen tweede graad aso</a:t>
            </a:r>
          </a:p>
          <a:p>
            <a:pPr lvl="1"/>
            <a:r>
              <a:rPr lang="nl-BE" smtClean="0"/>
              <a:t>geen onderscheid tss. leerweg 4 en 5 (zie vvkso)</a:t>
            </a:r>
          </a:p>
          <a:p>
            <a:pPr lvl="1"/>
            <a:r>
              <a:rPr lang="nl-BE" smtClean="0"/>
              <a:t>wel onderscheiden van eindtermen voor tweede graad tso/kso (en bso)</a:t>
            </a:r>
          </a:p>
          <a:p>
            <a:endParaRPr lang="nl-BE" smtClean="0"/>
          </a:p>
          <a:p>
            <a:r>
              <a:rPr lang="nl-BE" smtClean="0"/>
              <a:t>peiling</a:t>
            </a:r>
          </a:p>
          <a:p>
            <a:pPr lvl="1"/>
            <a:r>
              <a:rPr lang="nl-BE" smtClean="0"/>
              <a:t>voorbereid vanaf september 2009</a:t>
            </a:r>
          </a:p>
          <a:p>
            <a:pPr lvl="1"/>
            <a:r>
              <a:rPr lang="nl-BE" smtClean="0"/>
              <a:t>afgenomen 23 mei 2011</a:t>
            </a:r>
          </a:p>
          <a:p>
            <a:pPr lvl="1"/>
            <a:r>
              <a:rPr lang="nl-BE" smtClean="0"/>
              <a:t>resultaten bekendgemaakt 9 mei 2012</a:t>
            </a:r>
          </a:p>
          <a:p>
            <a:pPr lvl="1"/>
            <a:r>
              <a:rPr lang="nl-BE" smtClean="0"/>
              <a:t>mijn rol: inhoudelijke co-promotor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1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Maken van de toetsen</a:t>
            </a:r>
            <a:endParaRPr lang="en-US" smtClean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2 full-time toetsontwikkelaars + … (wiskundeleraren) gedurende één jaar</a:t>
            </a:r>
          </a:p>
          <a:p>
            <a:r>
              <a:rPr lang="nl-BE" dirty="0" smtClean="0"/>
              <a:t>clusteren van eindtermen tot domeinen/schalen</a:t>
            </a:r>
          </a:p>
          <a:p>
            <a:r>
              <a:rPr lang="nl-BE" dirty="0" smtClean="0"/>
              <a:t>maken van een toetsmatrijs met domeinen en verwerkingsniveaus</a:t>
            </a:r>
          </a:p>
          <a:p>
            <a:r>
              <a:rPr lang="nl-BE" dirty="0" smtClean="0"/>
              <a:t>maken van 400 opgaven met verbetersleutel (toets + paralleltoets)</a:t>
            </a:r>
          </a:p>
          <a:p>
            <a:r>
              <a:rPr lang="nl-BE" dirty="0" smtClean="0"/>
              <a:t>vooral (maar niet uitsluitend) meerkeuzevragen en gesloten vragen</a:t>
            </a:r>
          </a:p>
          <a:p>
            <a:r>
              <a:rPr lang="nl-BE" dirty="0" smtClean="0"/>
              <a:t>feedback door een interne stuurgroep</a:t>
            </a:r>
          </a:p>
          <a:p>
            <a:r>
              <a:rPr lang="nl-BE" dirty="0" smtClean="0"/>
              <a:t>feedback door externe experten</a:t>
            </a:r>
          </a:p>
          <a:p>
            <a:r>
              <a:rPr lang="nl-BE" dirty="0" smtClean="0"/>
              <a:t>proefafname bij leerlingen</a:t>
            </a:r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2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1916113"/>
            <a:ext cx="431800" cy="4333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Clustering van eindtermen</a:t>
            </a:r>
            <a:endParaRPr lang="en-US" smtClean="0"/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Cluster 1: getallenleer, algebra en functies</a:t>
            </a:r>
          </a:p>
          <a:p>
            <a:pPr lvl="1"/>
            <a:r>
              <a:rPr lang="nl-BE" smtClean="0"/>
              <a:t>Schaal 1: getallenleer en algebra</a:t>
            </a:r>
          </a:p>
          <a:p>
            <a:pPr lvl="1"/>
            <a:r>
              <a:rPr lang="nl-BE" smtClean="0"/>
              <a:t>Schaal 2: reële functies</a:t>
            </a:r>
          </a:p>
          <a:p>
            <a:pPr lvl="1"/>
            <a:r>
              <a:rPr lang="nl-BE" smtClean="0"/>
              <a:t>Schaal 3: functies van de eerste en tweede graad</a:t>
            </a:r>
          </a:p>
          <a:p>
            <a:pPr lvl="1"/>
            <a:r>
              <a:rPr lang="nl-BE" smtClean="0"/>
              <a:t>Schaal 4: problemen oplossen met algebra en functies</a:t>
            </a:r>
          </a:p>
          <a:p>
            <a:r>
              <a:rPr lang="nl-BE" smtClean="0"/>
              <a:t>Cluster 2: meetkunde</a:t>
            </a:r>
          </a:p>
          <a:p>
            <a:pPr lvl="1"/>
            <a:r>
              <a:rPr lang="nl-BE" smtClean="0"/>
              <a:t>Schaal 5: vlakke meetkunde</a:t>
            </a:r>
          </a:p>
          <a:p>
            <a:pPr lvl="1"/>
            <a:r>
              <a:rPr lang="nl-BE" smtClean="0"/>
              <a:t>Schaal 6: driehoeksmeting</a:t>
            </a:r>
          </a:p>
          <a:p>
            <a:pPr lvl="1"/>
            <a:r>
              <a:rPr lang="nl-BE" smtClean="0"/>
              <a:t>Schaal 7: ruimtemeetkunde</a:t>
            </a:r>
          </a:p>
          <a:p>
            <a:r>
              <a:rPr lang="nl-BE" smtClean="0"/>
              <a:t>Cluster 3: statistiek</a:t>
            </a:r>
          </a:p>
          <a:p>
            <a:pPr lvl="1"/>
            <a:r>
              <a:rPr lang="nl-BE" smtClean="0"/>
              <a:t>Schaal 8: statistiek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26628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2813" y="5661025"/>
            <a:ext cx="431800" cy="4333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Opstellen van de meetschaal</a:t>
            </a:r>
            <a:endParaRPr lang="en-US" smtClean="0"/>
          </a:p>
        </p:txBody>
      </p:sp>
      <p:sp>
        <p:nvSpPr>
          <p:cNvPr id="26626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op basis van een kalibratieafname bij leerlingen wordt de moeilijkheidsgraad van elke opgave bepaald</a:t>
            </a:r>
          </a:p>
          <a:p>
            <a:endParaRPr lang="nl-BE" dirty="0" smtClean="0"/>
          </a:p>
          <a:p>
            <a:r>
              <a:rPr lang="nl-BE" dirty="0" smtClean="0"/>
              <a:t>groep van externe experten bepaalt waar de lat gelegd wordt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969125" y="1269007"/>
            <a:ext cx="0" cy="50403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921500" y="13531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921500" y="15833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921500" y="293429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921500" y="369470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921500" y="38820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921500" y="40979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921500" y="43122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921500" y="4931370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921500" y="582195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921500" y="61664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919913" y="3280370"/>
            <a:ext cx="96837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086350" y="3501032"/>
            <a:ext cx="3733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smtClean="0"/>
              <a:t>Opstellen van de meetschaal</a:t>
            </a:r>
            <a:endParaRPr lang="en-US" smtClean="0"/>
          </a:p>
        </p:txBody>
      </p:sp>
      <p:sp>
        <p:nvSpPr>
          <p:cNvPr id="27650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‘lat’ verdeelt opgaven en leerlingen in twee groepen</a:t>
            </a:r>
          </a:p>
          <a:p>
            <a:pPr lvl="1"/>
            <a:r>
              <a:rPr lang="nl-BE" smtClean="0"/>
              <a:t>basisopgave: valt binnen het beheersen van de ET uit de schaal</a:t>
            </a:r>
          </a:p>
          <a:p>
            <a:pPr lvl="1"/>
            <a:r>
              <a:rPr lang="nl-BE" smtClean="0"/>
              <a:t>bijkomende opgave: vereist meer dan beheersing ET uit de schaal</a:t>
            </a:r>
          </a:p>
          <a:p>
            <a:pPr lvl="1"/>
            <a:endParaRPr lang="nl-BE" smtClean="0"/>
          </a:p>
          <a:p>
            <a:pPr lvl="1"/>
            <a:r>
              <a:rPr lang="nl-BE" smtClean="0"/>
              <a:t>leerlingen behaalden de ET uit de schaal wel/niet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7A41-90D0-44E7-AE09-F178253FFB76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6969125" y="4717628"/>
            <a:ext cx="21732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nl-BE" sz="2000" baseline="0" dirty="0" smtClean="0"/>
              <a:t>basisopgaven</a:t>
            </a: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6969125" y="1844253"/>
            <a:ext cx="21732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nl-BE" sz="2000" baseline="0" dirty="0" smtClean="0"/>
              <a:t>bijkomende opgaven</a:t>
            </a: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7667" name="Content Placeholder 1"/>
          <p:cNvSpPr txBox="1">
            <a:spLocks/>
          </p:cNvSpPr>
          <p:nvPr/>
        </p:nvSpPr>
        <p:spPr bwMode="auto">
          <a:xfrm>
            <a:off x="4630738" y="1844253"/>
            <a:ext cx="21732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nl-BE" sz="2000" baseline="0">
                <a:solidFill>
                  <a:srgbClr val="003D62"/>
                </a:solidFill>
                <a:latin typeface="Verdana" pitchFamily="34" charset="0"/>
              </a:rPr>
              <a:t>behalen eindtermen</a:t>
            </a:r>
            <a:endParaRPr lang="en-US" sz="2000" baseline="0">
              <a:solidFill>
                <a:srgbClr val="003D62"/>
              </a:solidFill>
              <a:latin typeface="Verdana" pitchFamily="34" charset="0"/>
            </a:endParaRPr>
          </a:p>
        </p:txBody>
      </p:sp>
      <p:sp>
        <p:nvSpPr>
          <p:cNvPr id="27668" name="Content Placeholder 1"/>
          <p:cNvSpPr txBox="1">
            <a:spLocks/>
          </p:cNvSpPr>
          <p:nvPr/>
        </p:nvSpPr>
        <p:spPr bwMode="auto">
          <a:xfrm>
            <a:off x="4630738" y="4550940"/>
            <a:ext cx="21732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nl-BE" sz="2000" baseline="0">
                <a:solidFill>
                  <a:srgbClr val="003D62"/>
                </a:solidFill>
                <a:latin typeface="Verdana" pitchFamily="34" charset="0"/>
              </a:rPr>
              <a:t>behalen eindtermen niet</a:t>
            </a:r>
            <a:endParaRPr lang="en-US" sz="2000" baseline="0">
              <a:solidFill>
                <a:srgbClr val="003D62"/>
              </a:solidFill>
              <a:latin typeface="Verdana" pitchFamily="34" charset="0"/>
            </a:endParaRP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6969125" y="1269007"/>
            <a:ext cx="0" cy="50403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6921500" y="13531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921500" y="15833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921500" y="293429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921500" y="369470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6921500" y="38820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6921500" y="40979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921500" y="43122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6921500" y="4931370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6921500" y="582195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6921500" y="61664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919913" y="3280370"/>
            <a:ext cx="96837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5086350" y="3501032"/>
            <a:ext cx="3733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667" grpId="0"/>
      <p:bldP spid="276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Steekproef</a:t>
            </a:r>
            <a:endParaRPr lang="en-US" smtClean="0"/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171 scholen</a:t>
            </a:r>
          </a:p>
          <a:p>
            <a:r>
              <a:rPr lang="nl-BE" smtClean="0"/>
              <a:t>237 klassen</a:t>
            </a:r>
          </a:p>
          <a:p>
            <a:r>
              <a:rPr lang="nl-BE" smtClean="0"/>
              <a:t>3873 leerlingen</a:t>
            </a: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26</a:t>
            </a:fld>
            <a:endParaRPr lang="nl-NL" dirty="0"/>
          </a:p>
        </p:txBody>
      </p:sp>
      <p:pic>
        <p:nvPicPr>
          <p:cNvPr id="29700" name="Picture 2" descr="V:\Projecten\Wiskunde_SO2_aso (2011)\7_Rapportering\Peilingsrapport\WIS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06" y="2759219"/>
            <a:ext cx="586898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2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Steekproef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27</a:t>
            </a:fld>
            <a:endParaRPr lang="nl-NL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39863"/>
            <a:ext cx="7918450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8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Toetsafname</a:t>
            </a:r>
            <a:endParaRPr lang="en-US" smtClean="0"/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mtClean="0"/>
              <a:t>peiling </a:t>
            </a:r>
            <a:r>
              <a:rPr lang="nl-BE" smtClean="0">
                <a:sym typeface="Symbol" pitchFamily="18" charset="2"/>
              </a:rPr>
              <a:t> examen</a:t>
            </a:r>
            <a:endParaRPr lang="nl-BE" smtClean="0"/>
          </a:p>
          <a:p>
            <a:pPr lvl="1"/>
            <a:r>
              <a:rPr lang="nl-BE" smtClean="0"/>
              <a:t>afname op het einde van de graad</a:t>
            </a:r>
          </a:p>
          <a:p>
            <a:pPr lvl="1"/>
            <a:r>
              <a:rPr lang="nl-BE" smtClean="0"/>
              <a:t>over alle eindtermen van die graad</a:t>
            </a:r>
          </a:p>
          <a:p>
            <a:pPr lvl="1"/>
            <a:r>
              <a:rPr lang="nl-BE" smtClean="0"/>
              <a:t>leerlingen bereiden zich niet voor</a:t>
            </a:r>
          </a:p>
          <a:p>
            <a:r>
              <a:rPr lang="nl-BE" smtClean="0"/>
              <a:t>formularium bijgeleverd</a:t>
            </a:r>
            <a:endParaRPr lang="en-US" smtClean="0"/>
          </a:p>
          <a:p>
            <a:r>
              <a:rPr lang="nl-BE" smtClean="0"/>
              <a:t>(grafisch) rekentoestel toegelaten behalve voor toets getallenleer en algebra</a:t>
            </a:r>
          </a:p>
          <a:p>
            <a:r>
              <a:rPr lang="nl-BE" smtClean="0"/>
              <a:t>gebruik van computer: voor enkele toetsen op aangeven van de school</a:t>
            </a:r>
          </a:p>
          <a:p>
            <a:endParaRPr lang="nl-BE" smtClean="0"/>
          </a:p>
          <a:p>
            <a:r>
              <a:rPr lang="nl-BE" smtClean="0"/>
              <a:t>2 toetsblokken van 2 lesuren</a:t>
            </a:r>
          </a:p>
          <a:p>
            <a:r>
              <a:rPr lang="nl-BE" smtClean="0"/>
              <a:t>3 schalen getoetst per school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5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Vragenlijsten</a:t>
            </a:r>
            <a:endParaRPr lang="en-US" smtClean="0"/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smtClean="0"/>
              <a:t>leerlingen</a:t>
            </a:r>
          </a:p>
          <a:p>
            <a:r>
              <a:rPr lang="nl-BE" smtClean="0"/>
              <a:t>ouders</a:t>
            </a:r>
          </a:p>
          <a:p>
            <a:r>
              <a:rPr lang="nl-BE" smtClean="0"/>
              <a:t>leerkracht wiskunde</a:t>
            </a:r>
          </a:p>
          <a:p>
            <a:endParaRPr lang="nl-BE" smtClean="0"/>
          </a:p>
          <a:p>
            <a:r>
              <a:rPr lang="nl-BE" smtClean="0"/>
              <a:t>kenmerken van leerlingen: geslacht, schoolse achterstand, leerstoornissen, …</a:t>
            </a:r>
          </a:p>
          <a:p>
            <a:r>
              <a:rPr lang="nl-BE" smtClean="0"/>
              <a:t>kenmerken van leerkrachten: diploma, ervaring, nascholing, …</a:t>
            </a:r>
          </a:p>
          <a:p>
            <a:r>
              <a:rPr lang="nl-BE" smtClean="0"/>
              <a:t>opvattingen over wiskundeonderwijs, motivatie, belang van de verschillende domeinen, ICT-gebruik, …</a:t>
            </a:r>
          </a:p>
          <a:p>
            <a:r>
              <a:rPr lang="nl-BE" smtClean="0"/>
              <a:t>eindtermen die nog niet behandeld zijn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kennismaking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leraar tweede graad aso?</a:t>
            </a:r>
          </a:p>
          <a:p>
            <a:r>
              <a:rPr lang="nl-BE" smtClean="0"/>
              <a:t>vakverantwoordelijke?</a:t>
            </a:r>
          </a:p>
          <a:p>
            <a:endParaRPr lang="nl-BE" smtClean="0"/>
          </a:p>
          <a:p>
            <a:r>
              <a:rPr lang="nl-BE" smtClean="0"/>
              <a:t>prof. Bachelor SO?</a:t>
            </a:r>
          </a:p>
          <a:p>
            <a:r>
              <a:rPr lang="nl-BE" smtClean="0"/>
              <a:t>Master?</a:t>
            </a:r>
          </a:p>
          <a:p>
            <a:endParaRPr lang="nl-BE" smtClean="0"/>
          </a:p>
          <a:p>
            <a:r>
              <a:rPr lang="nl-BE" smtClean="0"/>
              <a:t>wiskundige?</a:t>
            </a:r>
          </a:p>
          <a:p>
            <a:endParaRPr lang="nl-BE" smtClean="0"/>
          </a:p>
          <a:p>
            <a:r>
              <a:rPr lang="nl-BE" smtClean="0"/>
              <a:t>andere achtergrond?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8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Voorbeeldvragen</a:t>
            </a:r>
            <a:endParaRPr lang="en-US" smtClean="0"/>
          </a:p>
        </p:txBody>
      </p:sp>
      <p:sp>
        <p:nvSpPr>
          <p:cNvPr id="33795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mtClean="0"/>
              <a:t>peiling wiskunde 2de graad aso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0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133600"/>
            <a:ext cx="25003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224213" y="2133600"/>
            <a:ext cx="2500312" cy="2714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38675" y="2765425"/>
            <a:ext cx="1085850" cy="18970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24075"/>
            <a:ext cx="48863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133600" y="2071688"/>
            <a:ext cx="2500313" cy="2730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84763" y="2794000"/>
            <a:ext cx="1085850" cy="17875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93663"/>
            <a:ext cx="6064250" cy="66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46225" y="58738"/>
            <a:ext cx="2500313" cy="2714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804025" y="90488"/>
            <a:ext cx="1085850" cy="4587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6092825"/>
            <a:ext cx="1084263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5463"/>
            <a:ext cx="8813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50825" y="1795463"/>
            <a:ext cx="1800225" cy="2714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24750" y="1931988"/>
            <a:ext cx="1474788" cy="4175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086600" y="2565400"/>
            <a:ext cx="1373188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52400"/>
            <a:ext cx="50673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35250" y="92075"/>
            <a:ext cx="2500313" cy="2714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672013" y="4659313"/>
            <a:ext cx="1084262" cy="18954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80963"/>
            <a:ext cx="5608637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692275" y="44450"/>
            <a:ext cx="2500313" cy="2730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594100" y="5516563"/>
            <a:ext cx="1085850" cy="12255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563563"/>
            <a:ext cx="908367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34938" y="512763"/>
            <a:ext cx="2500312" cy="2714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85113" y="512763"/>
            <a:ext cx="1228725" cy="6842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51725" y="4292600"/>
            <a:ext cx="1301750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8"/>
            <a:ext cx="91440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2550" y="1023938"/>
            <a:ext cx="2500313" cy="2730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487738" y="2705100"/>
            <a:ext cx="1084262" cy="29511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766050" y="4987925"/>
            <a:ext cx="1331913" cy="66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441575"/>
            <a:ext cx="8990012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15900" y="2503488"/>
            <a:ext cx="2500313" cy="2714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885113" y="2289175"/>
            <a:ext cx="1182687" cy="5635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380288" y="3573463"/>
            <a:ext cx="13017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Situering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CB6-1DD1-4E73-82BD-69665DAF08A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2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33388"/>
            <a:ext cx="903605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15888" y="403225"/>
            <a:ext cx="2500312" cy="2714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012113" y="430213"/>
            <a:ext cx="1085850" cy="622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524750" y="5607050"/>
            <a:ext cx="1373188" cy="6302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84138"/>
            <a:ext cx="7578725" cy="668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36613" y="44450"/>
            <a:ext cx="2500312" cy="2730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87563" y="5367338"/>
            <a:ext cx="828675" cy="12985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019925" y="6016625"/>
            <a:ext cx="1228725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0175"/>
            <a:ext cx="628650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403350" y="44450"/>
            <a:ext cx="2500313" cy="2730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76600" y="5559425"/>
            <a:ext cx="692150" cy="11096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14475"/>
            <a:ext cx="9072562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20650" y="1493838"/>
            <a:ext cx="2500313" cy="2730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308850" y="3644900"/>
            <a:ext cx="863600" cy="16684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740650" y="2997200"/>
            <a:ext cx="1368425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9688"/>
            <a:ext cx="4714875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08675"/>
            <a:ext cx="6249988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195513" y="39688"/>
            <a:ext cx="2579687" cy="1365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72225" y="107950"/>
            <a:ext cx="8636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Resultaten van de peiling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Resultaten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46</a:t>
            </a:fld>
            <a:endParaRPr lang="nl-N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57929"/>
              </p:ext>
            </p:extLst>
          </p:nvPr>
        </p:nvGraphicFramePr>
        <p:xfrm>
          <a:off x="684213" y="1249959"/>
          <a:ext cx="7775575" cy="505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220"/>
                <a:gridCol w="1132355"/>
              </a:tblGrid>
              <a:tr h="516755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Schaal 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%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</a:tr>
              <a:tr h="509676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Getallenleer en algebra</a:t>
                      </a:r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51</a:t>
                      </a:r>
                    </a:p>
                  </a:txBody>
                  <a:tcPr marL="91425" marR="91425" marT="45725" marB="45725"/>
                </a:tc>
              </a:tr>
              <a:tr h="516755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Reële</a:t>
                      </a:r>
                      <a:r>
                        <a:rPr lang="nl-BE" sz="2400" baseline="0" dirty="0" smtClean="0"/>
                        <a:t> functies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75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</a:tr>
              <a:tr h="516755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Functies van de 1</a:t>
                      </a:r>
                      <a:r>
                        <a:rPr lang="nl-BE" sz="2400" baseline="30000" dirty="0" smtClean="0"/>
                        <a:t>ste</a:t>
                      </a:r>
                      <a:r>
                        <a:rPr lang="nl-BE" sz="2400" dirty="0" smtClean="0"/>
                        <a:t> en 2</a:t>
                      </a:r>
                      <a:r>
                        <a:rPr lang="nl-BE" sz="2400" baseline="30000" dirty="0" smtClean="0"/>
                        <a:t>de</a:t>
                      </a:r>
                      <a:r>
                        <a:rPr lang="nl-BE" sz="2400" dirty="0" smtClean="0"/>
                        <a:t> graad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42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</a:tr>
              <a:tr h="823052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Problemen oplossen met algebra en functies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64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</a:tr>
              <a:tr h="516755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Vlakke meetkunde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63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</a:tr>
              <a:tr h="516755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Driehoeksmeting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58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</a:tr>
              <a:tr h="626103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Ruimtemeetkunde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56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</a:tr>
              <a:tr h="516755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Statistiek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76</a:t>
                      </a:r>
                      <a:endParaRPr lang="nl-BE" sz="2400" dirty="0"/>
                    </a:p>
                  </a:txBody>
                  <a:tcPr marL="91425" marR="91425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1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Resultaten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47</a:t>
            </a:fld>
            <a:endParaRPr lang="nl-NL" dirty="0"/>
          </a:p>
        </p:txBody>
      </p:sp>
      <p:graphicFrame>
        <p:nvGraphicFramePr>
          <p:cNvPr id="5120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01380"/>
              </p:ext>
            </p:extLst>
          </p:nvPr>
        </p:nvGraphicFramePr>
        <p:xfrm>
          <a:off x="20637" y="1074738"/>
          <a:ext cx="9102726" cy="547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4" imgW="8669263" imgH="5218628" progId="Excel.Chart.8">
                  <p:embed/>
                </p:oleObj>
              </mc:Choice>
              <mc:Fallback>
                <p:oleObj r:id="rId4" imgW="8669263" imgH="521862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" y="1074738"/>
                        <a:ext cx="9102726" cy="5479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6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Resultaten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48</a:t>
            </a:fld>
            <a:endParaRPr lang="nl-NL" dirty="0"/>
          </a:p>
        </p:txBody>
      </p:sp>
      <p:graphicFrame>
        <p:nvGraphicFramePr>
          <p:cNvPr id="5222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251929"/>
              </p:ext>
            </p:extLst>
          </p:nvPr>
        </p:nvGraphicFramePr>
        <p:xfrm>
          <a:off x="159333" y="1268760"/>
          <a:ext cx="8825334" cy="525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4" imgW="8023031" imgH="4779678" progId="Excel.Chart.8">
                  <p:embed/>
                </p:oleObj>
              </mc:Choice>
              <mc:Fallback>
                <p:oleObj r:id="rId4" imgW="8023031" imgH="477967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33" y="1268760"/>
                        <a:ext cx="8825334" cy="525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9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Inhoudelijke analyse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Eindtermen en peilingen</a:t>
            </a:r>
            <a:endParaRPr lang="en-US" smtClean="0"/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Vlaamse overheid voerde eindtermen in</a:t>
            </a:r>
          </a:p>
          <a:p>
            <a:pPr lvl="1"/>
            <a:r>
              <a:rPr lang="nl-BE" smtClean="0"/>
              <a:t>minimumdoelen die door alle leerlingen van … behaald moeten worden voor vak …</a:t>
            </a:r>
          </a:p>
          <a:p>
            <a:pPr lvl="1"/>
            <a:r>
              <a:rPr lang="nl-BE" smtClean="0"/>
              <a:t>overkoepelt a.h.w. de leerplannen</a:t>
            </a:r>
            <a:endParaRPr lang="en-US" smtClean="0"/>
          </a:p>
          <a:p>
            <a:pPr lvl="1"/>
            <a:r>
              <a:rPr lang="nl-BE" smtClean="0"/>
              <a:t>goedgekeurd door het Vlaamse Parlement</a:t>
            </a:r>
          </a:p>
          <a:p>
            <a:endParaRPr lang="nl-BE" smtClean="0"/>
          </a:p>
          <a:p>
            <a:r>
              <a:rPr lang="nl-BE" smtClean="0"/>
              <a:t>peilingstoetsen onderzoeken of de leerlingen de eindtermen behalen</a:t>
            </a:r>
          </a:p>
          <a:p>
            <a:pPr lvl="1"/>
            <a:r>
              <a:rPr lang="nl-BE" smtClean="0"/>
              <a:t>…</a:t>
            </a:r>
            <a:endParaRPr lang="nl-B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2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vooraf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eerste inhoudelijke analyse van de resultaten</a:t>
            </a:r>
          </a:p>
          <a:p>
            <a:pPr lvl="1"/>
            <a:r>
              <a:rPr lang="en-GB" smtClean="0"/>
              <a:t>door onderzoeksteam en AKOV</a:t>
            </a:r>
          </a:p>
          <a:p>
            <a:pPr lvl="1"/>
            <a:r>
              <a:rPr lang="en-GB" smtClean="0"/>
              <a:t>sec: vooral vaststellingen</a:t>
            </a:r>
          </a:p>
          <a:p>
            <a:pPr lvl="1"/>
            <a:r>
              <a:rPr lang="en-GB" smtClean="0"/>
              <a:t>interpretatie + reacties: het woord is aan u!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33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reliëf in de resultaten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goede resultaten voor …</a:t>
            </a:r>
          </a:p>
          <a:p>
            <a:pPr lvl="1"/>
            <a:r>
              <a:rPr lang="nl-BE" smtClean="0"/>
              <a:t>statistiek: 76% van de leerlingen behalen de eindtermen</a:t>
            </a:r>
          </a:p>
          <a:p>
            <a:pPr lvl="1"/>
            <a:r>
              <a:rPr lang="nl-BE" smtClean="0"/>
              <a:t>reële functies: 75%</a:t>
            </a:r>
          </a:p>
          <a:p>
            <a:r>
              <a:rPr lang="nl-BE" smtClean="0"/>
              <a:t>veeleer matige resultaten voor …</a:t>
            </a:r>
          </a:p>
          <a:p>
            <a:pPr lvl="1"/>
            <a:r>
              <a:rPr lang="nl-BE" smtClean="0"/>
              <a:t>problemen oplossen met algebra en functies: 64%</a:t>
            </a:r>
          </a:p>
          <a:p>
            <a:pPr lvl="1"/>
            <a:r>
              <a:rPr lang="nl-BE" smtClean="0"/>
              <a:t>vlakke meetkunde: 63%</a:t>
            </a:r>
          </a:p>
          <a:p>
            <a:pPr lvl="1"/>
            <a:r>
              <a:rPr lang="nl-BE" smtClean="0"/>
              <a:t>driehoeksmeting: 58%</a:t>
            </a:r>
          </a:p>
          <a:p>
            <a:pPr lvl="1"/>
            <a:r>
              <a:rPr lang="nl-BE" smtClean="0"/>
              <a:t>ruimtemeetkunde: 56%</a:t>
            </a:r>
          </a:p>
          <a:p>
            <a:r>
              <a:rPr lang="nl-BE" smtClean="0"/>
              <a:t>slechte resultaten voor …</a:t>
            </a:r>
          </a:p>
          <a:p>
            <a:pPr lvl="1"/>
            <a:r>
              <a:rPr lang="nl-BE" smtClean="0"/>
              <a:t>getallenleer/algebra: 51%</a:t>
            </a:r>
          </a:p>
          <a:p>
            <a:pPr lvl="1"/>
            <a:r>
              <a:rPr lang="nl-BE" smtClean="0"/>
              <a:t>functies van de 1ste en 2de graad: 42%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9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getallenleer en algebra</a:t>
            </a: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geen ICT</a:t>
            </a:r>
          </a:p>
          <a:p>
            <a:r>
              <a:rPr lang="nl-BE" dirty="0" smtClean="0"/>
              <a:t>51% van de leerlingen behalen de eindtermen</a:t>
            </a:r>
          </a:p>
          <a:p>
            <a:pPr lvl="1"/>
            <a:r>
              <a:rPr lang="nl-BE" dirty="0" smtClean="0"/>
              <a:t>Humane wetenschappen: 10%</a:t>
            </a:r>
          </a:p>
          <a:p>
            <a:pPr lvl="1"/>
            <a:r>
              <a:rPr lang="nl-BE" dirty="0" smtClean="0"/>
              <a:t>…</a:t>
            </a:r>
          </a:p>
          <a:p>
            <a:pPr lvl="1"/>
            <a:r>
              <a:rPr lang="nl-BE" dirty="0" smtClean="0"/>
              <a:t>Wetenschappen: 72% / Klassieke talen: 78%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52</a:t>
            </a:fld>
            <a:endParaRPr lang="nl-NL" dirty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34988"/>
            <a:ext cx="912971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getallenleer en algebra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rekenregels met machten en wortels</a:t>
            </a:r>
          </a:p>
          <a:p>
            <a:pPr lvl="1"/>
            <a:r>
              <a:rPr lang="nl-BE" smtClean="0"/>
              <a:t>letters gemakkelijker dan getallen</a:t>
            </a:r>
          </a:p>
          <a:p>
            <a:pPr lvl="1"/>
            <a:r>
              <a:rPr lang="nl-BE" smtClean="0"/>
              <a:t>problemen:</a:t>
            </a:r>
          </a:p>
          <a:p>
            <a:pPr lvl="2"/>
            <a:r>
              <a:rPr lang="nl-BE" smtClean="0"/>
              <a:t>‘ingewikkelder grondtallen’</a:t>
            </a:r>
          </a:p>
          <a:p>
            <a:pPr lvl="2"/>
            <a:r>
              <a:rPr lang="nl-BE" smtClean="0"/>
              <a:t>een factor niet als macht geschreven</a:t>
            </a:r>
          </a:p>
          <a:p>
            <a:pPr lvl="2"/>
            <a:r>
              <a:rPr lang="nl-BE" smtClean="0"/>
              <a:t>ongelijksoortige wortels</a:t>
            </a:r>
          </a:p>
          <a:p>
            <a:pPr lvl="2"/>
            <a:r>
              <a:rPr lang="nl-BE" smtClean="0"/>
              <a:t> … </a:t>
            </a:r>
          </a:p>
          <a:p>
            <a:pPr lvl="2"/>
            <a:r>
              <a:rPr lang="nl-BE" smtClean="0"/>
              <a:t>dit komt in andere domeinen terug: basisopgaven lukken, maar het mag niet te ingewikkeld worden</a:t>
            </a:r>
          </a:p>
          <a:p>
            <a:r>
              <a:rPr lang="nl-BE" smtClean="0"/>
              <a:t>…</a:t>
            </a:r>
            <a:endParaRPr lang="nl-B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53</a:t>
            </a:fld>
            <a:endParaRPr lang="nl-NL" dirty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7625"/>
            <a:ext cx="25003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5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 getallenleer en algebra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…</a:t>
            </a:r>
          </a:p>
          <a:p>
            <a:pPr lvl="1"/>
            <a:r>
              <a:rPr lang="nl-BE" dirty="0" smtClean="0"/>
              <a:t>veel ‘eigen rekenregels’</a:t>
            </a:r>
          </a:p>
          <a:p>
            <a:pPr lvl="1"/>
            <a:r>
              <a:rPr lang="nl-BE" dirty="0" smtClean="0"/>
              <a:t>combinatie met rekenregels uit eerste graad (bv. merkwaardige producten) blijft problemen geven</a:t>
            </a:r>
          </a:p>
          <a:p>
            <a:pPr lvl="2"/>
            <a:r>
              <a:rPr lang="nl-BE" dirty="0" smtClean="0"/>
              <a:t>dit komt in andere domeinen terug: werken met breuken, …</a:t>
            </a:r>
          </a:p>
          <a:p>
            <a:pPr lvl="2"/>
            <a:r>
              <a:rPr lang="nl-BE" dirty="0" smtClean="0"/>
              <a:t>problemen uit peiling 1ste graad 2009 zijn dus niet opgelost</a:t>
            </a:r>
          </a:p>
          <a:p>
            <a:pPr lvl="2"/>
            <a:r>
              <a:rPr lang="nl-BE" dirty="0" smtClean="0"/>
              <a:t>moet er op dit punt meer expliciet geremedieerd worden?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54</a:t>
            </a:fld>
            <a:endParaRPr lang="nl-NL" dirty="0"/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7625"/>
            <a:ext cx="250031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5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getallenleer en algebra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r>
              <a:rPr lang="nl-BE" smtClean="0"/>
              <a:t>ongelijkheden</a:t>
            </a:r>
          </a:p>
          <a:p>
            <a:pPr lvl="1"/>
            <a:r>
              <a:rPr lang="nl-BE" smtClean="0"/>
              <a:t>vergelijkingen &gt; ongelijkheden</a:t>
            </a:r>
          </a:p>
          <a:p>
            <a:pPr lvl="1"/>
            <a:r>
              <a:rPr lang="nl-BE" smtClean="0"/>
              <a:t>eerste graad (50%) &gt; tweede graad (30%)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55</a:t>
            </a:fld>
            <a:endParaRPr lang="nl-NL" dirty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31888"/>
            <a:ext cx="48863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781300"/>
            <a:ext cx="13144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0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getallenleer en algebra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vergelijkingen oplossen</a:t>
            </a:r>
          </a:p>
          <a:p>
            <a:pPr lvl="1"/>
            <a:r>
              <a:rPr lang="nl-BE" dirty="0" smtClean="0"/>
              <a:t>1ste graad</a:t>
            </a:r>
          </a:p>
          <a:p>
            <a:pPr lvl="2"/>
            <a:r>
              <a:rPr lang="nl-BE" dirty="0" smtClean="0"/>
              <a:t>moeilijkheden met breuken en wortels in de coëfficiënten</a:t>
            </a:r>
          </a:p>
          <a:p>
            <a:pPr lvl="1"/>
            <a:r>
              <a:rPr lang="nl-BE" dirty="0" smtClean="0"/>
              <a:t>2de graad:</a:t>
            </a:r>
          </a:p>
          <a:p>
            <a:pPr lvl="2"/>
            <a:r>
              <a:rPr lang="nl-BE" dirty="0" smtClean="0"/>
              <a:t>standaardvorm met d&gt;0 (80%)</a:t>
            </a:r>
          </a:p>
          <a:p>
            <a:pPr lvl="2"/>
            <a:r>
              <a:rPr lang="nl-BE" dirty="0" smtClean="0"/>
              <a:t>discriminant 0 (50%)</a:t>
            </a:r>
          </a:p>
          <a:p>
            <a:pPr lvl="2"/>
            <a:r>
              <a:rPr lang="nl-BE" dirty="0" smtClean="0"/>
              <a:t>niet-standaardvorm (25%)</a:t>
            </a:r>
          </a:p>
          <a:p>
            <a:endParaRPr lang="nl-BE" dirty="0" smtClean="0"/>
          </a:p>
          <a:p>
            <a:r>
              <a:rPr lang="nl-BE" dirty="0" smtClean="0"/>
              <a:t>ontbinden in factoren</a:t>
            </a:r>
          </a:p>
          <a:p>
            <a:pPr lvl="1"/>
            <a:r>
              <a:rPr lang="nl-BE" dirty="0" smtClean="0"/>
              <a:t>volkomen kwadraat (80%)</a:t>
            </a:r>
          </a:p>
          <a:p>
            <a:pPr lvl="1"/>
            <a:r>
              <a:rPr lang="nl-BE" dirty="0" smtClean="0"/>
              <a:t>verschil van twee kwadraten (70%)</a:t>
            </a:r>
          </a:p>
          <a:p>
            <a:pPr lvl="1"/>
            <a:r>
              <a:rPr lang="nl-BE" dirty="0" smtClean="0"/>
              <a:t>...</a:t>
            </a:r>
          </a:p>
          <a:p>
            <a:pPr lvl="1"/>
            <a:r>
              <a:rPr lang="nl-BE" dirty="0" smtClean="0"/>
              <a:t>coëfficiënt x</a:t>
            </a:r>
            <a:r>
              <a:rPr lang="nl-BE" baseline="30000" dirty="0" smtClean="0"/>
              <a:t>2</a:t>
            </a:r>
            <a:r>
              <a:rPr lang="nl-BE" dirty="0" smtClean="0"/>
              <a:t> verschillend van 1 (10%)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27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getallenleer en algebra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stelsels van twee vergelijkingen</a:t>
            </a:r>
          </a:p>
          <a:p>
            <a:pPr lvl="1"/>
            <a:r>
              <a:rPr lang="nl-BE" smtClean="0"/>
              <a:t>50% voor ‘gemakkelijke’ stelsels (minstens één coëfficiënt is 1)</a:t>
            </a:r>
          </a:p>
          <a:p>
            <a:pPr lvl="1"/>
            <a:r>
              <a:rPr lang="nl-BE" smtClean="0"/>
              <a:t>30% voor moeilijkere stelsels</a:t>
            </a:r>
          </a:p>
          <a:p>
            <a:pPr lvl="1"/>
            <a:r>
              <a:rPr lang="nl-BE" smtClean="0"/>
              <a:t>grafisch interpreteren gaat beter (60 à 70%)</a:t>
            </a:r>
          </a:p>
          <a:p>
            <a:endParaRPr lang="nl-BE" smtClean="0"/>
          </a:p>
          <a:p>
            <a:r>
              <a:rPr lang="nl-BE" smtClean="0"/>
              <a:t>getallen</a:t>
            </a:r>
          </a:p>
          <a:p>
            <a:pPr lvl="1"/>
            <a:r>
              <a:rPr lang="nl-BE" smtClean="0"/>
              <a:t>aanduiden getal/interval op getallenas is OK</a:t>
            </a:r>
          </a:p>
          <a:p>
            <a:pPr lvl="1"/>
            <a:r>
              <a:rPr lang="nl-BE" smtClean="0"/>
              <a:t>onderscheid rationaal – irrationaal getal niet OK</a:t>
            </a:r>
          </a:p>
          <a:p>
            <a:endParaRPr lang="nl-BE" smtClean="0"/>
          </a:p>
          <a:p>
            <a:r>
              <a:rPr lang="nl-BE" smtClean="0"/>
              <a:t>omvormen praktische formules gaat goed (80%!)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functies van de 1ste en 2de graad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r>
              <a:rPr lang="nl-BE" smtClean="0"/>
              <a:t>wel ICT (grafische rekenmachine en/of computer)</a:t>
            </a:r>
          </a:p>
          <a:p>
            <a:r>
              <a:rPr lang="nl-BE" smtClean="0"/>
              <a:t>42% van de leerlingen behalen de eindtermen</a:t>
            </a:r>
          </a:p>
          <a:p>
            <a:pPr lvl="1"/>
            <a:r>
              <a:rPr lang="nl-BE" smtClean="0"/>
              <a:t>Humane wetenschappen: 8%</a:t>
            </a:r>
          </a:p>
          <a:p>
            <a:pPr lvl="1"/>
            <a:r>
              <a:rPr lang="nl-BE" smtClean="0"/>
              <a:t>…</a:t>
            </a:r>
          </a:p>
          <a:p>
            <a:pPr lvl="1"/>
            <a:r>
              <a:rPr lang="nl-BE" smtClean="0"/>
              <a:t>Wetenschappen: 69% / Klassieke talen: 66%</a:t>
            </a:r>
          </a:p>
          <a:p>
            <a:r>
              <a:rPr lang="nl-BE" smtClean="0"/>
              <a:t>in de klas wordt hier veel tijd aan besteed + leraren vinden dit een belangrijk onderwerp (idem voor vorige domein)</a:t>
            </a:r>
            <a:endParaRPr lang="nl-B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58</a:t>
            </a:fld>
            <a:endParaRPr lang="nl-NL" dirty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052736"/>
            <a:ext cx="9042400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functies van de 1ste en 2de graad</a:t>
            </a:r>
            <a:endParaRPr lang="en-US" smtClean="0"/>
          </a:p>
        </p:txBody>
      </p:sp>
      <p:sp>
        <p:nvSpPr>
          <p:cNvPr id="6349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voorschrift functie 1ste graad opstellen vanuit tabel/grafiek</a:t>
            </a:r>
          </a:p>
          <a:p>
            <a:pPr lvl="1"/>
            <a:r>
              <a:rPr lang="nl-BE" dirty="0" smtClean="0"/>
              <a:t>globaal genomen redelijk</a:t>
            </a:r>
          </a:p>
          <a:p>
            <a:pPr lvl="1"/>
            <a:r>
              <a:rPr lang="nl-BE" dirty="0" smtClean="0"/>
              <a:t>moeilijker vanuit grafiek met snijpunten met x- en y-as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59</a:t>
            </a:fld>
            <a:endParaRPr lang="nl-NL" dirty="0"/>
          </a:p>
        </p:txBody>
      </p:sp>
      <p:pic>
        <p:nvPicPr>
          <p:cNvPr id="634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823913"/>
            <a:ext cx="43529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8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Eindtermen en peilingen</a:t>
            </a:r>
            <a:endParaRPr lang="en-US" smtClean="0"/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Vlaamse overheid voerde eindtermen in</a:t>
            </a:r>
          </a:p>
          <a:p>
            <a:pPr lvl="1"/>
            <a:r>
              <a:rPr lang="nl-BE" smtClean="0"/>
              <a:t>…</a:t>
            </a:r>
          </a:p>
          <a:p>
            <a:endParaRPr lang="nl-BE" smtClean="0"/>
          </a:p>
          <a:p>
            <a:r>
              <a:rPr lang="nl-BE" smtClean="0"/>
              <a:t>peilingstoetsen onderzoeken of de leerlingen de eindtermen behalen</a:t>
            </a:r>
          </a:p>
          <a:p>
            <a:pPr lvl="1"/>
            <a:r>
              <a:rPr lang="nl-BE" smtClean="0"/>
              <a:t>sinds 2002</a:t>
            </a:r>
          </a:p>
          <a:p>
            <a:pPr lvl="1"/>
            <a:r>
              <a:rPr lang="nl-BE" smtClean="0"/>
              <a:t>in opdracht van de Vlaamse overheid</a:t>
            </a:r>
          </a:p>
          <a:p>
            <a:pPr lvl="2"/>
            <a:r>
              <a:rPr lang="nl-BE" smtClean="0">
                <a:hlinkClick r:id="rId2"/>
              </a:rPr>
              <a:t>http://www.ond.vlaanderen.be/curriculum/peilingen/</a:t>
            </a:r>
            <a:endParaRPr lang="nl-BE" smtClean="0"/>
          </a:p>
          <a:p>
            <a:pPr lvl="1"/>
            <a:r>
              <a:rPr lang="nl-BE" smtClean="0"/>
              <a:t>uitgevoerd door de KU Leuven</a:t>
            </a:r>
          </a:p>
          <a:p>
            <a:pPr lvl="2"/>
            <a:r>
              <a:rPr lang="nl-BE" smtClean="0">
                <a:hlinkClick r:id="rId3"/>
              </a:rPr>
              <a:t>http://ppw.kuleuven.be/home/onderzoek/peilingsonderzoek</a:t>
            </a:r>
            <a:endParaRPr lang="nl-BE" smtClean="0"/>
          </a:p>
          <a:p>
            <a:pPr lvl="1"/>
            <a:r>
              <a:rPr lang="nl-BE" smtClean="0"/>
              <a:t>gespecialiseerd team dat voor alle peilingen instaat</a:t>
            </a:r>
          </a:p>
          <a:p>
            <a:pPr lvl="1"/>
            <a:r>
              <a:rPr lang="nl-BE" smtClean="0"/>
              <a:t>aangevuld met wisselende specialisten per vak</a:t>
            </a:r>
            <a:endParaRPr lang="nl-B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smtClean="0"/>
              <a:t>functies van de 1ste en 2de graad</a:t>
            </a:r>
            <a:endParaRPr lang="en-US" smtClean="0"/>
          </a:p>
        </p:txBody>
      </p:sp>
      <p:sp>
        <p:nvSpPr>
          <p:cNvPr id="64514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l-BE" smtClean="0"/>
              <a:t>grafische interpretatie vergelijkingen/ ongelijkheden</a:t>
            </a:r>
          </a:p>
          <a:p>
            <a:pPr lvl="1"/>
            <a:r>
              <a:rPr lang="nl-BE" smtClean="0"/>
              <a:t>iets abstractere opgaven niet goed genoeg opgelost</a:t>
            </a:r>
          </a:p>
          <a:p>
            <a:pPr lvl="1"/>
            <a:r>
              <a:rPr lang="nl-BE" smtClean="0"/>
              <a:t>2de graad is moeilijker</a:t>
            </a:r>
          </a:p>
          <a:p>
            <a:pPr lvl="1"/>
            <a:r>
              <a:rPr lang="nl-BE" smtClean="0"/>
              <a:t>raakpunt parabool en x-as niet geassocieerd met nulpunt</a:t>
            </a:r>
          </a:p>
          <a:p>
            <a:pPr lvl="1"/>
            <a:r>
              <a:rPr lang="nl-BE" smtClean="0"/>
              <a:t>geregeld wordt omgekeerde ongelijkheid gekozen</a:t>
            </a:r>
          </a:p>
          <a:p>
            <a:pPr lvl="1"/>
            <a:r>
              <a:rPr lang="nl-BE" smtClean="0"/>
              <a:t>op de verkeerde as aflezen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7A41-90D0-44E7-AE09-F178253FFB76}" type="slidenum">
              <a:rPr lang="nl-NL" smtClean="0"/>
              <a:pPr>
                <a:defRPr/>
              </a:pPr>
              <a:t>60</a:t>
            </a:fld>
            <a:endParaRPr lang="nl-NL" dirty="0"/>
          </a:p>
        </p:txBody>
      </p:sp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7" y="1124744"/>
            <a:ext cx="4551363" cy="543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functies van de 1ste en 2de graad</a:t>
            </a:r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smtClean="0"/>
              <a:t>coëfficiënten functie 1ste graad interpreteren in toepassingen</a:t>
            </a:r>
          </a:p>
          <a:p>
            <a:pPr lvl="1"/>
            <a:r>
              <a:rPr lang="nl-BE" smtClean="0"/>
              <a:t>globaal genomen redelijk</a:t>
            </a:r>
          </a:p>
          <a:p>
            <a:pPr lvl="1"/>
            <a:r>
              <a:rPr lang="nl-BE" smtClean="0"/>
              <a:t>vertrouwdheid context speelt een grote rol</a:t>
            </a:r>
          </a:p>
          <a:p>
            <a:pPr lvl="4"/>
            <a:endParaRPr lang="nl-BE" smtClean="0"/>
          </a:p>
          <a:p>
            <a:r>
              <a:rPr lang="nl-BE" smtClean="0"/>
              <a:t>gemeenschappelijke punten bepalen</a:t>
            </a:r>
          </a:p>
          <a:p>
            <a:pPr lvl="1"/>
            <a:r>
              <a:rPr lang="nl-BE" smtClean="0"/>
              <a:t>wisselende resultaten</a:t>
            </a:r>
          </a:p>
          <a:p>
            <a:pPr lvl="1"/>
            <a:r>
              <a:rPr lang="nl-BE" smtClean="0"/>
              <a:t>ICT helpt (vergelijk met schaal getallenleer/algebra)</a:t>
            </a:r>
          </a:p>
          <a:p>
            <a:pPr lvl="1"/>
            <a:r>
              <a:rPr lang="nl-BE" smtClean="0"/>
              <a:t>vergelijkingen in impliciete vorm zijn moeilijker</a:t>
            </a:r>
          </a:p>
          <a:p>
            <a:pPr lvl="1"/>
            <a:r>
              <a:rPr lang="nl-BE" smtClean="0"/>
              <a:t>wortels in coëfficiënten geven moeilijkheden</a:t>
            </a:r>
          </a:p>
          <a:p>
            <a:pPr lvl="4"/>
            <a:endParaRPr lang="nl-BE" smtClean="0"/>
          </a:p>
          <a:p>
            <a:r>
              <a:rPr lang="nl-BE" smtClean="0"/>
              <a:t>differentiequotiënt</a:t>
            </a:r>
          </a:p>
          <a:p>
            <a:pPr lvl="1"/>
            <a:r>
              <a:rPr lang="nl-BE" smtClean="0"/>
              <a:t>globaal genomen redelijk</a:t>
            </a:r>
          </a:p>
          <a:p>
            <a:pPr lvl="1"/>
            <a:r>
              <a:rPr lang="nl-BE" smtClean="0"/>
              <a:t>vanuit grafiek &gt; vanuit tabel</a:t>
            </a:r>
          </a:p>
          <a:p>
            <a:pPr lvl="1"/>
            <a:r>
              <a:rPr lang="nl-BE" smtClean="0"/>
              <a:t>40% van de leraren heeft dit nog niet behandeld</a:t>
            </a:r>
          </a:p>
          <a:p>
            <a:endParaRPr lang="nl-B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61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59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problemen oplossen met algebra en functies</a:t>
            </a:r>
            <a:endParaRPr lang="en-US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r>
              <a:rPr lang="nl-BE" smtClean="0"/>
              <a:t>64% van de leerlingen behalen de eindtermen</a:t>
            </a:r>
          </a:p>
          <a:p>
            <a:pPr lvl="1"/>
            <a:r>
              <a:rPr lang="nl-BE" smtClean="0"/>
              <a:t>Humane wetenschappen: 30%</a:t>
            </a:r>
          </a:p>
          <a:p>
            <a:pPr lvl="1"/>
            <a:r>
              <a:rPr lang="nl-BE" smtClean="0"/>
              <a:t>…</a:t>
            </a:r>
          </a:p>
          <a:p>
            <a:pPr lvl="1"/>
            <a:r>
              <a:rPr lang="nl-BE" smtClean="0"/>
              <a:t>Wetenschappen: 73% / Klassieke talen: 81%</a:t>
            </a: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62</a:t>
            </a:fld>
            <a:endParaRPr lang="nl-NL" dirty="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119188"/>
            <a:ext cx="8999538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problemen oplossen met algebra en functies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eerste graad &gt; tweede graad</a:t>
            </a:r>
          </a:p>
          <a:p>
            <a:r>
              <a:rPr lang="nl-BE" sz="2400" dirty="0" smtClean="0"/>
              <a:t>opgave ook op te lossen zonder algebra &gt; algebra nodig</a:t>
            </a:r>
          </a:p>
          <a:p>
            <a:r>
              <a:rPr lang="nl-BE" sz="2400" dirty="0" smtClean="0"/>
              <a:t>vergelijking… kiezen uit lijst &gt; zelf vergelijking… opstellen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63</a:t>
            </a:fld>
            <a:endParaRPr lang="nl-NL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747963"/>
            <a:ext cx="7813675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8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problemen oplossen met algebra en functies</a:t>
            </a:r>
            <a:endParaRPr 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context speelt een belangrijke rol</a:t>
            </a:r>
          </a:p>
          <a:p>
            <a:pPr lvl="1"/>
            <a:r>
              <a:rPr lang="nl-BE" smtClean="0"/>
              <a:t>bv. economische context (&lt;50% succes, 30% blanco)</a:t>
            </a:r>
          </a:p>
          <a:p>
            <a:pPr lvl="1"/>
            <a:r>
              <a:rPr lang="nl-BE" smtClean="0"/>
              <a:t>meetkundige context vereist vaak meer mathematisering</a:t>
            </a:r>
          </a:p>
          <a:p>
            <a:pPr lvl="1"/>
            <a:r>
              <a:rPr lang="nl-BE" smtClean="0"/>
              <a:t>ook in andere domeinen</a:t>
            </a:r>
          </a:p>
          <a:p>
            <a:pPr lvl="1"/>
            <a:endParaRPr lang="nl-BE" smtClean="0"/>
          </a:p>
          <a:p>
            <a:pPr lvl="1"/>
            <a:endParaRPr lang="nl-BE" smtClean="0"/>
          </a:p>
          <a:p>
            <a:endParaRPr lang="nl-BE" smtClean="0"/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64</a:t>
            </a:fld>
            <a:endParaRPr lang="nl-NL" dirty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987675"/>
            <a:ext cx="60864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5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vlakke meetkunde en driehoeksmeting</a:t>
            </a:r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sz="3200" dirty="0" smtClean="0"/>
              <a:t>vlakke meetkunde (63%) en driehoeksmeting (58%)</a:t>
            </a:r>
          </a:p>
          <a:p>
            <a:pPr lvl="1"/>
            <a:r>
              <a:rPr lang="nl-BE" sz="2200" dirty="0" smtClean="0"/>
              <a:t>Humane wetenschappen: 34%/16%</a:t>
            </a:r>
          </a:p>
          <a:p>
            <a:pPr lvl="1"/>
            <a:r>
              <a:rPr lang="nl-BE" sz="2200" dirty="0" smtClean="0"/>
              <a:t>…</a:t>
            </a:r>
          </a:p>
          <a:p>
            <a:pPr lvl="1"/>
            <a:r>
              <a:rPr lang="nl-BE" sz="2200" dirty="0" smtClean="0"/>
              <a:t>Wetenschappen: 74%/71%  /  Klassieke talen: 84/81%</a:t>
            </a:r>
          </a:p>
          <a:p>
            <a:endParaRPr lang="nl-BE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65</a:t>
            </a:fld>
            <a:endParaRPr lang="nl-NL" dirty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85838"/>
            <a:ext cx="90281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60675"/>
            <a:ext cx="90424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0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vlakke meetkunde en driehoeksmeting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lengtes berekenen via gelijkvormigheid, Thales, Pythagoras; hoeken berekenen via goniometrische getallen, omtrekshoeken, …</a:t>
            </a:r>
          </a:p>
          <a:p>
            <a:pPr lvl="1"/>
            <a:r>
              <a:rPr lang="nl-BE" smtClean="0"/>
              <a:t>één stap (65-80%) &gt; meerdere stappen (50% of minder)</a:t>
            </a:r>
            <a:endParaRPr lang="nl-B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66</a:t>
            </a:fld>
            <a:endParaRPr lang="nl-NL" dirty="0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33" y="2966000"/>
            <a:ext cx="5870667" cy="38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vlakke meetkunde en driehoeksmeting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lengtes berekenen via gelijkvormigheid, Thales, Pythagoras; hoeken berekenen via goniometrische getallen, omtrekshoeken, …</a:t>
            </a:r>
          </a:p>
          <a:p>
            <a:pPr lvl="1"/>
            <a:r>
              <a:rPr lang="nl-BE" smtClean="0"/>
              <a:t>één stap (65-80%) &gt; meerdere stappen (50% of minder)</a:t>
            </a:r>
          </a:p>
          <a:p>
            <a:pPr lvl="1"/>
            <a:r>
              <a:rPr lang="nl-BE" smtClean="0"/>
              <a:t>meerstapsopgaven soms foutief in één stap opgelost</a:t>
            </a:r>
          </a:p>
          <a:p>
            <a:pPr lvl="1"/>
            <a:r>
              <a:rPr lang="nl-BE" smtClean="0"/>
              <a:t>opgaven waarin onbekende nodig is (15%)</a:t>
            </a:r>
          </a:p>
          <a:p>
            <a:pPr lvl="1"/>
            <a:r>
              <a:rPr lang="nl-BE" smtClean="0"/>
              <a:t>(foute) antwoord wordt soms op zicht bepaald</a:t>
            </a:r>
          </a:p>
          <a:p>
            <a:pPr lvl="1"/>
            <a:r>
              <a:rPr lang="nl-BE" smtClean="0"/>
              <a:t>oppervlakte van vierkanten met Pythagoras (slechts 60%!)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67</a:t>
            </a:fld>
            <a:endParaRPr lang="nl-NL" dirty="0"/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3163"/>
            <a:ext cx="89900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vlakke meetkunde en driehoeksmeting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gelijkvormigheid</a:t>
            </a:r>
          </a:p>
          <a:p>
            <a:pPr lvl="1"/>
            <a:r>
              <a:rPr lang="nl-BE" smtClean="0"/>
              <a:t>figuren dagelijks leven &gt; klassieke meetkundige figuren (70%)</a:t>
            </a:r>
          </a:p>
          <a:p>
            <a:pPr lvl="1"/>
            <a:r>
              <a:rPr lang="nl-BE" smtClean="0"/>
              <a:t>moeite met algemene uitspraken</a:t>
            </a:r>
          </a:p>
          <a:p>
            <a:pPr lvl="2"/>
            <a:r>
              <a:rPr lang="nl-BE" smtClean="0"/>
              <a:t>gelijkvormigheid versus congruentie (50%)</a:t>
            </a:r>
          </a:p>
          <a:p>
            <a:pPr lvl="2"/>
            <a:r>
              <a:rPr lang="nl-BE" smtClean="0"/>
              <a:t>gelijkvormig versus ‘gelijksoortig’ (50%)</a:t>
            </a:r>
          </a:p>
          <a:p>
            <a:r>
              <a:rPr lang="nl-BE" smtClean="0"/>
              <a:t>constructies, bv.</a:t>
            </a:r>
          </a:p>
          <a:p>
            <a:pPr lvl="1"/>
            <a:r>
              <a:rPr lang="nl-BE" smtClean="0"/>
              <a:t>raaklijn in een punt van een cirkel (60%)</a:t>
            </a:r>
          </a:p>
          <a:p>
            <a:pPr lvl="1"/>
            <a:r>
              <a:rPr lang="nl-BE" smtClean="0"/>
              <a:t>raaklijn uit een punt buiten een cirkel (40%): twijfel door foutieve constructies </a:t>
            </a:r>
            <a:endParaRPr lang="en-US" smtClean="0"/>
          </a:p>
          <a:p>
            <a:r>
              <a:rPr lang="nl-BE" smtClean="0"/>
              <a:t>afstand berekenen tussen twee punten</a:t>
            </a:r>
          </a:p>
          <a:p>
            <a:pPr lvl="1"/>
            <a:r>
              <a:rPr lang="nl-BE" smtClean="0"/>
              <a:t>positieve coördinaten &gt; negatieve coördinaten</a:t>
            </a:r>
          </a:p>
          <a:p>
            <a:endParaRPr lang="nl-BE" smtClean="0"/>
          </a:p>
          <a:p>
            <a:pPr lvl="2"/>
            <a:endParaRPr lang="nl-BE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68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45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ruimtemeetkunde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r>
              <a:rPr lang="nl-BE" smtClean="0"/>
              <a:t>56% van de leerlingen behalen de eindtermen</a:t>
            </a:r>
          </a:p>
          <a:p>
            <a:pPr lvl="1"/>
            <a:r>
              <a:rPr lang="nl-BE" smtClean="0"/>
              <a:t>Humane wetenschappen: 23%</a:t>
            </a:r>
          </a:p>
          <a:p>
            <a:pPr lvl="1"/>
            <a:r>
              <a:rPr lang="nl-BE" smtClean="0"/>
              <a:t>…</a:t>
            </a:r>
          </a:p>
          <a:p>
            <a:pPr lvl="1"/>
            <a:r>
              <a:rPr lang="nl-BE" smtClean="0"/>
              <a:t>Wetenschappen: 78% / Klassieke talen: 77%</a:t>
            </a:r>
          </a:p>
          <a:p>
            <a:r>
              <a:rPr lang="nl-BE" smtClean="0"/>
              <a:t>resultaten duidelijk minder goed dan in de eerste graad</a:t>
            </a:r>
          </a:p>
          <a:p>
            <a:r>
              <a:rPr lang="nl-BE" smtClean="0"/>
              <a:t>19 à 35% (afh. van de eindterm) vd leerkrachten geeft aan dat ze de betrokken eindterm nog niet behandeld hebben (!)</a:t>
            </a:r>
          </a:p>
          <a:p>
            <a:pPr lvl="1"/>
            <a:r>
              <a:rPr lang="nl-BE" smtClean="0"/>
              <a:t>idem (in mindere mate) voor statistiek en differentiequotiënt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69</a:t>
            </a:fld>
            <a:endParaRPr lang="nl-NL" dirty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825823"/>
            <a:ext cx="90138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1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Peilingskalender wiskunde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mtClean="0"/>
              <a:t>basisonderwijs: 2002 en 2009 </a:t>
            </a:r>
          </a:p>
          <a:p>
            <a:r>
              <a:rPr lang="nl-BE" smtClean="0"/>
              <a:t>eerste graad B-stroom: 2008</a:t>
            </a:r>
          </a:p>
          <a:p>
            <a:r>
              <a:rPr lang="nl-BE" smtClean="0"/>
              <a:t>eerste graad A-stroom: 2009</a:t>
            </a:r>
          </a:p>
          <a:p>
            <a:pPr lvl="1"/>
            <a:endParaRPr lang="nl-BE" smtClean="0">
              <a:hlinkClick r:id=""/>
            </a:endParaRPr>
          </a:p>
          <a:p>
            <a:pPr lvl="1"/>
            <a:r>
              <a:rPr lang="nl-BE" smtClean="0">
                <a:hlinkClick r:id=""/>
              </a:rPr>
              <a:t>http://www.ond.vlaanderen.be/curriculum/peilingen/</a:t>
            </a:r>
            <a:endParaRPr lang="nl-BE" smtClean="0"/>
          </a:p>
          <a:p>
            <a:pPr lvl="1"/>
            <a:r>
              <a:rPr lang="nl-BE" smtClean="0"/>
              <a:t>brochures met resultaten</a:t>
            </a:r>
          </a:p>
          <a:p>
            <a:pPr lvl="1"/>
            <a:r>
              <a:rPr lang="nl-BE" smtClean="0"/>
              <a:t>conferentie ‘Het verschil in wiskunde’</a:t>
            </a:r>
          </a:p>
          <a:p>
            <a:endParaRPr lang="nl-BE" smtClean="0"/>
          </a:p>
          <a:p>
            <a:r>
              <a:rPr lang="nl-BE" smtClean="0"/>
              <a:t>tweede graad aso: 2011</a:t>
            </a:r>
          </a:p>
          <a:p>
            <a:endParaRPr lang="nl-BE" smtClean="0"/>
          </a:p>
          <a:p>
            <a:r>
              <a:rPr lang="nl-BE" smtClean="0"/>
              <a:t>derde graad aso: 2014</a:t>
            </a:r>
          </a:p>
          <a:p>
            <a:r>
              <a:rPr lang="nl-BE" smtClean="0"/>
              <a:t>derde graad tso/kso: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34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ruimtemeetkunde</a:t>
            </a:r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3088804" cy="5184576"/>
          </a:xfrm>
        </p:spPr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vlakke meetkunde toepassen in de ruimte: resultaten vergelijkbaar met puur vlakke toepassingen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70</a:t>
            </a:fld>
            <a:endParaRPr lang="nl-NL" dirty="0"/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228725"/>
            <a:ext cx="60007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ruimtemeetkunde</a:t>
            </a:r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‘echte’ ruimtemeetkunde</a:t>
            </a:r>
          </a:p>
          <a:p>
            <a:pPr lvl="1"/>
            <a:r>
              <a:rPr lang="nl-BE" smtClean="0"/>
              <a:t>kruisende rechten, onderlinge ligging rechte en vlak</a:t>
            </a:r>
          </a:p>
          <a:p>
            <a:pPr lvl="1"/>
            <a:r>
              <a:rPr lang="nl-BE" smtClean="0"/>
              <a:t>gaat niet goed</a:t>
            </a:r>
          </a:p>
          <a:p>
            <a:pPr lvl="1"/>
            <a:r>
              <a:rPr lang="nl-BE" smtClean="0"/>
              <a:t>bv. vlakken worden geïnterpreteerd als zijnde begrensd</a:t>
            </a:r>
            <a:endParaRPr lang="en-US" smtClean="0"/>
          </a:p>
          <a:p>
            <a:endParaRPr lang="nl-BE" smtClean="0"/>
          </a:p>
          <a:p>
            <a:r>
              <a:rPr lang="nl-BE" smtClean="0"/>
              <a:t>interpreteren van vlakke voorstellingen</a:t>
            </a:r>
          </a:p>
          <a:p>
            <a:pPr lvl="1"/>
            <a:r>
              <a:rPr lang="nl-BE" smtClean="0"/>
              <a:t>grondplan lezen, voorstelling maken op basis van aanzichten, al dan niet verlies van lengte, hoekgetrouwheid, …</a:t>
            </a:r>
          </a:p>
          <a:p>
            <a:pPr lvl="1"/>
            <a:r>
              <a:rPr lang="nl-BE" smtClean="0"/>
              <a:t>gaat goed</a:t>
            </a:r>
          </a:p>
          <a:p>
            <a:pPr lvl="1"/>
            <a:r>
              <a:rPr lang="nl-BE" smtClean="0"/>
              <a:t>uitzondering: behoud van lengte in een realistische context (foto is ander soort figuur dan de figuren in wiskundelessen!)</a:t>
            </a:r>
          </a:p>
          <a:p>
            <a:endParaRPr lang="nl-BE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7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ruimtemeetkunde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87052" y="1196752"/>
            <a:ext cx="3581674" cy="5184576"/>
          </a:xfrm>
        </p:spPr>
        <p:txBody>
          <a:bodyPr/>
          <a:lstStyle/>
          <a:p>
            <a:r>
              <a:rPr lang="nl-BE" dirty="0" smtClean="0"/>
              <a:t>inhoudsberekening</a:t>
            </a:r>
          </a:p>
          <a:p>
            <a:pPr lvl="1"/>
            <a:r>
              <a:rPr lang="nl-BE" dirty="0" smtClean="0"/>
              <a:t>kegel, cilinder, balk &gt; prisma, bol &gt; afgeknotte piramide/kegel</a:t>
            </a:r>
          </a:p>
          <a:p>
            <a:pPr lvl="1"/>
            <a:r>
              <a:rPr lang="nl-BE" dirty="0" smtClean="0"/>
              <a:t>(door 30% niet behandeld) 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effect van schaal op oppervlakte en inhoud niet OK (lineariteitsillusie)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72</a:t>
            </a:fld>
            <a:endParaRPr lang="nl-NL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692150"/>
            <a:ext cx="5373688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statistiek</a:t>
            </a:r>
            <a:endParaRPr lang="en-US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r>
              <a:rPr lang="nl-BE" smtClean="0"/>
              <a:t>76% van de leerlingen behalen de eindtermen</a:t>
            </a:r>
          </a:p>
          <a:p>
            <a:pPr lvl="1"/>
            <a:r>
              <a:rPr lang="nl-BE" smtClean="0"/>
              <a:t>Humane wetenschappen: 56%</a:t>
            </a:r>
          </a:p>
          <a:p>
            <a:pPr lvl="1"/>
            <a:r>
              <a:rPr lang="nl-BE" smtClean="0"/>
              <a:t>…</a:t>
            </a:r>
          </a:p>
          <a:p>
            <a:pPr lvl="1"/>
            <a:r>
              <a:rPr lang="nl-BE" smtClean="0"/>
              <a:t>Wetenschappen: 80% / Klassieke talen: 87%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73</a:t>
            </a:fld>
            <a:endParaRPr lang="nl-NL" dirty="0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111250"/>
            <a:ext cx="90011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0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statistiek</a:t>
            </a:r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representativiteit</a:t>
            </a:r>
          </a:p>
          <a:p>
            <a:pPr lvl="1"/>
            <a:r>
              <a:rPr lang="nl-BE" smtClean="0"/>
              <a:t>basisprincipes in orde</a:t>
            </a:r>
          </a:p>
          <a:p>
            <a:pPr lvl="1"/>
            <a:r>
              <a:rPr lang="nl-BE" smtClean="0"/>
              <a:t>leerlingen toch nog relatief gemakkelijk te misleiden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74</a:t>
            </a:fld>
            <a:endParaRPr lang="nl-NL" dirty="0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624286"/>
            <a:ext cx="907256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5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statistiek</a:t>
            </a:r>
            <a:endParaRPr 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87051" y="1196752"/>
            <a:ext cx="4384949" cy="4896544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kengetallen</a:t>
            </a:r>
          </a:p>
          <a:p>
            <a:pPr lvl="1"/>
            <a:r>
              <a:rPr lang="nl-BE" dirty="0" smtClean="0"/>
              <a:t>berekenen OK</a:t>
            </a:r>
          </a:p>
          <a:p>
            <a:pPr lvl="1"/>
            <a:r>
              <a:rPr lang="nl-BE" dirty="0" smtClean="0"/>
              <a:t>leerlingen verwarren gemiddelde en mediaan (zie ook peiling 1ste graad)</a:t>
            </a:r>
          </a:p>
          <a:p>
            <a:pPr lvl="1"/>
            <a:r>
              <a:rPr lang="nl-BE" dirty="0" smtClean="0"/>
              <a:t>leerlingen verwarren standaardafwijking en variatiebreedte</a:t>
            </a:r>
          </a:p>
          <a:p>
            <a:r>
              <a:rPr lang="nl-BE" dirty="0" smtClean="0"/>
              <a:t>grafische voorstellingen</a:t>
            </a:r>
          </a:p>
          <a:p>
            <a:pPr lvl="1"/>
            <a:r>
              <a:rPr lang="nl-BE" dirty="0" smtClean="0"/>
              <a:t>cirkel en strook OK</a:t>
            </a:r>
          </a:p>
          <a:p>
            <a:pPr lvl="1"/>
            <a:r>
              <a:rPr lang="nl-BE" dirty="0" smtClean="0"/>
              <a:t>boxplot niet OK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75</a:t>
            </a:fld>
            <a:endParaRPr lang="nl-NL" dirty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4450"/>
            <a:ext cx="4716462" cy="677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908675"/>
            <a:ext cx="6249987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6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reële functies</a:t>
            </a:r>
            <a:endParaRPr lang="en-US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r>
              <a:rPr lang="nl-BE" smtClean="0"/>
              <a:t>75% van de leerlingen behalen de eindtermen</a:t>
            </a:r>
          </a:p>
          <a:p>
            <a:pPr lvl="1"/>
            <a:r>
              <a:rPr lang="nl-BE" smtClean="0"/>
              <a:t>Humane wetenschappen: 32%</a:t>
            </a:r>
          </a:p>
          <a:p>
            <a:pPr lvl="1"/>
            <a:r>
              <a:rPr lang="nl-BE" smtClean="0"/>
              <a:t>…</a:t>
            </a:r>
          </a:p>
          <a:p>
            <a:pPr lvl="1"/>
            <a:r>
              <a:rPr lang="nl-BE" smtClean="0"/>
              <a:t>Wetenschappen: 85% / Klassieke talen: 91%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76</a:t>
            </a:fld>
            <a:endParaRPr lang="nl-NL" dirty="0"/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125538"/>
            <a:ext cx="9013825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6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reële functies</a:t>
            </a:r>
            <a:endParaRPr 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samenhang verschillende voorstellingen van een functie</a:t>
            </a:r>
          </a:p>
          <a:p>
            <a:pPr lvl="1"/>
            <a:r>
              <a:rPr lang="nl-BE" smtClean="0"/>
              <a:t>vrij goed</a:t>
            </a:r>
          </a:p>
          <a:p>
            <a:pPr lvl="1"/>
            <a:r>
              <a:rPr lang="nl-BE" smtClean="0"/>
              <a:t>ook in realistische situaties met complexe grafieken</a:t>
            </a:r>
          </a:p>
          <a:p>
            <a:pPr lvl="1"/>
            <a:r>
              <a:rPr lang="nl-BE" smtClean="0"/>
              <a:t>zelf opstellen voorschrift in meetkundige context is moeilijk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77</a:t>
            </a:fld>
            <a:endParaRPr lang="nl-NL" dirty="0"/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90925"/>
            <a:ext cx="8813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reële functies</a:t>
            </a:r>
            <a:endParaRPr lang="en-US" smtClean="0"/>
          </a:p>
        </p:txBody>
      </p:sp>
      <p:sp>
        <p:nvSpPr>
          <p:cNvPr id="82947" name="Content Placeholder 2"/>
          <p:cNvSpPr>
            <a:spLocks noGrp="1"/>
          </p:cNvSpPr>
          <p:nvPr>
            <p:ph sz="half" idx="1"/>
          </p:nvPr>
        </p:nvSpPr>
        <p:spPr>
          <a:xfrm>
            <a:off x="179513" y="1258888"/>
            <a:ext cx="3744415" cy="5122440"/>
          </a:xfrm>
        </p:spPr>
        <p:txBody>
          <a:bodyPr/>
          <a:lstStyle/>
          <a:p>
            <a:r>
              <a:rPr lang="nl-BE" dirty="0" smtClean="0"/>
              <a:t>transformeren van grafieken</a:t>
            </a:r>
          </a:p>
          <a:p>
            <a:pPr lvl="1"/>
            <a:r>
              <a:rPr lang="nl-BE" dirty="0" smtClean="0"/>
              <a:t>basisoefeningen (75%)</a:t>
            </a:r>
          </a:p>
          <a:p>
            <a:pPr lvl="1"/>
            <a:r>
              <a:rPr lang="nl-BE" dirty="0" smtClean="0"/>
              <a:t>horizontale verschuivingen zijn moeilijker</a:t>
            </a:r>
          </a:p>
          <a:p>
            <a:pPr lvl="1"/>
            <a:r>
              <a:rPr lang="nl-BE" dirty="0" smtClean="0"/>
              <a:t>van grafiek naar voorschrift als g(x)=k·f(x)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78</a:t>
            </a:fld>
            <a:endParaRPr lang="nl-NL" dirty="0"/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765175"/>
            <a:ext cx="54991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3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reële functies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standaardfuncties</a:t>
            </a:r>
          </a:p>
          <a:p>
            <a:pPr lvl="1"/>
            <a:r>
              <a:rPr lang="nl-BE" smtClean="0"/>
              <a:t>grafiek herkennen OK</a:t>
            </a:r>
          </a:p>
          <a:p>
            <a:pPr lvl="1"/>
            <a:r>
              <a:rPr lang="nl-BE" smtClean="0"/>
              <a:t>zelf tekenen van grafiek: y=x (75%), y=1/x (45%)</a:t>
            </a:r>
          </a:p>
          <a:p>
            <a:endParaRPr lang="nl-BE" smtClean="0"/>
          </a:p>
          <a:p>
            <a:r>
              <a:rPr lang="nl-BE" smtClean="0"/>
              <a:t>domein, bereik, extrema OK</a:t>
            </a:r>
          </a:p>
          <a:p>
            <a:endParaRPr lang="nl-BE" smtClean="0"/>
          </a:p>
          <a:p>
            <a:r>
              <a:rPr lang="nl-BE" smtClean="0"/>
              <a:t>tekentabel</a:t>
            </a:r>
          </a:p>
          <a:p>
            <a:pPr lvl="1"/>
            <a:r>
              <a:rPr lang="nl-BE" smtClean="0"/>
              <a:t>wisselende resultaten (50 à 85%)</a:t>
            </a:r>
          </a:p>
          <a:p>
            <a:pPr lvl="1"/>
            <a:r>
              <a:rPr lang="nl-BE" smtClean="0"/>
              <a:t>grafiek naar tabel &gt; grafiek naar omschrijving in formulevorm</a:t>
            </a:r>
          </a:p>
          <a:p>
            <a:pPr lvl="1"/>
            <a:r>
              <a:rPr lang="nl-BE" smtClean="0"/>
              <a:t>grafische voorstelling helpt om ongelijkheden op te lossen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79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11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Internationale onderzoeken wiskunde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smtClean="0"/>
              <a:t>PISA</a:t>
            </a:r>
          </a:p>
          <a:p>
            <a:pPr lvl="1"/>
            <a:r>
              <a:rPr lang="nl-BE" smtClean="0"/>
              <a:t>OESO (+ andere landen)</a:t>
            </a:r>
          </a:p>
          <a:p>
            <a:pPr lvl="1"/>
            <a:r>
              <a:rPr lang="nl-BE" smtClean="0"/>
              <a:t>15-jarigen</a:t>
            </a:r>
          </a:p>
          <a:p>
            <a:pPr lvl="1"/>
            <a:r>
              <a:rPr lang="nl-BE" smtClean="0"/>
              <a:t>leesvaardigheid – wiskundige geletterdheid – wetenschappelijke geletterdheid</a:t>
            </a:r>
          </a:p>
          <a:p>
            <a:pPr lvl="1"/>
            <a:r>
              <a:rPr lang="nl-BE" smtClean="0"/>
              <a:t>2000 – 2003 – 2006 – 2009 – 2012</a:t>
            </a:r>
          </a:p>
          <a:p>
            <a:r>
              <a:rPr lang="nl-BE" smtClean="0"/>
              <a:t>(TIMSS)</a:t>
            </a:r>
          </a:p>
          <a:p>
            <a:pPr lvl="1"/>
            <a:r>
              <a:rPr lang="nl-BE" smtClean="0"/>
              <a:t>4de jaar bo + 2de jaar so</a:t>
            </a:r>
          </a:p>
          <a:p>
            <a:pPr lvl="1"/>
            <a:r>
              <a:rPr lang="nl-BE" smtClean="0"/>
              <a:t>gericht op grootste gemene deler van de curricula</a:t>
            </a:r>
          </a:p>
          <a:p>
            <a:pPr lvl="1"/>
            <a:r>
              <a:rPr lang="nl-BE" smtClean="0"/>
              <a:t>1995 – 1999 – 2003</a:t>
            </a:r>
          </a:p>
          <a:p>
            <a:r>
              <a:rPr lang="nl-BE" smtClean="0"/>
              <a:t>(TIMSS Advanced)</a:t>
            </a:r>
          </a:p>
          <a:p>
            <a:pPr lvl="1"/>
            <a:r>
              <a:rPr lang="nl-BE" smtClean="0"/>
              <a:t>eind so</a:t>
            </a:r>
          </a:p>
          <a:p>
            <a:pPr lvl="1"/>
            <a:r>
              <a:rPr lang="nl-BE" smtClean="0"/>
              <a:t>gericht op de wiskundig sterke leerlingen</a:t>
            </a:r>
          </a:p>
          <a:p>
            <a:pPr lvl="1"/>
            <a:r>
              <a:rPr lang="nl-BE" smtClean="0"/>
              <a:t>nog niet deelgenomen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82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Tot slot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versus tweede graad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enerzijds</a:t>
            </a:r>
          </a:p>
          <a:p>
            <a:r>
              <a:rPr lang="nl-BE" dirty="0" smtClean="0"/>
              <a:t>tweede graad &gt; eerste graad</a:t>
            </a:r>
          </a:p>
          <a:p>
            <a:r>
              <a:rPr lang="nl-BE" dirty="0" smtClean="0"/>
              <a:t>er is een groep die het over de hele lijn goed doet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anderzijds</a:t>
            </a:r>
          </a:p>
          <a:p>
            <a:r>
              <a:rPr lang="nl-BE" dirty="0" smtClean="0"/>
              <a:t>een aantal problemen uit de eerste graad blijven bestaan</a:t>
            </a:r>
          </a:p>
          <a:p>
            <a:r>
              <a:rPr lang="nl-BE" dirty="0" smtClean="0"/>
              <a:t>ook nu een groep met barslechte resultaten</a:t>
            </a:r>
          </a:p>
          <a:p>
            <a:r>
              <a:rPr lang="nl-BE" dirty="0" smtClean="0"/>
              <a:t>ook nu worden een aantal eindtermen niet behandeld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81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72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versus PISA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verschillende invalshoek:</a:t>
            </a:r>
          </a:p>
          <a:p>
            <a:pPr lvl="1"/>
            <a:r>
              <a:rPr lang="nl-BE" dirty="0" smtClean="0"/>
              <a:t>PISA: wiskunde gebruiken in andere domeinen</a:t>
            </a:r>
          </a:p>
          <a:p>
            <a:pPr lvl="1"/>
            <a:r>
              <a:rPr lang="nl-BE" dirty="0" smtClean="0"/>
              <a:t>peiling: daarnaast ook meer formeel gerichte wiskunde</a:t>
            </a:r>
          </a:p>
          <a:p>
            <a:pPr lvl="1"/>
            <a:r>
              <a:rPr lang="nl-BE" dirty="0" smtClean="0"/>
              <a:t>op PISA-achtige items in de peiling scoren leerlingen goed</a:t>
            </a:r>
          </a:p>
          <a:p>
            <a:endParaRPr lang="nl-BE" dirty="0" smtClean="0"/>
          </a:p>
          <a:p>
            <a:r>
              <a:rPr lang="nl-BE" dirty="0" smtClean="0"/>
              <a:t>OK in internationaal perspectief</a:t>
            </a:r>
          </a:p>
          <a:p>
            <a:pPr marL="0" indent="0">
              <a:buNone/>
            </a:pPr>
            <a:r>
              <a:rPr lang="nl-BE" dirty="0" smtClean="0">
                <a:sym typeface="Symbol"/>
              </a:rPr>
              <a:t>	</a:t>
            </a:r>
            <a:r>
              <a:rPr lang="nl-BE" dirty="0">
                <a:sym typeface="Symbol"/>
              </a:rPr>
              <a:t>	</a:t>
            </a:r>
            <a:r>
              <a:rPr lang="nl-BE" dirty="0" smtClean="0"/>
              <a:t>minder OK voor de ambitieuzere 				doelstellingen die we onszelf stellen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82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79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Relativeren, maar ook ernstig nemen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peiling een stukje relativeren…</a:t>
            </a:r>
          </a:p>
          <a:p>
            <a:pPr lvl="1"/>
            <a:r>
              <a:rPr lang="nl-BE" dirty="0" smtClean="0"/>
              <a:t>grootschalige afname:</a:t>
            </a:r>
          </a:p>
          <a:p>
            <a:pPr lvl="2"/>
            <a:r>
              <a:rPr lang="nl-BE" dirty="0" smtClean="0"/>
              <a:t>andere vraagtypes dan op een examen</a:t>
            </a:r>
          </a:p>
          <a:p>
            <a:pPr lvl="2"/>
            <a:r>
              <a:rPr lang="nl-BE" dirty="0" smtClean="0"/>
              <a:t>er zijn belangrijke aspecten die niet getoetst worden (beperk het onderwijs zeker niet tot wat in de peiling ondervraagd kan worden!)</a:t>
            </a:r>
          </a:p>
          <a:p>
            <a:pPr lvl="1"/>
            <a:r>
              <a:rPr lang="nl-BE" dirty="0" smtClean="0">
                <a:sym typeface="Symbol" pitchFamily="18" charset="2"/>
              </a:rPr>
              <a:t>leerlingen hebben vooraf niet gestudeerd</a:t>
            </a:r>
          </a:p>
          <a:p>
            <a:pPr lvl="1"/>
            <a:r>
              <a:rPr lang="nl-BE" dirty="0" smtClean="0">
                <a:sym typeface="Symbol" pitchFamily="18" charset="2"/>
              </a:rPr>
              <a:t>niet alle leerlingen die deelnemen aan de peiling zullen slagen voor de tweede graad</a:t>
            </a:r>
          </a:p>
          <a:p>
            <a:pPr lvl="1"/>
            <a:r>
              <a:rPr lang="nl-BE" dirty="0" smtClean="0">
                <a:sym typeface="Symbol" pitchFamily="18" charset="2"/>
              </a:rPr>
              <a:t>bepalen van de cesuur is mensenwerk</a:t>
            </a:r>
          </a:p>
          <a:p>
            <a:pPr lvl="1"/>
            <a:r>
              <a:rPr lang="nl-BE" dirty="0" smtClean="0">
                <a:sym typeface="Symbol" pitchFamily="18" charset="2"/>
              </a:rPr>
              <a:t>resultaten per eindterm moeten voorzichtig geïnterpreteerd worden</a:t>
            </a:r>
          </a:p>
          <a:p>
            <a:pPr lvl="1"/>
            <a:r>
              <a:rPr lang="nl-BE" dirty="0" smtClean="0">
                <a:sym typeface="Symbol" pitchFamily="18" charset="2"/>
              </a:rPr>
              <a:t>…</a:t>
            </a:r>
          </a:p>
          <a:p>
            <a:r>
              <a:rPr lang="nl-BE" dirty="0" smtClean="0">
                <a:sym typeface="Symbol" pitchFamily="18" charset="2"/>
              </a:rPr>
              <a:t>… maar ze geeft wèl een schat aan informatie die we zeker au sérieux moeten nemen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83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21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En nu…?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paralleltoetsen</a:t>
            </a:r>
          </a:p>
          <a:p>
            <a:pPr lvl="1"/>
            <a:r>
              <a:rPr lang="nl-BE" smtClean="0"/>
              <a:t>equivalent met de peilingstoetsen</a:t>
            </a:r>
          </a:p>
          <a:p>
            <a:pPr lvl="1"/>
            <a:r>
              <a:rPr lang="nl-BE" smtClean="0"/>
              <a:t>kunnen door scholen gratis gebruikt worden</a:t>
            </a:r>
          </a:p>
          <a:p>
            <a:pPr lvl="1"/>
            <a:r>
              <a:rPr lang="nl-BE" smtClean="0"/>
              <a:t>feedback mogelijk</a:t>
            </a:r>
          </a:p>
          <a:p>
            <a:pPr lvl="1"/>
            <a:r>
              <a:rPr lang="nl-BE" smtClean="0">
                <a:hlinkClick r:id="rId2"/>
              </a:rPr>
              <a:t>www.ond.vlaanderen.be/toetsenvoorscholen</a:t>
            </a:r>
            <a:endParaRPr lang="nl-BE" smtClean="0"/>
          </a:p>
          <a:p>
            <a:endParaRPr lang="nl-BE" smtClean="0"/>
          </a:p>
          <a:p>
            <a:r>
              <a:rPr lang="nl-BE" smtClean="0"/>
              <a:t>vervolg</a:t>
            </a:r>
          </a:p>
          <a:p>
            <a:pPr lvl="1"/>
            <a:r>
              <a:rPr lang="nl-BE" smtClean="0"/>
              <a:t>reacties uit het veld?</a:t>
            </a:r>
          </a:p>
          <a:p>
            <a:pPr lvl="1"/>
            <a:r>
              <a:rPr lang="nl-BE" smtClean="0"/>
              <a:t>conferentie?</a:t>
            </a:r>
          </a:p>
          <a:p>
            <a:endParaRPr lang="nl-BE" smtClean="0"/>
          </a:p>
          <a:p>
            <a:endParaRPr lang="nl-BE" smtClean="0"/>
          </a:p>
          <a:p>
            <a:endParaRPr lang="nl-BE" smtClean="0"/>
          </a:p>
          <a:p>
            <a:endParaRPr lang="nl-B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84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98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Tijd voor vragen en reacties!</a:t>
            </a:r>
            <a:endParaRPr lang="en-US" dirty="0" smtClean="0">
              <a:hlinkClick r:id="" action="ppaction://noactio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mtClean="0"/>
              <a:t>Bedankt voor uw aandacht!</a:t>
            </a:r>
            <a:endParaRPr lang="en-US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Peiling eindtermen wiskunde 2de graad - LUCON 15/05/13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326405"/>
            <a:ext cx="584835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9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2009-corporate_kuleuven_liggend-versie2007-9sept</Template>
  <TotalTime>1328</TotalTime>
  <Words>2772</Words>
  <Application>Microsoft Office PowerPoint</Application>
  <PresentationFormat>On-screen Show (4:3)</PresentationFormat>
  <Paragraphs>631</Paragraphs>
  <Slides>86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2009-corporate_kuleuven_liggend-versie2007-9sept</vt:lpstr>
      <vt:lpstr>Microsoft Excel Chart</vt:lpstr>
      <vt:lpstr>Beheersen de leerlingen uit de 2de graad aso de eindtermen wiskunde?  Resultaten van de peiling van mei 2011.</vt:lpstr>
      <vt:lpstr>kennismaking</vt:lpstr>
      <vt:lpstr>kennismaking</vt:lpstr>
      <vt:lpstr>Situering</vt:lpstr>
      <vt:lpstr>Eindtermen en peilingen</vt:lpstr>
      <vt:lpstr>Eindtermen en peilingen</vt:lpstr>
      <vt:lpstr>Peilingskalender wiskunde</vt:lpstr>
      <vt:lpstr>Internationale onderzoeken wiskunde</vt:lpstr>
      <vt:lpstr>Peiling eerste graad A-stroom</vt:lpstr>
      <vt:lpstr>Peiling eerste graad A-stroom</vt:lpstr>
      <vt:lpstr>Peiling eerste graad A-stroom</vt:lpstr>
      <vt:lpstr>Rekenen met veeltermen</vt:lpstr>
      <vt:lpstr>Rekenen met veeltermen</vt:lpstr>
      <vt:lpstr>Peilingen basisonderwijs</vt:lpstr>
      <vt:lpstr>PISA 2003</vt:lpstr>
      <vt:lpstr>PISA</vt:lpstr>
      <vt:lpstr>PISA</vt:lpstr>
      <vt:lpstr>PISA</vt:lpstr>
      <vt:lpstr>PISA 2009      versus      PISA 2003</vt:lpstr>
      <vt:lpstr>Peiling wiskunde aso 2de graad 2011</vt:lpstr>
      <vt:lpstr>Eindtermen en peiling</vt:lpstr>
      <vt:lpstr>Maken van de toetsen</vt:lpstr>
      <vt:lpstr>Clustering van eindtermen</vt:lpstr>
      <vt:lpstr>Opstellen van de meetschaal</vt:lpstr>
      <vt:lpstr>Opstellen van de meetschaal</vt:lpstr>
      <vt:lpstr>Steekproef</vt:lpstr>
      <vt:lpstr>Steekproef</vt:lpstr>
      <vt:lpstr>Toetsafname</vt:lpstr>
      <vt:lpstr>Vragenlijsten</vt:lpstr>
      <vt:lpstr>Voorbeeldvragen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Resultaten van de peiling</vt:lpstr>
      <vt:lpstr>Resultaten</vt:lpstr>
      <vt:lpstr>Resultaten</vt:lpstr>
      <vt:lpstr>Resultaten</vt:lpstr>
      <vt:lpstr>Inhoudelijke analyse</vt:lpstr>
      <vt:lpstr>vooraf</vt:lpstr>
      <vt:lpstr>reliëf in de resultaten</vt:lpstr>
      <vt:lpstr>getallenleer en algebra</vt:lpstr>
      <vt:lpstr> getallenleer en algebra</vt:lpstr>
      <vt:lpstr> getallenleer en algebra</vt:lpstr>
      <vt:lpstr>getallenleer en algebra</vt:lpstr>
      <vt:lpstr>getallenleer en algebra</vt:lpstr>
      <vt:lpstr>getallenleer en algebra</vt:lpstr>
      <vt:lpstr>functies van de 1ste en 2de graad</vt:lpstr>
      <vt:lpstr>functies van de 1ste en 2de graad</vt:lpstr>
      <vt:lpstr>functies van de 1ste en 2de graad</vt:lpstr>
      <vt:lpstr>functies van de 1ste en 2de graad</vt:lpstr>
      <vt:lpstr>problemen oplossen met algebra en functies</vt:lpstr>
      <vt:lpstr>problemen oplossen met algebra en functies</vt:lpstr>
      <vt:lpstr>problemen oplossen met algebra en functies</vt:lpstr>
      <vt:lpstr>vlakke meetkunde en driehoeksmeting</vt:lpstr>
      <vt:lpstr>vlakke meetkunde en driehoeksmeting</vt:lpstr>
      <vt:lpstr>vlakke meetkunde en driehoeksmeting</vt:lpstr>
      <vt:lpstr>vlakke meetkunde en driehoeksmeting</vt:lpstr>
      <vt:lpstr>ruimtemeetkunde</vt:lpstr>
      <vt:lpstr>ruimtemeetkunde</vt:lpstr>
      <vt:lpstr>ruimtemeetkunde</vt:lpstr>
      <vt:lpstr>ruimtemeetkunde</vt:lpstr>
      <vt:lpstr>statistiek</vt:lpstr>
      <vt:lpstr>statistiek</vt:lpstr>
      <vt:lpstr>statistiek</vt:lpstr>
      <vt:lpstr>reële functies</vt:lpstr>
      <vt:lpstr>reële functies</vt:lpstr>
      <vt:lpstr>reële functies</vt:lpstr>
      <vt:lpstr>reële functies</vt:lpstr>
      <vt:lpstr>Tot slot</vt:lpstr>
      <vt:lpstr>Peiling eerste versus tweede graad</vt:lpstr>
      <vt:lpstr>Peiling versus PISA</vt:lpstr>
      <vt:lpstr>Relativeren, maar ook ernstig nemen</vt:lpstr>
      <vt:lpstr>En nu…?</vt:lpstr>
      <vt:lpstr>Tijd voor vragen en reacties!</vt:lpstr>
      <vt:lpstr>Bedankt voor uw aandacht!</vt:lpstr>
    </vt:vector>
  </TitlesOfParts>
  <Company>KUL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standaard</dc:creator>
  <cp:lastModifiedBy>Johan Deprez</cp:lastModifiedBy>
  <cp:revision>203</cp:revision>
  <cp:lastPrinted>2013-05-09T12:25:46Z</cp:lastPrinted>
  <dcterms:created xsi:type="dcterms:W3CDTF">2009-09-09T12:26:47Z</dcterms:created>
  <dcterms:modified xsi:type="dcterms:W3CDTF">2014-09-28T21:08:04Z</dcterms:modified>
</cp:coreProperties>
</file>