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89"/>
  </p:notesMasterIdLst>
  <p:handoutMasterIdLst>
    <p:handoutMasterId r:id="rId90"/>
  </p:handoutMasterIdLst>
  <p:sldIdLst>
    <p:sldId id="256" r:id="rId2"/>
    <p:sldId id="343" r:id="rId3"/>
    <p:sldId id="259" r:id="rId4"/>
    <p:sldId id="260" r:id="rId5"/>
    <p:sldId id="261" r:id="rId6"/>
    <p:sldId id="262" r:id="rId7"/>
    <p:sldId id="263" r:id="rId8"/>
    <p:sldId id="403" r:id="rId9"/>
    <p:sldId id="265" r:id="rId10"/>
    <p:sldId id="266" r:id="rId11"/>
    <p:sldId id="267" r:id="rId12"/>
    <p:sldId id="268" r:id="rId13"/>
    <p:sldId id="269" r:id="rId14"/>
    <p:sldId id="270" r:id="rId15"/>
    <p:sldId id="405" r:id="rId16"/>
    <p:sldId id="418" r:id="rId17"/>
    <p:sldId id="424" r:id="rId18"/>
    <p:sldId id="429" r:id="rId19"/>
    <p:sldId id="410" r:id="rId20"/>
    <p:sldId id="411" r:id="rId21"/>
    <p:sldId id="412" r:id="rId22"/>
    <p:sldId id="413" r:id="rId23"/>
    <p:sldId id="414" r:id="rId24"/>
    <p:sldId id="415" r:id="rId25"/>
    <p:sldId id="406" r:id="rId26"/>
    <p:sldId id="407" r:id="rId27"/>
    <p:sldId id="264" r:id="rId28"/>
    <p:sldId id="271" r:id="rId29"/>
    <p:sldId id="272" r:id="rId30"/>
    <p:sldId id="274" r:id="rId31"/>
    <p:sldId id="275" r:id="rId32"/>
    <p:sldId id="376" r:id="rId33"/>
    <p:sldId id="377" r:id="rId34"/>
    <p:sldId id="378" r:id="rId35"/>
    <p:sldId id="379" r:id="rId36"/>
    <p:sldId id="380" r:id="rId37"/>
    <p:sldId id="385" r:id="rId38"/>
    <p:sldId id="383" r:id="rId39"/>
    <p:sldId id="384" r:id="rId40"/>
    <p:sldId id="386" r:id="rId41"/>
    <p:sldId id="387" r:id="rId42"/>
    <p:sldId id="345" r:id="rId43"/>
    <p:sldId id="346" r:id="rId44"/>
    <p:sldId id="347" r:id="rId45"/>
    <p:sldId id="348" r:id="rId46"/>
    <p:sldId id="349" r:id="rId47"/>
    <p:sldId id="350" r:id="rId48"/>
    <p:sldId id="351" r:id="rId49"/>
    <p:sldId id="352" r:id="rId50"/>
    <p:sldId id="353" r:id="rId51"/>
    <p:sldId id="354" r:id="rId52"/>
    <p:sldId id="388" r:id="rId53"/>
    <p:sldId id="390" r:id="rId54"/>
    <p:sldId id="392" r:id="rId55"/>
    <p:sldId id="393" r:id="rId56"/>
    <p:sldId id="394" r:id="rId57"/>
    <p:sldId id="395" r:id="rId58"/>
    <p:sldId id="396" r:id="rId59"/>
    <p:sldId id="389" r:id="rId60"/>
    <p:sldId id="397" r:id="rId61"/>
    <p:sldId id="399" r:id="rId62"/>
    <p:sldId id="400" r:id="rId63"/>
    <p:sldId id="401" r:id="rId64"/>
    <p:sldId id="402" r:id="rId65"/>
    <p:sldId id="355" r:id="rId66"/>
    <p:sldId id="356" r:id="rId67"/>
    <p:sldId id="357" r:id="rId68"/>
    <p:sldId id="358" r:id="rId69"/>
    <p:sldId id="359" r:id="rId70"/>
    <p:sldId id="360" r:id="rId71"/>
    <p:sldId id="361" r:id="rId72"/>
    <p:sldId id="362" r:id="rId73"/>
    <p:sldId id="363" r:id="rId74"/>
    <p:sldId id="364" r:id="rId75"/>
    <p:sldId id="365" r:id="rId76"/>
    <p:sldId id="366" r:id="rId77"/>
    <p:sldId id="367" r:id="rId78"/>
    <p:sldId id="368" r:id="rId79"/>
    <p:sldId id="369" r:id="rId80"/>
    <p:sldId id="370" r:id="rId81"/>
    <p:sldId id="371" r:id="rId82"/>
    <p:sldId id="372" r:id="rId83"/>
    <p:sldId id="373" r:id="rId84"/>
    <p:sldId id="374" r:id="rId85"/>
    <p:sldId id="340" r:id="rId86"/>
    <p:sldId id="341" r:id="rId87"/>
    <p:sldId id="342" r:id="rId88"/>
  </p:sldIdLst>
  <p:sldSz cx="9144000" cy="6858000" type="screen4x3"/>
  <p:notesSz cx="7099300" cy="10234613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546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2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ohan Deprez" initials="JD" lastIdx="11" clrIdx="0"/>
  <p:cmAuthor id="1" name="Deprez, Johan" initials="DJ" lastIdx="6" clrIdx="1">
    <p:extLst>
      <p:ext uri="{19B8F6BF-5375-455C-9EA6-DF929625EA0E}">
        <p15:presenceInfo xmlns:p15="http://schemas.microsoft.com/office/powerpoint/2012/main" userId="S-1-5-21-2900568480-4167444633-610546693-76656" providerId="AD"/>
      </p:ext>
    </p:extLst>
  </p:cmAuthor>
  <p:cmAuthor id="2" name="Johan" initials="JD" lastIdx="8" clrIdx="2">
    <p:extLst>
      <p:ext uri="{19B8F6BF-5375-455C-9EA6-DF929625EA0E}">
        <p15:presenceInfo xmlns:p15="http://schemas.microsoft.com/office/powerpoint/2012/main" userId="Joh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2B52"/>
    <a:srgbClr val="6DF1FF"/>
    <a:srgbClr val="036E8A"/>
    <a:srgbClr val="00AEEF"/>
    <a:srgbClr val="158CAF"/>
    <a:srgbClr val="993300"/>
    <a:srgbClr val="005E77"/>
    <a:srgbClr val="E68247"/>
    <a:srgbClr val="EE2B74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625" autoAdjust="0"/>
    <p:restoredTop sz="92380" autoAdjust="0"/>
  </p:normalViewPr>
  <p:slideViewPr>
    <p:cSldViewPr>
      <p:cViewPr varScale="1">
        <p:scale>
          <a:sx n="102" d="100"/>
          <a:sy n="102" d="100"/>
        </p:scale>
        <p:origin x="1428" y="102"/>
      </p:cViewPr>
      <p:guideLst>
        <p:guide orient="horz" pos="2160"/>
        <p:guide pos="546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7" d="100"/>
          <a:sy n="47" d="100"/>
        </p:scale>
        <p:origin x="-3030" y="-114"/>
      </p:cViewPr>
      <p:guideLst>
        <p:guide orient="horz" pos="3222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handoutMaster" Target="handoutMasters/handoutMaster1.xml"/><Relationship Id="rId95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0033002\Documents\Dani&#235;l\projecten\WisSO3_alg\Rapportering\Copy%20of%20figuren%20brochur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Sheet6!$B$1</c:f>
              <c:strCache>
                <c:ptCount val="1"/>
                <c:pt idx="0">
                  <c:v>aso basisvorming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  <a:effectLst/>
          </c:spPr>
          <c:invertIfNegative val="0"/>
          <c:cat>
            <c:strRef>
              <c:f>Sheet6!$A$2:$A$6</c:f>
              <c:strCache>
                <c:ptCount val="5"/>
                <c:pt idx="0">
                  <c:v>master wiskunde</c:v>
                </c:pt>
                <c:pt idx="1">
                  <c:v>master in een verwant domein</c:v>
                </c:pt>
                <c:pt idx="2">
                  <c:v>master in een opleiding met een sterke wiskundige component</c:v>
                </c:pt>
                <c:pt idx="3">
                  <c:v>master in een opleiding waarin wiskunde een hulpwetenschap is</c:v>
                </c:pt>
                <c:pt idx="4">
                  <c:v>andere</c:v>
                </c:pt>
              </c:strCache>
            </c:strRef>
          </c:cat>
          <c:val>
            <c:numRef>
              <c:f>Sheet6!$B$2:$B$6</c:f>
              <c:numCache>
                <c:formatCode>0%</c:formatCode>
                <c:ptCount val="5"/>
                <c:pt idx="0">
                  <c:v>0.53097345132743368</c:v>
                </c:pt>
                <c:pt idx="1">
                  <c:v>9.7345132743362831E-2</c:v>
                </c:pt>
                <c:pt idx="2">
                  <c:v>0.15044247787610621</c:v>
                </c:pt>
                <c:pt idx="3">
                  <c:v>0.20353982300884957</c:v>
                </c:pt>
                <c:pt idx="4">
                  <c:v>3.5398230088495575E-2</c:v>
                </c:pt>
              </c:numCache>
            </c:numRef>
          </c:val>
        </c:ser>
        <c:ser>
          <c:idx val="1"/>
          <c:order val="1"/>
          <c:tx>
            <c:strRef>
              <c:f>Sheet6!$C$1</c:f>
              <c:strCache>
                <c:ptCount val="1"/>
                <c:pt idx="0">
                  <c:v>aso pool wiskunde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Sheet6!$A$2:$A$6</c:f>
              <c:strCache>
                <c:ptCount val="5"/>
                <c:pt idx="0">
                  <c:v>master wiskunde</c:v>
                </c:pt>
                <c:pt idx="1">
                  <c:v>master in een verwant domein</c:v>
                </c:pt>
                <c:pt idx="2">
                  <c:v>master in een opleiding met een sterke wiskundige component</c:v>
                </c:pt>
                <c:pt idx="3">
                  <c:v>master in een opleiding waarin wiskunde een hulpwetenschap is</c:v>
                </c:pt>
                <c:pt idx="4">
                  <c:v>andere</c:v>
                </c:pt>
              </c:strCache>
            </c:strRef>
          </c:cat>
          <c:val>
            <c:numRef>
              <c:f>Sheet6!$C$2:$C$6</c:f>
              <c:numCache>
                <c:formatCode>0%</c:formatCode>
                <c:ptCount val="5"/>
                <c:pt idx="0">
                  <c:v>0.78787878787878785</c:v>
                </c:pt>
                <c:pt idx="1">
                  <c:v>0.1616161616161616</c:v>
                </c:pt>
                <c:pt idx="2">
                  <c:v>1.0101010101010102E-2</c:v>
                </c:pt>
                <c:pt idx="3">
                  <c:v>5.0505050505050511E-2</c:v>
                </c:pt>
                <c:pt idx="4">
                  <c:v>3.0303030303030304E-2</c:v>
                </c:pt>
              </c:numCache>
            </c:numRef>
          </c:val>
        </c:ser>
        <c:ser>
          <c:idx val="2"/>
          <c:order val="2"/>
          <c:tx>
            <c:strRef>
              <c:f>Sheet6!$D$1</c:f>
              <c:strCache>
                <c:ptCount val="1"/>
                <c:pt idx="0">
                  <c:v>kso en tso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Sheet6!$A$2:$A$6</c:f>
              <c:strCache>
                <c:ptCount val="5"/>
                <c:pt idx="0">
                  <c:v>master wiskunde</c:v>
                </c:pt>
                <c:pt idx="1">
                  <c:v>master in een verwant domein</c:v>
                </c:pt>
                <c:pt idx="2">
                  <c:v>master in een opleiding met een sterke wiskundige component</c:v>
                </c:pt>
                <c:pt idx="3">
                  <c:v>master in een opleiding waarin wiskunde een hulpwetenschap is</c:v>
                </c:pt>
                <c:pt idx="4">
                  <c:v>andere</c:v>
                </c:pt>
              </c:strCache>
            </c:strRef>
          </c:cat>
          <c:val>
            <c:numRef>
              <c:f>Sheet6!$D$2:$D$6</c:f>
              <c:numCache>
                <c:formatCode>0%</c:formatCode>
                <c:ptCount val="5"/>
                <c:pt idx="0">
                  <c:v>0.3258426966292135</c:v>
                </c:pt>
                <c:pt idx="1">
                  <c:v>0.11235955056179775</c:v>
                </c:pt>
                <c:pt idx="2">
                  <c:v>7.8651685393258425E-2</c:v>
                </c:pt>
                <c:pt idx="3">
                  <c:v>0.4157303370786517</c:v>
                </c:pt>
                <c:pt idx="4">
                  <c:v>8.98876404494382E-2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13663808"/>
        <c:axId val="295703432"/>
      </c:barChart>
      <c:catAx>
        <c:axId val="21366380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295703432"/>
        <c:crosses val="autoZero"/>
        <c:auto val="1"/>
        <c:lblAlgn val="ctr"/>
        <c:lblOffset val="100"/>
        <c:noMultiLvlLbl val="0"/>
      </c:catAx>
      <c:valAx>
        <c:axId val="295703432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2136638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nl-BE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DB93D3-C50F-46F6-B585-85E7FACF377B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BE"/>
        </a:p>
      </dgm:t>
    </dgm:pt>
    <dgm:pt modelId="{445B17E5-4E93-4255-8060-18CAF6D91BD0}">
      <dgm:prSet phldrT="[Tekst]" custT="1"/>
      <dgm:spPr/>
      <dgm:t>
        <a:bodyPr/>
        <a:lstStyle/>
        <a:p>
          <a:r>
            <a:rPr lang="nl-BE" sz="2400" dirty="0" smtClean="0">
              <a:solidFill>
                <a:srgbClr val="182B52"/>
              </a:solidFill>
            </a:rPr>
            <a:t>prestatie</a:t>
          </a:r>
          <a:endParaRPr lang="nl-BE" sz="2400" dirty="0">
            <a:solidFill>
              <a:srgbClr val="182B52"/>
            </a:solidFill>
          </a:endParaRPr>
        </a:p>
      </dgm:t>
    </dgm:pt>
    <dgm:pt modelId="{1A8B2383-DED9-4877-8707-324E3C23D0C8}" type="parTrans" cxnId="{5449070C-DE89-4BF7-82F0-9106533FC190}">
      <dgm:prSet/>
      <dgm:spPr/>
      <dgm:t>
        <a:bodyPr/>
        <a:lstStyle/>
        <a:p>
          <a:endParaRPr lang="nl-BE"/>
        </a:p>
      </dgm:t>
    </dgm:pt>
    <dgm:pt modelId="{1A88EB64-44FA-40EA-80E7-EA96F667D502}" type="sibTrans" cxnId="{5449070C-DE89-4BF7-82F0-9106533FC190}">
      <dgm:prSet/>
      <dgm:spPr>
        <a:solidFill>
          <a:srgbClr val="182B52"/>
        </a:solidFill>
      </dgm:spPr>
      <dgm:t>
        <a:bodyPr/>
        <a:lstStyle/>
        <a:p>
          <a:endParaRPr lang="nl-BE"/>
        </a:p>
      </dgm:t>
    </dgm:pt>
    <dgm:pt modelId="{EE44E83D-C54A-4825-90AF-3E8944184D8A}">
      <dgm:prSet phldrT="[Tekst]" custT="1"/>
      <dgm:spPr/>
      <dgm:t>
        <a:bodyPr/>
        <a:lstStyle/>
        <a:p>
          <a:r>
            <a:rPr lang="nl-BE" sz="2400" dirty="0" smtClean="0">
              <a:solidFill>
                <a:srgbClr val="182B52"/>
              </a:solidFill>
            </a:rPr>
            <a:t>motivatie</a:t>
          </a:r>
          <a:endParaRPr lang="nl-BE" sz="2400" dirty="0">
            <a:solidFill>
              <a:srgbClr val="182B52"/>
            </a:solidFill>
          </a:endParaRPr>
        </a:p>
      </dgm:t>
    </dgm:pt>
    <dgm:pt modelId="{47AB9A2E-DC74-4430-9227-036B1FBB0FE3}" type="parTrans" cxnId="{E0B3F24D-53A3-44FB-83A3-F0AF28C47CA1}">
      <dgm:prSet/>
      <dgm:spPr/>
      <dgm:t>
        <a:bodyPr/>
        <a:lstStyle/>
        <a:p>
          <a:endParaRPr lang="nl-BE"/>
        </a:p>
      </dgm:t>
    </dgm:pt>
    <dgm:pt modelId="{A46F1732-44CE-4D6E-90BD-01EF38C7BC72}" type="sibTrans" cxnId="{E0B3F24D-53A3-44FB-83A3-F0AF28C47CA1}">
      <dgm:prSet/>
      <dgm:spPr>
        <a:solidFill>
          <a:srgbClr val="182B52"/>
        </a:solidFill>
      </dgm:spPr>
      <dgm:t>
        <a:bodyPr/>
        <a:lstStyle/>
        <a:p>
          <a:endParaRPr lang="nl-BE"/>
        </a:p>
      </dgm:t>
    </dgm:pt>
    <dgm:pt modelId="{D7561906-899F-4EF2-8115-F4AF096CF475}">
      <dgm:prSet phldrT="[Tekst]" custT="1"/>
      <dgm:spPr/>
      <dgm:t>
        <a:bodyPr/>
        <a:lstStyle/>
        <a:p>
          <a:r>
            <a:rPr lang="nl-BE" sz="2400" dirty="0" smtClean="0">
              <a:solidFill>
                <a:srgbClr val="182B52"/>
              </a:solidFill>
            </a:rPr>
            <a:t>inschatting eigen kunnen</a:t>
          </a:r>
          <a:endParaRPr lang="nl-BE" sz="2400" dirty="0">
            <a:solidFill>
              <a:srgbClr val="182B52"/>
            </a:solidFill>
          </a:endParaRPr>
        </a:p>
      </dgm:t>
    </dgm:pt>
    <dgm:pt modelId="{0D96BE79-74D4-4C90-8CAD-173B453A6A7A}" type="parTrans" cxnId="{6227A65E-62BB-4068-AB5E-0F23E3E93953}">
      <dgm:prSet/>
      <dgm:spPr/>
      <dgm:t>
        <a:bodyPr/>
        <a:lstStyle/>
        <a:p>
          <a:endParaRPr lang="nl-BE"/>
        </a:p>
      </dgm:t>
    </dgm:pt>
    <dgm:pt modelId="{F93632DE-FCB2-499E-A68F-312EC0C9B5B9}" type="sibTrans" cxnId="{6227A65E-62BB-4068-AB5E-0F23E3E93953}">
      <dgm:prSet/>
      <dgm:spPr>
        <a:solidFill>
          <a:srgbClr val="182B52"/>
        </a:solidFill>
      </dgm:spPr>
      <dgm:t>
        <a:bodyPr/>
        <a:lstStyle/>
        <a:p>
          <a:endParaRPr lang="nl-BE"/>
        </a:p>
      </dgm:t>
    </dgm:pt>
    <dgm:pt modelId="{BE2DED9F-86A2-417B-8AC0-125A78757F49}" type="pres">
      <dgm:prSet presAssocID="{2EDB93D3-C50F-46F6-B585-85E7FACF377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nl-BE"/>
        </a:p>
      </dgm:t>
    </dgm:pt>
    <dgm:pt modelId="{E259D1F3-F70E-4991-9840-472147BFA03C}" type="pres">
      <dgm:prSet presAssocID="{445B17E5-4E93-4255-8060-18CAF6D91BD0}" presName="node" presStyleLbl="node1" presStyleIdx="0" presStyleCnt="3" custScaleY="64901" custRadScaleRad="73092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6B5CEE9C-1C5C-4884-8880-2A6D30957B68}" type="pres">
      <dgm:prSet presAssocID="{1A88EB64-44FA-40EA-80E7-EA96F667D502}" presName="sibTrans" presStyleLbl="sibTrans2D1" presStyleIdx="0" presStyleCnt="3"/>
      <dgm:spPr/>
      <dgm:t>
        <a:bodyPr/>
        <a:lstStyle/>
        <a:p>
          <a:endParaRPr lang="nl-BE"/>
        </a:p>
      </dgm:t>
    </dgm:pt>
    <dgm:pt modelId="{98A956D8-5BA4-4EE3-B710-0BC38AC7DADE}" type="pres">
      <dgm:prSet presAssocID="{1A88EB64-44FA-40EA-80E7-EA96F667D502}" presName="connectorText" presStyleLbl="sibTrans2D1" presStyleIdx="0" presStyleCnt="3"/>
      <dgm:spPr/>
      <dgm:t>
        <a:bodyPr/>
        <a:lstStyle/>
        <a:p>
          <a:endParaRPr lang="nl-BE"/>
        </a:p>
      </dgm:t>
    </dgm:pt>
    <dgm:pt modelId="{8E595B6E-816F-4CF9-A53E-4AD144BC87F6}" type="pres">
      <dgm:prSet presAssocID="{EE44E83D-C54A-4825-90AF-3E8944184D8A}" presName="node" presStyleLbl="node1" presStyleIdx="1" presStyleCnt="3" custScaleX="118939" custRadScaleRad="131806" custRadScaleInc="-14445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AD06F90E-F59F-453A-B49B-335F6187A1B7}" type="pres">
      <dgm:prSet presAssocID="{A46F1732-44CE-4D6E-90BD-01EF38C7BC72}" presName="sibTrans" presStyleLbl="sibTrans2D1" presStyleIdx="1" presStyleCnt="3"/>
      <dgm:spPr/>
      <dgm:t>
        <a:bodyPr/>
        <a:lstStyle/>
        <a:p>
          <a:endParaRPr lang="nl-BE"/>
        </a:p>
      </dgm:t>
    </dgm:pt>
    <dgm:pt modelId="{0152F3F4-613B-4D30-8865-C28AF7579724}" type="pres">
      <dgm:prSet presAssocID="{A46F1732-44CE-4D6E-90BD-01EF38C7BC72}" presName="connectorText" presStyleLbl="sibTrans2D1" presStyleIdx="1" presStyleCnt="3"/>
      <dgm:spPr/>
      <dgm:t>
        <a:bodyPr/>
        <a:lstStyle/>
        <a:p>
          <a:endParaRPr lang="nl-BE"/>
        </a:p>
      </dgm:t>
    </dgm:pt>
    <dgm:pt modelId="{568D0630-AA51-46CD-B1F5-9401D4B80644}" type="pres">
      <dgm:prSet presAssocID="{D7561906-899F-4EF2-8115-F4AF096CF475}" presName="node" presStyleLbl="node1" presStyleIdx="2" presStyleCnt="3" custScaleX="134601" custRadScaleRad="131136" custRadScaleInc="12645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4E98D705-42EF-47C2-ADC0-6CC9AB8C0E8E}" type="pres">
      <dgm:prSet presAssocID="{F93632DE-FCB2-499E-A68F-312EC0C9B5B9}" presName="sibTrans" presStyleLbl="sibTrans2D1" presStyleIdx="2" presStyleCnt="3"/>
      <dgm:spPr/>
      <dgm:t>
        <a:bodyPr/>
        <a:lstStyle/>
        <a:p>
          <a:endParaRPr lang="nl-BE"/>
        </a:p>
      </dgm:t>
    </dgm:pt>
    <dgm:pt modelId="{76747FB4-9CAA-44F4-B251-F33F69A60824}" type="pres">
      <dgm:prSet presAssocID="{F93632DE-FCB2-499E-A68F-312EC0C9B5B9}" presName="connectorText" presStyleLbl="sibTrans2D1" presStyleIdx="2" presStyleCnt="3"/>
      <dgm:spPr/>
      <dgm:t>
        <a:bodyPr/>
        <a:lstStyle/>
        <a:p>
          <a:endParaRPr lang="nl-BE"/>
        </a:p>
      </dgm:t>
    </dgm:pt>
  </dgm:ptLst>
  <dgm:cxnLst>
    <dgm:cxn modelId="{80D4F646-0CEF-46CC-89DD-AD465A3381BB}" type="presOf" srcId="{EE44E83D-C54A-4825-90AF-3E8944184D8A}" destId="{8E595B6E-816F-4CF9-A53E-4AD144BC87F6}" srcOrd="0" destOrd="0" presId="urn:microsoft.com/office/officeart/2005/8/layout/cycle2"/>
    <dgm:cxn modelId="{5449070C-DE89-4BF7-82F0-9106533FC190}" srcId="{2EDB93D3-C50F-46F6-B585-85E7FACF377B}" destId="{445B17E5-4E93-4255-8060-18CAF6D91BD0}" srcOrd="0" destOrd="0" parTransId="{1A8B2383-DED9-4877-8707-324E3C23D0C8}" sibTransId="{1A88EB64-44FA-40EA-80E7-EA96F667D502}"/>
    <dgm:cxn modelId="{0DDFEAA5-B8BA-4E2A-B5C3-81F76213BDBE}" type="presOf" srcId="{A46F1732-44CE-4D6E-90BD-01EF38C7BC72}" destId="{0152F3F4-613B-4D30-8865-C28AF7579724}" srcOrd="1" destOrd="0" presId="urn:microsoft.com/office/officeart/2005/8/layout/cycle2"/>
    <dgm:cxn modelId="{542DAEA9-1984-4E2E-97BC-B3642D22DC8C}" type="presOf" srcId="{D7561906-899F-4EF2-8115-F4AF096CF475}" destId="{568D0630-AA51-46CD-B1F5-9401D4B80644}" srcOrd="0" destOrd="0" presId="urn:microsoft.com/office/officeart/2005/8/layout/cycle2"/>
    <dgm:cxn modelId="{5140FAB4-1017-4A94-AFB9-F2D7658D2E55}" type="presOf" srcId="{1A88EB64-44FA-40EA-80E7-EA96F667D502}" destId="{6B5CEE9C-1C5C-4884-8880-2A6D30957B68}" srcOrd="0" destOrd="0" presId="urn:microsoft.com/office/officeart/2005/8/layout/cycle2"/>
    <dgm:cxn modelId="{AD07937A-0504-4055-9476-B52374818EB6}" type="presOf" srcId="{1A88EB64-44FA-40EA-80E7-EA96F667D502}" destId="{98A956D8-5BA4-4EE3-B710-0BC38AC7DADE}" srcOrd="1" destOrd="0" presId="urn:microsoft.com/office/officeart/2005/8/layout/cycle2"/>
    <dgm:cxn modelId="{E0B3F24D-53A3-44FB-83A3-F0AF28C47CA1}" srcId="{2EDB93D3-C50F-46F6-B585-85E7FACF377B}" destId="{EE44E83D-C54A-4825-90AF-3E8944184D8A}" srcOrd="1" destOrd="0" parTransId="{47AB9A2E-DC74-4430-9227-036B1FBB0FE3}" sibTransId="{A46F1732-44CE-4D6E-90BD-01EF38C7BC72}"/>
    <dgm:cxn modelId="{DF68494B-56D8-4F0D-BD17-6450B70D24C5}" type="presOf" srcId="{F93632DE-FCB2-499E-A68F-312EC0C9B5B9}" destId="{4E98D705-42EF-47C2-ADC0-6CC9AB8C0E8E}" srcOrd="0" destOrd="0" presId="urn:microsoft.com/office/officeart/2005/8/layout/cycle2"/>
    <dgm:cxn modelId="{82323AFE-EC73-4F15-9ACA-65E5BC4D3EAD}" type="presOf" srcId="{F93632DE-FCB2-499E-A68F-312EC0C9B5B9}" destId="{76747FB4-9CAA-44F4-B251-F33F69A60824}" srcOrd="1" destOrd="0" presId="urn:microsoft.com/office/officeart/2005/8/layout/cycle2"/>
    <dgm:cxn modelId="{DC881FC2-4EBC-4A98-9529-70AE621EB9B7}" type="presOf" srcId="{A46F1732-44CE-4D6E-90BD-01EF38C7BC72}" destId="{AD06F90E-F59F-453A-B49B-335F6187A1B7}" srcOrd="0" destOrd="0" presId="urn:microsoft.com/office/officeart/2005/8/layout/cycle2"/>
    <dgm:cxn modelId="{ED64E5B7-16A7-4D64-B88A-2F047CF39598}" type="presOf" srcId="{2EDB93D3-C50F-46F6-B585-85E7FACF377B}" destId="{BE2DED9F-86A2-417B-8AC0-125A78757F49}" srcOrd="0" destOrd="0" presId="urn:microsoft.com/office/officeart/2005/8/layout/cycle2"/>
    <dgm:cxn modelId="{6227A65E-62BB-4068-AB5E-0F23E3E93953}" srcId="{2EDB93D3-C50F-46F6-B585-85E7FACF377B}" destId="{D7561906-899F-4EF2-8115-F4AF096CF475}" srcOrd="2" destOrd="0" parTransId="{0D96BE79-74D4-4C90-8CAD-173B453A6A7A}" sibTransId="{F93632DE-FCB2-499E-A68F-312EC0C9B5B9}"/>
    <dgm:cxn modelId="{E8B42484-0D85-414F-BF9A-DD21F019A192}" type="presOf" srcId="{445B17E5-4E93-4255-8060-18CAF6D91BD0}" destId="{E259D1F3-F70E-4991-9840-472147BFA03C}" srcOrd="0" destOrd="0" presId="urn:microsoft.com/office/officeart/2005/8/layout/cycle2"/>
    <dgm:cxn modelId="{34B36979-A950-4F21-8200-D19061B32C8D}" type="presParOf" srcId="{BE2DED9F-86A2-417B-8AC0-125A78757F49}" destId="{E259D1F3-F70E-4991-9840-472147BFA03C}" srcOrd="0" destOrd="0" presId="urn:microsoft.com/office/officeart/2005/8/layout/cycle2"/>
    <dgm:cxn modelId="{5D46A0B6-9F63-4A28-899C-86FC7CB17021}" type="presParOf" srcId="{BE2DED9F-86A2-417B-8AC0-125A78757F49}" destId="{6B5CEE9C-1C5C-4884-8880-2A6D30957B68}" srcOrd="1" destOrd="0" presId="urn:microsoft.com/office/officeart/2005/8/layout/cycle2"/>
    <dgm:cxn modelId="{48EB5932-FDEB-479D-B199-1038263ACF81}" type="presParOf" srcId="{6B5CEE9C-1C5C-4884-8880-2A6D30957B68}" destId="{98A956D8-5BA4-4EE3-B710-0BC38AC7DADE}" srcOrd="0" destOrd="0" presId="urn:microsoft.com/office/officeart/2005/8/layout/cycle2"/>
    <dgm:cxn modelId="{3EB2965A-24FE-4261-8244-0DB0945AA575}" type="presParOf" srcId="{BE2DED9F-86A2-417B-8AC0-125A78757F49}" destId="{8E595B6E-816F-4CF9-A53E-4AD144BC87F6}" srcOrd="2" destOrd="0" presId="urn:microsoft.com/office/officeart/2005/8/layout/cycle2"/>
    <dgm:cxn modelId="{D15F420A-6D39-408E-9ED5-CDA49685834A}" type="presParOf" srcId="{BE2DED9F-86A2-417B-8AC0-125A78757F49}" destId="{AD06F90E-F59F-453A-B49B-335F6187A1B7}" srcOrd="3" destOrd="0" presId="urn:microsoft.com/office/officeart/2005/8/layout/cycle2"/>
    <dgm:cxn modelId="{A526F3B0-7E4B-4821-9E04-4DA93E9A658A}" type="presParOf" srcId="{AD06F90E-F59F-453A-B49B-335F6187A1B7}" destId="{0152F3F4-613B-4D30-8865-C28AF7579724}" srcOrd="0" destOrd="0" presId="urn:microsoft.com/office/officeart/2005/8/layout/cycle2"/>
    <dgm:cxn modelId="{08963ACF-03B0-4289-AC39-51074E8FB8EF}" type="presParOf" srcId="{BE2DED9F-86A2-417B-8AC0-125A78757F49}" destId="{568D0630-AA51-46CD-B1F5-9401D4B80644}" srcOrd="4" destOrd="0" presId="urn:microsoft.com/office/officeart/2005/8/layout/cycle2"/>
    <dgm:cxn modelId="{F1E155BC-9B76-41E8-A35C-0D8A47723261}" type="presParOf" srcId="{BE2DED9F-86A2-417B-8AC0-125A78757F49}" destId="{4E98D705-42EF-47C2-ADC0-6CC9AB8C0E8E}" srcOrd="5" destOrd="0" presId="urn:microsoft.com/office/officeart/2005/8/layout/cycle2"/>
    <dgm:cxn modelId="{1A46C63C-E169-465E-AE59-23C496965CAB}" type="presParOf" srcId="{4E98D705-42EF-47C2-ADC0-6CC9AB8C0E8E}" destId="{76747FB4-9CAA-44F4-B251-F33F69A60824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7321" cy="51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91" tIns="47745" rIns="95491" bIns="47745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3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0290" y="0"/>
            <a:ext cx="3077320" cy="51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91" tIns="47745" rIns="95491" bIns="47745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3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0755"/>
            <a:ext cx="3077321" cy="51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91" tIns="47745" rIns="95491" bIns="47745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3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0290" y="9720755"/>
            <a:ext cx="3077320" cy="51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91" tIns="47745" rIns="95491" bIns="47745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3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463F353E-0D76-4ED0-9B12-2403D46F51FF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39660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7321" cy="51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91" tIns="47745" rIns="95491" bIns="47745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3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0290" y="0"/>
            <a:ext cx="3077320" cy="51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91" tIns="47745" rIns="95491" bIns="47745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3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761" y="4860378"/>
            <a:ext cx="5679778" cy="4606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91" tIns="47745" rIns="95491" bIns="47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 smtClean="0"/>
              <a:t>Klik om de opmaakprofielen van de modeltekst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0755"/>
            <a:ext cx="3077321" cy="51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91" tIns="47745" rIns="95491" bIns="47745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3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0290" y="9720755"/>
            <a:ext cx="3077320" cy="51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91" tIns="47745" rIns="95491" bIns="47745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3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CF9745EB-E21A-463B-87C4-0AEA21A60A87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563722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9745EB-E21A-463B-87C4-0AEA21A60A87}" type="slidenum">
              <a:rPr lang="nl-NL" smtClean="0"/>
              <a:pPr>
                <a:defRPr/>
              </a:pPr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71544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9745EB-E21A-463B-87C4-0AEA21A60A87}" type="slidenum">
              <a:rPr lang="nl-NL" smtClean="0"/>
              <a:pPr>
                <a:defRPr/>
              </a:pPr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63484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9745EB-E21A-463B-87C4-0AEA21A60A87}" type="slidenum">
              <a:rPr lang="nl-NL" smtClean="0"/>
              <a:pPr>
                <a:defRPr/>
              </a:pPr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03389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0" y="539750"/>
            <a:ext cx="9177338" cy="633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nl-BE" sz="1800" smtClean="0">
              <a:solidFill>
                <a:schemeClr val="tx1"/>
              </a:solidFill>
            </a:endParaRPr>
          </a:p>
        </p:txBody>
      </p:sp>
      <p:sp>
        <p:nvSpPr>
          <p:cNvPr id="3" name="Text Box 15"/>
          <p:cNvSpPr txBox="1">
            <a:spLocks noChangeArrowheads="1"/>
          </p:cNvSpPr>
          <p:nvPr/>
        </p:nvSpPr>
        <p:spPr bwMode="auto">
          <a:xfrm>
            <a:off x="0" y="836613"/>
            <a:ext cx="9177338" cy="6021387"/>
          </a:xfrm>
          <a:prstGeom prst="rect">
            <a:avLst/>
          </a:prstGeom>
          <a:gradFill rotWithShape="1">
            <a:gsLst>
              <a:gs pos="0">
                <a:srgbClr val="158CAF"/>
              </a:gs>
              <a:gs pos="100000">
                <a:srgbClr val="0A415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nl-BE" sz="1800" smtClean="0">
              <a:solidFill>
                <a:schemeClr val="tx1"/>
              </a:solidFill>
            </a:endParaRP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0" y="0"/>
            <a:ext cx="9144000" cy="841375"/>
          </a:xfrm>
          <a:prstGeom prst="rect">
            <a:avLst/>
          </a:prstGeom>
          <a:solidFill>
            <a:schemeClr val="bg1"/>
          </a:solidFill>
          <a:ln w="0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nl-BE">
              <a:solidFill>
                <a:srgbClr val="000E21"/>
              </a:solidFill>
            </a:endParaRPr>
          </a:p>
        </p:txBody>
      </p:sp>
      <p:pic>
        <p:nvPicPr>
          <p:cNvPr id="5" name="Picture 11" descr="SEDES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6263" y="114300"/>
            <a:ext cx="363537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Afbeelding 13" descr="HR_CORPORATE-versie3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77" y="2828804"/>
            <a:ext cx="1221905" cy="2616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84000" y="2159000"/>
            <a:ext cx="7452000" cy="2278112"/>
          </a:xfrm>
        </p:spPr>
        <p:txBody>
          <a:bodyPr anchor="t"/>
          <a:lstStyle>
            <a:lvl1pPr algn="ctr">
              <a:defRPr sz="4000" baseline="0"/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0567"/>
            <a:ext cx="1960859" cy="698303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584000" y="4868862"/>
            <a:ext cx="7452000" cy="1080000"/>
          </a:xfrm>
        </p:spPr>
        <p:txBody>
          <a:bodyPr lIns="0" tIns="0" rIns="0" bIns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360000" indent="0">
              <a:buNone/>
              <a:defRPr/>
            </a:lvl2pPr>
            <a:lvl3pPr marL="684000" indent="0">
              <a:buNone/>
              <a:defRPr/>
            </a:lvl3pPr>
            <a:lvl4pPr marL="972000" indent="0">
              <a:buNone/>
              <a:defRPr/>
            </a:lvl4pPr>
            <a:lvl5pPr marL="1224000" indent="0">
              <a:buNone/>
              <a:defRPr/>
            </a:lvl5pPr>
          </a:lstStyle>
          <a:p>
            <a:pPr lvl="0"/>
            <a:r>
              <a:rPr lang="nl-BE" noProof="0" dirty="0" smtClean="0"/>
              <a:t>Klik om de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40914865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om de stijl te bewerken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182B52"/>
                </a:solidFill>
              </a:defRPr>
            </a:lvl1pPr>
            <a:lvl2pPr>
              <a:defRPr>
                <a:solidFill>
                  <a:srgbClr val="182B52"/>
                </a:solidFill>
              </a:defRPr>
            </a:lvl2pPr>
            <a:lvl3pPr>
              <a:defRPr>
                <a:solidFill>
                  <a:srgbClr val="182B52"/>
                </a:solidFill>
              </a:defRPr>
            </a:lvl3pPr>
            <a:lvl4pPr>
              <a:defRPr>
                <a:solidFill>
                  <a:srgbClr val="182B52"/>
                </a:solidFill>
              </a:defRPr>
            </a:lvl4pPr>
            <a:lvl5pPr>
              <a:defRPr>
                <a:solidFill>
                  <a:srgbClr val="182B52"/>
                </a:solidFill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4C8F1F-13CE-4486-9E48-08EEEFFC7776}" type="slidenum">
              <a:rPr lang="nl-NL" smtClean="0"/>
              <a:pPr>
                <a:defRPr/>
              </a:pPr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206931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504" y="2492896"/>
            <a:ext cx="8928992" cy="1440000"/>
          </a:xfrm>
        </p:spPr>
        <p:txBody>
          <a:bodyPr anchor="ctr"/>
          <a:lstStyle>
            <a:lvl1pPr algn="l">
              <a:defRPr sz="3600" b="1" cap="none" baseline="0">
                <a:solidFill>
                  <a:srgbClr val="182B52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07504" y="3960120"/>
            <a:ext cx="8928992" cy="1440000"/>
          </a:xfrm>
        </p:spPr>
        <p:txBody>
          <a:bodyPr anchor="ctr"/>
          <a:lstStyle>
            <a:lvl1pPr marL="0" indent="0">
              <a:buNone/>
              <a:defRPr sz="2000">
                <a:solidFill>
                  <a:srgbClr val="182B5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76CB6-1DD1-4E73-82BD-69665DAF08A8}" type="slidenum">
              <a:rPr lang="nl-NL"/>
              <a:pPr>
                <a:defRPr/>
              </a:pPr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05251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nl-NL" dirty="0" smtClean="0"/>
              <a:t>Klik om de stijl te bewerken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72000" y="1258888"/>
            <a:ext cx="4428000" cy="5122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608000" y="1258888"/>
            <a:ext cx="4428000" cy="5122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35194B-9B01-4EE2-8614-AE65564F0E31}" type="slidenum">
              <a:rPr lang="nl-NL"/>
              <a:pPr>
                <a:defRPr/>
              </a:pPr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60723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000" y="0"/>
            <a:ext cx="8640000" cy="10795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om de stijl te bewerken</a:t>
            </a:r>
            <a:endParaRPr lang="nl-BE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E035B2-DDAF-47E4-8D83-C606CE61E8BE}" type="slidenum">
              <a:rPr lang="nl-NL"/>
              <a:pPr>
                <a:defRPr/>
              </a:pPr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70277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915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1" descr="PP_CORP_BACKG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68344" y="6441500"/>
            <a:ext cx="1296169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2000">
                <a:solidFill>
                  <a:srgbClr val="182B52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EB5CAE8A-A2CE-4EE7-9900-583AC2CEA8B2}" type="slidenum">
              <a:rPr lang="nl-NL" smtClean="0"/>
              <a:pPr>
                <a:defRPr/>
              </a:pPr>
              <a:t>‹#›</a:t>
            </a:fld>
            <a:endParaRPr lang="nl-NL" dirty="0"/>
          </a:p>
        </p:txBody>
      </p:sp>
      <p:sp>
        <p:nvSpPr>
          <p:cNvPr id="1031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778" y="1196752"/>
            <a:ext cx="8963718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</a:p>
        </p:txBody>
      </p:sp>
      <p:sp>
        <p:nvSpPr>
          <p:cNvPr id="1032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71983" y="0"/>
            <a:ext cx="86391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72000" rIns="0" bIns="72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 smtClean="0"/>
              <a:t>Klik en typ de titel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432748" y="337201"/>
            <a:ext cx="1048453" cy="374051"/>
          </a:xfrm>
          <a:prstGeom prst="rect">
            <a:avLst/>
          </a:prstGeom>
        </p:spPr>
      </p:pic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778" y="6440400"/>
            <a:ext cx="752355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200">
                <a:solidFill>
                  <a:srgbClr val="182B52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nl-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9" r:id="rId1"/>
    <p:sldLayoutId id="2147484082" r:id="rId2"/>
    <p:sldLayoutId id="2147484083" r:id="rId3"/>
    <p:sldLayoutId id="2147484084" r:id="rId4"/>
    <p:sldLayoutId id="2147484086" r:id="rId5"/>
    <p:sldLayoutId id="2147484100" r:id="rId6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9pPr>
    </p:titleStyle>
    <p:bodyStyle>
      <a:lvl1pPr marL="360000" indent="-360000" algn="l" rtl="0" eaLnBrk="0" fontAlgn="base" hangingPunct="0">
        <a:spcBef>
          <a:spcPts val="300"/>
        </a:spcBef>
        <a:spcAft>
          <a:spcPct val="0"/>
        </a:spcAft>
        <a:buChar char="•"/>
        <a:defRPr sz="2800">
          <a:solidFill>
            <a:srgbClr val="182B52"/>
          </a:solidFill>
          <a:latin typeface="+mn-lt"/>
          <a:ea typeface="+mn-ea"/>
          <a:cs typeface="+mn-cs"/>
        </a:defRPr>
      </a:lvl1pPr>
      <a:lvl2pPr marL="684000" indent="-324000" algn="l" rtl="0" eaLnBrk="0" fontAlgn="base" hangingPunct="0">
        <a:spcBef>
          <a:spcPts val="300"/>
        </a:spcBef>
        <a:spcAft>
          <a:spcPct val="0"/>
        </a:spcAft>
        <a:buFont typeface="Wingdings" panose="05000000000000000000" pitchFamily="2" charset="2"/>
        <a:buChar char=""/>
        <a:defRPr sz="2400">
          <a:solidFill>
            <a:srgbClr val="182B52"/>
          </a:solidFill>
          <a:latin typeface="+mn-lt"/>
        </a:defRPr>
      </a:lvl2pPr>
      <a:lvl3pPr marL="972000" indent="-288000" algn="l" rtl="0" eaLnBrk="0" fontAlgn="base" hangingPunct="0">
        <a:spcBef>
          <a:spcPts val="300"/>
        </a:spcBef>
        <a:spcAft>
          <a:spcPct val="0"/>
        </a:spcAft>
        <a:buChar char="•"/>
        <a:defRPr sz="2200">
          <a:solidFill>
            <a:srgbClr val="182B52"/>
          </a:solidFill>
          <a:latin typeface="+mn-lt"/>
        </a:defRPr>
      </a:lvl3pPr>
      <a:lvl4pPr marL="1224000" indent="-252000" algn="l" rtl="0" eaLnBrk="0" fontAlgn="base" hangingPunct="0">
        <a:spcBef>
          <a:spcPts val="200"/>
        </a:spcBef>
        <a:spcAft>
          <a:spcPct val="0"/>
        </a:spcAft>
        <a:buFont typeface="Wingdings" panose="05000000000000000000" pitchFamily="2" charset="2"/>
        <a:buChar char=""/>
        <a:defRPr sz="2000">
          <a:solidFill>
            <a:srgbClr val="182B52"/>
          </a:solidFill>
          <a:latin typeface="+mn-lt"/>
        </a:defRPr>
      </a:lvl4pPr>
      <a:lvl5pPr marL="1440000" indent="-216000" algn="l" rtl="0" eaLnBrk="0" fontAlgn="base" hangingPunct="0">
        <a:spcBef>
          <a:spcPts val="200"/>
        </a:spcBef>
        <a:spcAft>
          <a:spcPct val="0"/>
        </a:spcAft>
        <a:buChar char="•"/>
        <a:defRPr sz="1800">
          <a:solidFill>
            <a:srgbClr val="182B5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rgbClr val="182B5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rgbClr val="182B5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rgbClr val="182B5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rgbClr val="182B52"/>
          </a:solidFill>
          <a:latin typeface="+mn-lt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9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emf"/><Relationship Id="rId10" Type="http://schemas.openxmlformats.org/officeDocument/2006/relationships/image" Target="../media/image11.jpeg"/><Relationship Id="rId4" Type="http://schemas.openxmlformats.org/officeDocument/2006/relationships/hyperlink" Target="131123_JD_DVW_praktisch.pptx#-1,3,PowerPoint Presentation" TargetMode="External"/><Relationship Id="rId9" Type="http://schemas.openxmlformats.org/officeDocument/2006/relationships/hyperlink" Target="http://www.ua.ac.be/johan.deprez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ppw.kuleuven.be/home/onderzoek/peilingsonderzoek" TargetMode="External"/><Relationship Id="rId2" Type="http://schemas.openxmlformats.org/officeDocument/2006/relationships/hyperlink" Target="http://www.ond.vlaanderen.be/curriculum/peilingen/" TargetMode="Externa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5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5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5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5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5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nd.vlaanderen.be/toetsenvoorscholen" TargetMode="Externa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84000" y="1582936"/>
            <a:ext cx="7452000" cy="2278112"/>
          </a:xfrm>
        </p:spPr>
        <p:txBody>
          <a:bodyPr/>
          <a:lstStyle/>
          <a:p>
            <a:r>
              <a:rPr lang="nl-BE" sz="3600" dirty="0"/>
              <a:t>Beheersen de leerlingen uit de 3de graad aso-kso-tso de eindtermen en specifieke eindtermen wiskunde? Resultaten van de peiling van </a:t>
            </a:r>
            <a:r>
              <a:rPr lang="nl-BE" sz="3600"/>
              <a:t>mei </a:t>
            </a:r>
            <a:r>
              <a:rPr lang="nl-BE" sz="3600" smtClean="0"/>
              <a:t>2014</a:t>
            </a:r>
            <a:endParaRPr lang="nl-BE" sz="360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BE" dirty="0" smtClean="0"/>
              <a:t>Johan Deprez</a:t>
            </a:r>
          </a:p>
          <a:p>
            <a:r>
              <a:rPr lang="nl-BE" dirty="0" smtClean="0"/>
              <a:t>AVL-nascholing wiskunde, Leuven, 21/10/15</a:t>
            </a:r>
          </a:p>
          <a:p>
            <a:r>
              <a:rPr lang="nl-BE" dirty="0" smtClean="0"/>
              <a:t>slides: mijn KU Leuven website (via wie-is-wie)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461232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Peiling eerste graad A-stroom</a:t>
            </a:r>
            <a:endParaRPr lang="en-US" smtClean="0"/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38" y="787218"/>
            <a:ext cx="7842250" cy="610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4541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Peiling eerste graad A-stroom</a:t>
            </a:r>
            <a:endParaRPr lang="en-US" smtClean="0"/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" y="1693069"/>
            <a:ext cx="9009063" cy="404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6257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Rekenen met veeltermen</a:t>
            </a:r>
            <a:endParaRPr lang="en-US" smtClean="0"/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1265238"/>
            <a:ext cx="8569325" cy="497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983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67" y="1265238"/>
            <a:ext cx="8569325" cy="497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Rekenen met veeltermen</a:t>
            </a:r>
            <a:endParaRPr lang="en-US" smtClean="0"/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287713"/>
            <a:ext cx="8940800" cy="316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2157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Peilingen basisonderwijs</a:t>
            </a:r>
            <a:endParaRPr lang="en-US" smtClean="0"/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938" y="1208683"/>
            <a:ext cx="6842125" cy="5100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2778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Peiling wiskunde 2</a:t>
            </a:r>
            <a:r>
              <a:rPr lang="nl-BE" baseline="30000" dirty="0" smtClean="0"/>
              <a:t>de</a:t>
            </a:r>
            <a:r>
              <a:rPr lang="nl-BE" dirty="0" smtClean="0"/>
              <a:t> graad aso</a:t>
            </a:r>
            <a:endParaRPr lang="en-US" dirty="0" smtClean="0"/>
          </a:p>
        </p:txBody>
      </p:sp>
      <p:sp>
        <p:nvSpPr>
          <p:cNvPr id="24578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geen peiling in tso/kso</a:t>
            </a:r>
          </a:p>
          <a:p>
            <a:r>
              <a:rPr lang="nl-BE" dirty="0" smtClean="0"/>
              <a:t>één set eindtermen voor alle leerlingen aso</a:t>
            </a:r>
          </a:p>
        </p:txBody>
      </p:sp>
    </p:spTree>
    <p:extLst>
      <p:ext uri="{BB962C8B-B14F-4D97-AF65-F5344CB8AC3E}">
        <p14:creationId xmlns:p14="http://schemas.microsoft.com/office/powerpoint/2010/main" val="4191774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75" y="93663"/>
            <a:ext cx="6064250" cy="667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6772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8" y="2441575"/>
            <a:ext cx="8990012" cy="197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1348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63" y="39688"/>
            <a:ext cx="4714875" cy="677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5908675"/>
            <a:ext cx="6249988" cy="976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334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R</a:t>
            </a:r>
            <a:r>
              <a:rPr lang="nl-BE" dirty="0" smtClean="0"/>
              <a:t>esultaten</a:t>
            </a:r>
            <a:endParaRPr lang="en-US" dirty="0" smtClean="0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smtClean="0"/>
              <a:t>goede resultaten voor …</a:t>
            </a:r>
          </a:p>
          <a:p>
            <a:pPr lvl="1"/>
            <a:r>
              <a:rPr lang="nl-BE" smtClean="0"/>
              <a:t>statistiek: 76% van de leerlingen behalen de eindtermen</a:t>
            </a:r>
          </a:p>
          <a:p>
            <a:pPr lvl="1"/>
            <a:r>
              <a:rPr lang="nl-BE" smtClean="0"/>
              <a:t>reële functies: 75%</a:t>
            </a:r>
          </a:p>
          <a:p>
            <a:r>
              <a:rPr lang="nl-BE" smtClean="0"/>
              <a:t>veeleer matige resultaten voor …</a:t>
            </a:r>
          </a:p>
          <a:p>
            <a:pPr lvl="1"/>
            <a:r>
              <a:rPr lang="nl-BE" smtClean="0"/>
              <a:t>problemen oplossen met algebra en functies: 64%</a:t>
            </a:r>
          </a:p>
          <a:p>
            <a:pPr lvl="1"/>
            <a:r>
              <a:rPr lang="nl-BE" smtClean="0"/>
              <a:t>vlakke meetkunde: 63%</a:t>
            </a:r>
          </a:p>
          <a:p>
            <a:pPr lvl="1"/>
            <a:r>
              <a:rPr lang="nl-BE" smtClean="0"/>
              <a:t>driehoeksmeting: 58%</a:t>
            </a:r>
          </a:p>
          <a:p>
            <a:pPr lvl="1"/>
            <a:r>
              <a:rPr lang="nl-BE" smtClean="0"/>
              <a:t>ruimtemeetkunde: 56%</a:t>
            </a:r>
          </a:p>
          <a:p>
            <a:r>
              <a:rPr lang="nl-BE" smtClean="0"/>
              <a:t>slechte resultaten voor …</a:t>
            </a:r>
          </a:p>
          <a:p>
            <a:pPr lvl="1"/>
            <a:r>
              <a:rPr lang="nl-BE" smtClean="0"/>
              <a:t>getallenleer/algebra: 51%</a:t>
            </a:r>
          </a:p>
          <a:p>
            <a:pPr lvl="1"/>
            <a:r>
              <a:rPr lang="nl-BE" smtClean="0"/>
              <a:t>functies van de 1ste en 2de graad: 42%</a:t>
            </a:r>
            <a:endParaRPr lang="en-US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37A41-90D0-44E7-AE09-F178253FFB76}" type="slidenum">
              <a:rPr lang="nl-NL" smtClean="0"/>
              <a:pPr/>
              <a:t>19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62208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0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2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Wie ben ik?</a:t>
            </a:r>
            <a:endParaRPr lang="en-GB" altLang="en-US" dirty="0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dirty="0" err="1" smtClean="0"/>
              <a:t>verantwoordelijke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voor</a:t>
            </a:r>
            <a:r>
              <a:rPr lang="en-GB" altLang="en-US" dirty="0" smtClean="0"/>
              <a:t> de </a:t>
            </a:r>
            <a:r>
              <a:rPr lang="en-GB" altLang="en-US" dirty="0" err="1" smtClean="0"/>
              <a:t>Specifieke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Lerarenopleiding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wiskunde</a:t>
            </a:r>
            <a:r>
              <a:rPr lang="en-GB" altLang="en-US" dirty="0" smtClean="0"/>
              <a:t> KU Leuven</a:t>
            </a:r>
          </a:p>
          <a:p>
            <a:endParaRPr lang="en-GB" altLang="en-US" dirty="0" smtClean="0"/>
          </a:p>
          <a:p>
            <a:endParaRPr lang="en-GB" altLang="en-US" dirty="0" smtClean="0"/>
          </a:p>
          <a:p>
            <a:endParaRPr lang="en-GB" altLang="en-US" dirty="0" smtClean="0"/>
          </a:p>
          <a:p>
            <a:endParaRPr lang="en-GB" altLang="en-US" dirty="0" smtClean="0"/>
          </a:p>
          <a:p>
            <a:r>
              <a:rPr lang="en-GB" altLang="en-US" dirty="0" smtClean="0"/>
              <a:t>(</a:t>
            </a:r>
            <a:r>
              <a:rPr lang="en-GB" altLang="en-US" dirty="0" err="1" smtClean="0"/>
              <a:t>en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een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verleden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als</a:t>
            </a:r>
            <a:endParaRPr lang="en-GB" altLang="en-US" dirty="0" smtClean="0"/>
          </a:p>
          <a:p>
            <a:pPr lvl="1"/>
            <a:r>
              <a:rPr lang="en-GB" altLang="en-US" dirty="0" smtClean="0"/>
              <a:t>docent </a:t>
            </a:r>
            <a:r>
              <a:rPr lang="en-GB" altLang="en-US" dirty="0" err="1" smtClean="0"/>
              <a:t>wiskunde</a:t>
            </a:r>
            <a:r>
              <a:rPr lang="en-GB" altLang="en-US" dirty="0" smtClean="0"/>
              <a:t> in het </a:t>
            </a:r>
            <a:r>
              <a:rPr lang="en-GB" altLang="en-US" dirty="0" err="1" smtClean="0"/>
              <a:t>economisch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onderwijs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aan</a:t>
            </a:r>
            <a:r>
              <a:rPr lang="en-GB" altLang="en-US" dirty="0" smtClean="0"/>
              <a:t> de </a:t>
            </a:r>
            <a:r>
              <a:rPr lang="en-GB" altLang="en-US" dirty="0" err="1" smtClean="0"/>
              <a:t>hogeschool</a:t>
            </a:r>
            <a:r>
              <a:rPr lang="en-GB" altLang="en-US" dirty="0" smtClean="0"/>
              <a:t>/</a:t>
            </a:r>
            <a:r>
              <a:rPr lang="en-GB" altLang="en-US" dirty="0" err="1" smtClean="0"/>
              <a:t>universiteit</a:t>
            </a:r>
            <a:endParaRPr lang="en-GB" altLang="en-US" dirty="0" smtClean="0"/>
          </a:p>
          <a:p>
            <a:pPr lvl="1"/>
            <a:r>
              <a:rPr lang="en-GB" altLang="en-US" dirty="0" err="1" smtClean="0"/>
              <a:t>verantwoordelijke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voor</a:t>
            </a:r>
            <a:r>
              <a:rPr lang="en-GB" altLang="en-US" dirty="0" smtClean="0"/>
              <a:t> de </a:t>
            </a:r>
            <a:r>
              <a:rPr lang="en-GB" altLang="en-US" dirty="0" err="1" smtClean="0"/>
              <a:t>Specifieke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Lerarenopleiding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wiskunde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aan</a:t>
            </a:r>
            <a:r>
              <a:rPr lang="en-GB" altLang="en-US" dirty="0" smtClean="0"/>
              <a:t> de </a:t>
            </a:r>
            <a:r>
              <a:rPr lang="en-GB" altLang="en-US" dirty="0" err="1" smtClean="0"/>
              <a:t>Universiteit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Antwerpen</a:t>
            </a:r>
            <a:r>
              <a:rPr lang="en-GB" altLang="en-US" dirty="0" smtClean="0"/>
              <a:t>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2460791"/>
            <a:ext cx="2779483" cy="991623"/>
          </a:xfrm>
          <a:prstGeom prst="rect">
            <a:avLst/>
          </a:prstGeom>
        </p:spPr>
      </p:pic>
      <p:pic>
        <p:nvPicPr>
          <p:cNvPr id="10" name="Afbeelding 2">
            <a:hlinkClick r:id="rId4" action="ppaction://hlinkpres?slideindex=3&amp;slidetitle=PowerPoint Presentation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2207809"/>
            <a:ext cx="1296675" cy="1497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537" y="2242227"/>
            <a:ext cx="1581150" cy="14287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0652" y="2568274"/>
            <a:ext cx="3279212" cy="776656"/>
          </a:xfrm>
          <a:prstGeom prst="rect">
            <a:avLst/>
          </a:prstGeom>
        </p:spPr>
      </p:pic>
      <p:pic>
        <p:nvPicPr>
          <p:cNvPr id="8" name="Afbeelding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710" y="6096676"/>
            <a:ext cx="2442122" cy="530212"/>
          </a:xfrm>
          <a:prstGeom prst="rect">
            <a:avLst/>
          </a:prstGeom>
        </p:spPr>
      </p:pic>
      <p:pic>
        <p:nvPicPr>
          <p:cNvPr id="9" name="Picture 2" descr="logo_UA_U_kl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292" y="6115340"/>
            <a:ext cx="593892" cy="492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8045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Reliëf in de resultaten</a:t>
            </a:r>
            <a:endParaRPr lang="en-US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dirty="0" smtClean="0"/>
              <a:t>globale resultaten zijn redelijk: niet goed, maar ook niet uitgesproken slecht …</a:t>
            </a:r>
          </a:p>
          <a:p>
            <a:endParaRPr lang="nl-BE" dirty="0" smtClean="0"/>
          </a:p>
          <a:p>
            <a:r>
              <a:rPr lang="nl-BE" dirty="0" smtClean="0"/>
              <a:t>… maar dit gemiddelde verbergt grote verschillen</a:t>
            </a:r>
          </a:p>
          <a:p>
            <a:pPr lvl="1"/>
            <a:r>
              <a:rPr lang="nl-BE" dirty="0" smtClean="0"/>
              <a:t>voor Klassieke Talen en Wetenschappen zijn de resultaten eerder goed (zij het met een aantal aandachtspunten)</a:t>
            </a:r>
          </a:p>
          <a:p>
            <a:pPr lvl="1"/>
            <a:r>
              <a:rPr lang="nl-BE" dirty="0" smtClean="0"/>
              <a:t>voor Humane Wetenschappen (en wellicht voor 4u-richtingen in het algemeen) zijn de resultaten ronduit alarmerend</a:t>
            </a:r>
          </a:p>
          <a:p>
            <a:pPr lvl="1"/>
            <a:endParaRPr lang="nl-BE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37A41-90D0-44E7-AE09-F178253FFB76}" type="slidenum">
              <a:rPr lang="nl-NL" smtClean="0"/>
              <a:pPr/>
              <a:t>20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90409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Peiling PAV in 3</a:t>
            </a:r>
            <a:r>
              <a:rPr lang="nl-BE" baseline="30000" dirty="0" smtClean="0"/>
              <a:t>de</a:t>
            </a:r>
            <a:r>
              <a:rPr lang="nl-BE" dirty="0" smtClean="0"/>
              <a:t> graad bso – 2013</a:t>
            </a:r>
            <a:endParaRPr lang="nl-BE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1484783"/>
            <a:ext cx="6912768" cy="4110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07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Peiling PAV in 3</a:t>
            </a:r>
            <a:r>
              <a:rPr lang="nl-BE" baseline="30000" dirty="0" smtClean="0"/>
              <a:t>de</a:t>
            </a:r>
            <a:r>
              <a:rPr lang="nl-BE" dirty="0" smtClean="0"/>
              <a:t> graad bso</a:t>
            </a:r>
            <a:endParaRPr lang="nl-BE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309" y="1772816"/>
            <a:ext cx="7655383" cy="4273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767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Voorbeeldopgaven rekenvaardigheid</a:t>
            </a:r>
            <a:endParaRPr lang="nl-BE" dirty="0"/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0" y="1196975"/>
            <a:ext cx="8963025" cy="5184775"/>
          </a:xfrm>
        </p:spPr>
        <p:txBody>
          <a:bodyPr/>
          <a:lstStyle/>
          <a:p>
            <a:endParaRPr lang="nl-BE" dirty="0" smtClean="0"/>
          </a:p>
          <a:p>
            <a:endParaRPr lang="nl-BE" dirty="0" smtClean="0"/>
          </a:p>
          <a:p>
            <a:endParaRPr lang="nl-BE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22301" b="2685"/>
          <a:stretch/>
        </p:blipFill>
        <p:spPr>
          <a:xfrm>
            <a:off x="105350" y="1052736"/>
            <a:ext cx="8933301" cy="190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50" y="3310233"/>
            <a:ext cx="8931146" cy="19909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9592" y="4077072"/>
            <a:ext cx="3184408" cy="2885969"/>
          </a:xfrm>
          <a:prstGeom prst="rect">
            <a:avLst/>
          </a:prstGeom>
        </p:spPr>
      </p:pic>
      <p:sp>
        <p:nvSpPr>
          <p:cNvPr id="9" name="Rechthoekige toelichting 7"/>
          <p:cNvSpPr/>
          <p:nvPr/>
        </p:nvSpPr>
        <p:spPr bwMode="auto">
          <a:xfrm>
            <a:off x="6983100" y="2423224"/>
            <a:ext cx="2001051" cy="503590"/>
          </a:xfrm>
          <a:prstGeom prst="wedgeRectCallout">
            <a:avLst>
              <a:gd name="adj1" fmla="val 5386"/>
              <a:gd name="adj2" fmla="val -24875"/>
            </a:avLst>
          </a:prstGeom>
          <a:solidFill>
            <a:schemeClr val="accent1">
              <a:lumMod val="90000"/>
            </a:schemeClr>
          </a:solidFill>
          <a:ln w="9525" cap="flat" cmpd="sng" algn="ctr">
            <a:solidFill>
              <a:srgbClr val="036E8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0"/>
              </a:spcBef>
            </a:pPr>
            <a:r>
              <a:rPr lang="nl-BE" sz="2800" dirty="0" smtClean="0">
                <a:solidFill>
                  <a:srgbClr val="182B52"/>
                </a:solidFill>
                <a:latin typeface="Arial" charset="0"/>
              </a:rPr>
              <a:t>80% correct</a:t>
            </a:r>
            <a:endParaRPr kumimoji="0" lang="nl-BE" sz="2800" b="0" i="0" u="none" strike="noStrike" cap="none" normalizeH="0" baseline="0" dirty="0" smtClean="0">
              <a:ln>
                <a:noFill/>
              </a:ln>
              <a:solidFill>
                <a:srgbClr val="182B52"/>
              </a:solidFill>
              <a:effectLst/>
              <a:latin typeface="Arial" charset="0"/>
            </a:endParaRPr>
          </a:p>
        </p:txBody>
      </p:sp>
      <p:sp>
        <p:nvSpPr>
          <p:cNvPr id="10" name="Rechthoekige toelichting 7"/>
          <p:cNvSpPr/>
          <p:nvPr/>
        </p:nvSpPr>
        <p:spPr bwMode="auto">
          <a:xfrm>
            <a:off x="5016329" y="5418683"/>
            <a:ext cx="2001051" cy="503590"/>
          </a:xfrm>
          <a:prstGeom prst="wedgeRectCallout">
            <a:avLst>
              <a:gd name="adj1" fmla="val 5386"/>
              <a:gd name="adj2" fmla="val -24875"/>
            </a:avLst>
          </a:prstGeom>
          <a:solidFill>
            <a:schemeClr val="accent1">
              <a:lumMod val="90000"/>
            </a:schemeClr>
          </a:solidFill>
          <a:ln w="9525" cap="flat" cmpd="sng" algn="ctr">
            <a:solidFill>
              <a:srgbClr val="036E8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0"/>
              </a:spcBef>
            </a:pPr>
            <a:r>
              <a:rPr lang="nl-BE" sz="2800" dirty="0" smtClean="0">
                <a:solidFill>
                  <a:srgbClr val="182B52"/>
                </a:solidFill>
                <a:latin typeface="Arial" charset="0"/>
              </a:rPr>
              <a:t>35% correct</a:t>
            </a:r>
            <a:endParaRPr kumimoji="0" lang="nl-BE" sz="2800" b="0" i="0" u="none" strike="noStrike" cap="none" normalizeH="0" baseline="0" dirty="0" smtClean="0">
              <a:ln>
                <a:noFill/>
              </a:ln>
              <a:solidFill>
                <a:srgbClr val="182B52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1725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Voorbeeldopgave IVV (deels wiskunde!)</a:t>
            </a:r>
            <a:endParaRPr lang="nl-BE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1498" y="764704"/>
            <a:ext cx="6281005" cy="6060888"/>
          </a:xfrm>
          <a:prstGeom prst="rect">
            <a:avLst/>
          </a:prstGeom>
        </p:spPr>
      </p:pic>
      <p:sp>
        <p:nvSpPr>
          <p:cNvPr id="5" name="Rechthoekige toelichting 7"/>
          <p:cNvSpPr/>
          <p:nvPr/>
        </p:nvSpPr>
        <p:spPr bwMode="auto">
          <a:xfrm>
            <a:off x="7070950" y="5013176"/>
            <a:ext cx="2001051" cy="503590"/>
          </a:xfrm>
          <a:prstGeom prst="wedgeRectCallout">
            <a:avLst>
              <a:gd name="adj1" fmla="val 5386"/>
              <a:gd name="adj2" fmla="val -24875"/>
            </a:avLst>
          </a:prstGeom>
          <a:solidFill>
            <a:schemeClr val="accent1">
              <a:lumMod val="90000"/>
            </a:schemeClr>
          </a:solidFill>
          <a:ln w="9525" cap="flat" cmpd="sng" algn="ctr">
            <a:solidFill>
              <a:srgbClr val="036E8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0"/>
              </a:spcBef>
            </a:pPr>
            <a:r>
              <a:rPr lang="nl-BE" sz="2800" dirty="0" smtClean="0">
                <a:solidFill>
                  <a:srgbClr val="182B52"/>
                </a:solidFill>
                <a:latin typeface="Arial" charset="0"/>
              </a:rPr>
              <a:t>78% correct</a:t>
            </a:r>
            <a:endParaRPr kumimoji="0" lang="nl-BE" sz="2800" b="0" i="0" u="none" strike="noStrike" cap="none" normalizeH="0" baseline="0" dirty="0" smtClean="0">
              <a:ln>
                <a:noFill/>
              </a:ln>
              <a:solidFill>
                <a:srgbClr val="182B52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074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Internationale vergelijkende onderzoeken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1729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 smtClean="0"/>
          </a:p>
        </p:txBody>
      </p:sp>
      <p:pic>
        <p:nvPicPr>
          <p:cNvPr id="18435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" b="70508"/>
          <a:stretch/>
        </p:blipFill>
        <p:spPr bwMode="auto">
          <a:xfrm>
            <a:off x="327527" y="1772816"/>
            <a:ext cx="8488946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5315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Internationale onderzoeken wiskunde</a:t>
            </a:r>
            <a:endParaRPr lang="en-US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BE" dirty="0" smtClean="0"/>
              <a:t>PISA</a:t>
            </a:r>
          </a:p>
          <a:p>
            <a:pPr lvl="1"/>
            <a:r>
              <a:rPr lang="nl-BE" dirty="0" smtClean="0"/>
              <a:t>OESO (+ andere landen)</a:t>
            </a:r>
          </a:p>
          <a:p>
            <a:pPr lvl="1"/>
            <a:r>
              <a:rPr lang="nl-BE" dirty="0" smtClean="0"/>
              <a:t>15-jarigen</a:t>
            </a:r>
          </a:p>
          <a:p>
            <a:pPr lvl="1"/>
            <a:r>
              <a:rPr lang="nl-BE" dirty="0" smtClean="0"/>
              <a:t>leesvaardigheid – wiskundige geletterdheid – wetenschappelijke geletterdheid</a:t>
            </a:r>
          </a:p>
          <a:p>
            <a:pPr lvl="1"/>
            <a:r>
              <a:rPr lang="nl-BE" dirty="0" smtClean="0"/>
              <a:t>2000 – 2003 – 2006 – 2009 – 2012</a:t>
            </a:r>
          </a:p>
          <a:p>
            <a:r>
              <a:rPr lang="nl-BE" dirty="0" smtClean="0"/>
              <a:t>(TIMSS)</a:t>
            </a:r>
          </a:p>
          <a:p>
            <a:pPr lvl="1"/>
            <a:r>
              <a:rPr lang="nl-BE" dirty="0" smtClean="0"/>
              <a:t>(4de jaar bo +) 2de jaar </a:t>
            </a:r>
            <a:r>
              <a:rPr lang="nl-BE" dirty="0" err="1" smtClean="0"/>
              <a:t>so</a:t>
            </a:r>
            <a:endParaRPr lang="nl-BE" dirty="0" smtClean="0"/>
          </a:p>
          <a:p>
            <a:pPr lvl="1"/>
            <a:r>
              <a:rPr lang="nl-BE" dirty="0" smtClean="0"/>
              <a:t>gericht op grootste gemene deler van de curricula</a:t>
            </a:r>
          </a:p>
          <a:p>
            <a:pPr lvl="1"/>
            <a:r>
              <a:rPr lang="nl-BE" dirty="0" smtClean="0"/>
              <a:t>1995 – 1999 – 2003</a:t>
            </a:r>
          </a:p>
          <a:p>
            <a:r>
              <a:rPr lang="nl-BE" dirty="0" smtClean="0"/>
              <a:t>(TIMSS Advanced)</a:t>
            </a:r>
          </a:p>
          <a:p>
            <a:pPr lvl="1"/>
            <a:r>
              <a:rPr lang="nl-BE" dirty="0" smtClean="0"/>
              <a:t>eind </a:t>
            </a:r>
            <a:r>
              <a:rPr lang="nl-BE" dirty="0" err="1" smtClean="0"/>
              <a:t>so</a:t>
            </a:r>
            <a:endParaRPr lang="nl-BE" dirty="0" smtClean="0"/>
          </a:p>
          <a:p>
            <a:pPr lvl="1"/>
            <a:r>
              <a:rPr lang="nl-BE" dirty="0" smtClean="0"/>
              <a:t>gericht op de wiskundig sterke leerlingen</a:t>
            </a:r>
          </a:p>
          <a:p>
            <a:pPr lvl="1"/>
            <a:r>
              <a:rPr lang="nl-BE" dirty="0" smtClean="0"/>
              <a:t>nog niet deelgenomen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125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PISA 2003</a:t>
            </a:r>
            <a:endParaRPr lang="en-US" smtClean="0"/>
          </a:p>
        </p:txBody>
      </p:sp>
      <p:pic>
        <p:nvPicPr>
          <p:cNvPr id="1843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052736"/>
            <a:ext cx="4554538" cy="537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1128936"/>
            <a:ext cx="4105275" cy="529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8437" name="Straight Connector 2"/>
          <p:cNvCxnSpPr>
            <a:cxnSpLocks noChangeShapeType="1"/>
          </p:cNvCxnSpPr>
          <p:nvPr/>
        </p:nvCxnSpPr>
        <p:spPr bwMode="auto">
          <a:xfrm>
            <a:off x="1376363" y="2537049"/>
            <a:ext cx="2474912" cy="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38" name="Straight Connector 7"/>
          <p:cNvCxnSpPr>
            <a:cxnSpLocks noChangeShapeType="1"/>
          </p:cNvCxnSpPr>
          <p:nvPr/>
        </p:nvCxnSpPr>
        <p:spPr bwMode="auto">
          <a:xfrm>
            <a:off x="1879600" y="3056161"/>
            <a:ext cx="2925763" cy="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39" name="Straight Connector 9"/>
          <p:cNvCxnSpPr>
            <a:cxnSpLocks noChangeShapeType="1"/>
          </p:cNvCxnSpPr>
          <p:nvPr/>
        </p:nvCxnSpPr>
        <p:spPr bwMode="auto">
          <a:xfrm>
            <a:off x="468313" y="3545111"/>
            <a:ext cx="1411287" cy="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40" name="Straight Connector 11"/>
          <p:cNvCxnSpPr>
            <a:cxnSpLocks noChangeShapeType="1"/>
          </p:cNvCxnSpPr>
          <p:nvPr/>
        </p:nvCxnSpPr>
        <p:spPr bwMode="auto">
          <a:xfrm>
            <a:off x="3954463" y="3976911"/>
            <a:ext cx="785812" cy="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41" name="Straight Connector 13"/>
          <p:cNvCxnSpPr>
            <a:cxnSpLocks noChangeShapeType="1"/>
          </p:cNvCxnSpPr>
          <p:nvPr/>
        </p:nvCxnSpPr>
        <p:spPr bwMode="auto">
          <a:xfrm>
            <a:off x="468313" y="4481736"/>
            <a:ext cx="4271962" cy="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42" name="Straight Connector 15"/>
          <p:cNvCxnSpPr>
            <a:cxnSpLocks noChangeShapeType="1"/>
          </p:cNvCxnSpPr>
          <p:nvPr/>
        </p:nvCxnSpPr>
        <p:spPr bwMode="auto">
          <a:xfrm>
            <a:off x="468313" y="4984974"/>
            <a:ext cx="574675" cy="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972654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PISA</a:t>
            </a:r>
            <a:endParaRPr lang="en-US" smtClean="0"/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smtClean="0"/>
          </a:p>
          <a:p>
            <a:r>
              <a:rPr lang="nl-BE" smtClean="0"/>
              <a:t>onderzoekt wiskundige geletterdheid</a:t>
            </a:r>
          </a:p>
          <a:p>
            <a:r>
              <a:rPr lang="nl-BE" smtClean="0"/>
              <a:t>vertrekt vanuit een visie op wat wiskundeonderwijs hoort te zijn, niet vanuit de bestaande curricula van de deelnemende landen</a:t>
            </a:r>
            <a:endParaRPr lang="en-US" dirty="0" smtClean="0"/>
          </a:p>
        </p:txBody>
      </p:sp>
      <p:pic>
        <p:nvPicPr>
          <p:cNvPr id="1946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3746922"/>
            <a:ext cx="9109075" cy="1338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2346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kennismaking</a:t>
            </a:r>
            <a:endParaRPr lang="en-US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leraar derde graad aso 3-5u?</a:t>
            </a:r>
          </a:p>
          <a:p>
            <a:r>
              <a:rPr lang="nl-BE" dirty="0" smtClean="0"/>
              <a:t>leraar derde graad aso 6-8u?</a:t>
            </a:r>
          </a:p>
          <a:p>
            <a:r>
              <a:rPr lang="nl-BE" dirty="0" smtClean="0"/>
              <a:t>leraar derde graad tso/kso 2u?</a:t>
            </a:r>
          </a:p>
          <a:p>
            <a:r>
              <a:rPr lang="nl-BE" dirty="0" smtClean="0"/>
              <a:t>leraar derde graad tso/kso 3-5u?</a:t>
            </a:r>
          </a:p>
          <a:p>
            <a:r>
              <a:rPr lang="nl-BE" dirty="0" smtClean="0"/>
              <a:t>leraar derde graad tso/kso 6-8u</a:t>
            </a:r>
          </a:p>
          <a:p>
            <a:r>
              <a:rPr lang="nl-BE" dirty="0" err="1" smtClean="0"/>
              <a:t>vakverantwoordelijke</a:t>
            </a:r>
            <a:r>
              <a:rPr lang="nl-BE" dirty="0" smtClean="0"/>
              <a:t>?</a:t>
            </a:r>
          </a:p>
          <a:p>
            <a:r>
              <a:rPr lang="nl-BE" smtClean="0"/>
              <a:t>andere functie?</a:t>
            </a:r>
            <a:endParaRPr lang="nl-BE" dirty="0" smtClean="0"/>
          </a:p>
          <a:p>
            <a:endParaRPr lang="nl-BE" dirty="0" smtClean="0"/>
          </a:p>
          <a:p>
            <a:r>
              <a:rPr lang="nl-BE" dirty="0" smtClean="0"/>
              <a:t>wiskundige?</a:t>
            </a:r>
          </a:p>
          <a:p>
            <a:r>
              <a:rPr lang="nl-BE" dirty="0" smtClean="0"/>
              <a:t>andere achtergrond?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05180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PISA</a:t>
            </a:r>
            <a:endParaRPr lang="en-US" smtClean="0"/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671" y="856942"/>
            <a:ext cx="8598659" cy="6001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172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PISA 2012      versus      PISA 2003</a:t>
            </a:r>
            <a:endParaRPr lang="en-US" dirty="0" smtClean="0"/>
          </a:p>
        </p:txBody>
      </p:sp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477801"/>
            <a:ext cx="3023890" cy="3902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3"/>
          <a:srcRect t="-2" b="56002"/>
          <a:stretch/>
        </p:blipFill>
        <p:spPr>
          <a:xfrm>
            <a:off x="23624" y="909376"/>
            <a:ext cx="5988536" cy="59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607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Peiling wiskunde 3</a:t>
            </a:r>
            <a:r>
              <a:rPr lang="nl-BE" baseline="30000" dirty="0" smtClean="0"/>
              <a:t>de</a:t>
            </a:r>
            <a:r>
              <a:rPr lang="nl-BE" dirty="0" smtClean="0"/>
              <a:t> graad 2014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84631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Drie ‘deelpeilingen’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kso/tso: (basis)eindtermen (voor alle leerlingen)</a:t>
            </a:r>
          </a:p>
          <a:p>
            <a:endParaRPr lang="nl-BE" dirty="0" smtClean="0"/>
          </a:p>
          <a:p>
            <a:r>
              <a:rPr lang="nl-BE" dirty="0" smtClean="0"/>
              <a:t>aso – basis: (basis)eindtermen (voor alle leerlingen) bij</a:t>
            </a:r>
          </a:p>
          <a:p>
            <a:pPr lvl="1"/>
            <a:r>
              <a:rPr lang="nl-BE" dirty="0" smtClean="0"/>
              <a:t>aso zonder pool wiskunde en wetenschappen</a:t>
            </a:r>
          </a:p>
          <a:p>
            <a:pPr lvl="1"/>
            <a:r>
              <a:rPr lang="nl-BE" dirty="0" smtClean="0"/>
              <a:t>aso zonder pool wiskunde, maar met pool wetenschappen</a:t>
            </a:r>
          </a:p>
          <a:p>
            <a:pPr lvl="1"/>
            <a:r>
              <a:rPr lang="nl-BE" dirty="0" smtClean="0"/>
              <a:t>aso met pool wiskunde</a:t>
            </a:r>
          </a:p>
          <a:p>
            <a:endParaRPr lang="nl-BE" dirty="0" smtClean="0"/>
          </a:p>
          <a:p>
            <a:r>
              <a:rPr lang="nl-BE" dirty="0" smtClean="0"/>
              <a:t>aso – specifieke eindtermen: supplementaire eindtermen alleen voor leerlingen met pool wiskunde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33749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De grote lijnen van een peilingsproject</a:t>
            </a:r>
            <a:endParaRPr lang="nl-BE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10" y="1364915"/>
            <a:ext cx="9008381" cy="4728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23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Maken van de toetsen</a:t>
            </a:r>
            <a:endParaRPr lang="en-US" smtClean="0"/>
          </a:p>
        </p:txBody>
      </p:sp>
      <p:sp>
        <p:nvSpPr>
          <p:cNvPr id="24578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BE" dirty="0" smtClean="0"/>
              <a:t>4 full-time toetsontwikkelaars + … (wiskundeleraren) gedurende één jaar</a:t>
            </a:r>
          </a:p>
          <a:p>
            <a:r>
              <a:rPr lang="nl-BE" dirty="0" smtClean="0"/>
              <a:t>clusteren van eindtermen tot domeinen/schalen</a:t>
            </a:r>
          </a:p>
          <a:p>
            <a:r>
              <a:rPr lang="nl-BE" dirty="0" smtClean="0"/>
              <a:t>maken van een toetsmatrijs met domeinen en verwerkingsniveaus</a:t>
            </a:r>
          </a:p>
          <a:p>
            <a:r>
              <a:rPr lang="nl-BE" dirty="0" smtClean="0"/>
              <a:t>maken van 650 opgaven met verbetersleutel (toets + paralleltoets)</a:t>
            </a:r>
          </a:p>
          <a:p>
            <a:r>
              <a:rPr lang="nl-BE" dirty="0" smtClean="0"/>
              <a:t>vooral (maar niet uitsluitend) meerkeuzevragen en gesloten vragen</a:t>
            </a:r>
          </a:p>
          <a:p>
            <a:r>
              <a:rPr lang="nl-BE" dirty="0" smtClean="0"/>
              <a:t>feedback door een interne stuurgroep</a:t>
            </a:r>
          </a:p>
          <a:p>
            <a:r>
              <a:rPr lang="nl-BE" dirty="0" smtClean="0"/>
              <a:t>feedback door externe experten</a:t>
            </a:r>
          </a:p>
          <a:p>
            <a:r>
              <a:rPr lang="nl-BE" dirty="0" smtClean="0"/>
              <a:t>proefafname bij leerlingen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93891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4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45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45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45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Domeinen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tso/kso (– basis)</a:t>
            </a:r>
          </a:p>
          <a:p>
            <a:pPr lvl="1"/>
            <a:r>
              <a:rPr lang="nl-BE" dirty="0" smtClean="0"/>
              <a:t>functies met tabellen en grafieken / functies met algebra / statistiek</a:t>
            </a:r>
          </a:p>
          <a:p>
            <a:endParaRPr lang="nl-BE" dirty="0" smtClean="0"/>
          </a:p>
          <a:p>
            <a:r>
              <a:rPr lang="nl-BE" dirty="0" smtClean="0"/>
              <a:t>aso – basis</a:t>
            </a:r>
          </a:p>
          <a:p>
            <a:pPr lvl="1"/>
            <a:r>
              <a:rPr lang="nl-BE" dirty="0"/>
              <a:t>reële </a:t>
            </a:r>
            <a:r>
              <a:rPr lang="nl-BE" dirty="0" smtClean="0"/>
              <a:t>functies / exponentiële functies / goniometrische functies / afgeleiden / problemen </a:t>
            </a:r>
            <a:r>
              <a:rPr lang="nl-BE" dirty="0"/>
              <a:t>oplossen met functies en </a:t>
            </a:r>
            <a:r>
              <a:rPr lang="nl-BE" dirty="0" smtClean="0"/>
              <a:t>afgeleiden / statistiek</a:t>
            </a:r>
          </a:p>
          <a:p>
            <a:endParaRPr lang="nl-BE" dirty="0" smtClean="0"/>
          </a:p>
          <a:p>
            <a:r>
              <a:rPr lang="nl-BE" dirty="0" smtClean="0"/>
              <a:t>aso – SET</a:t>
            </a:r>
          </a:p>
          <a:p>
            <a:pPr lvl="1"/>
            <a:r>
              <a:rPr lang="nl-BE" dirty="0" smtClean="0"/>
              <a:t>algebra / analyse / ruimtemeetkunde / statistiek</a:t>
            </a:r>
            <a:r>
              <a:rPr lang="nl-BE" dirty="0"/>
              <a:t>, kansrekening en discrete wiskunde</a:t>
            </a:r>
          </a:p>
          <a:p>
            <a:endParaRPr lang="nl-BE" dirty="0" smtClean="0"/>
          </a:p>
          <a:p>
            <a:endParaRPr lang="nl-BE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900813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De steekproeven</a:t>
            </a:r>
            <a:endParaRPr lang="nl-BE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899" y="1166463"/>
            <a:ext cx="8166203" cy="557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019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Opstellen van de meetschaal</a:t>
            </a:r>
            <a:endParaRPr lang="en-US" dirty="0" smtClean="0"/>
          </a:p>
        </p:txBody>
      </p:sp>
      <p:sp>
        <p:nvSpPr>
          <p:cNvPr id="26626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BE" dirty="0" smtClean="0"/>
              <a:t>na de afname van de kalibratietoets bij leerlingen wordt de moeilijkheidsgraad van elke opgave bepaald</a:t>
            </a:r>
          </a:p>
          <a:p>
            <a:endParaRPr lang="nl-BE" dirty="0" smtClean="0"/>
          </a:p>
          <a:p>
            <a:r>
              <a:rPr lang="nl-BE" dirty="0" smtClean="0"/>
              <a:t>groep van externe experten bepaalt na de afname van de toets (maar zonder resultaten te kennen) waar de lat gelegd wordt</a:t>
            </a: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6969125" y="1269007"/>
            <a:ext cx="0" cy="5040313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buChar char="n"/>
              <a:defRPr/>
            </a:pPr>
            <a:endParaRPr lang="nl-BE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charset="0"/>
            </a:endParaRPr>
          </a:p>
        </p:txBody>
      </p:sp>
      <p:sp>
        <p:nvSpPr>
          <p:cNvPr id="6" name="Oval 4"/>
          <p:cNvSpPr>
            <a:spLocks noChangeArrowheads="1"/>
          </p:cNvSpPr>
          <p:nvPr/>
        </p:nvSpPr>
        <p:spPr bwMode="auto">
          <a:xfrm>
            <a:off x="6921500" y="1353145"/>
            <a:ext cx="98425" cy="96837"/>
          </a:xfrm>
          <a:prstGeom prst="ellipse">
            <a:avLst/>
          </a:prstGeom>
          <a:solidFill>
            <a:schemeClr val="hlink"/>
          </a:solidFill>
          <a:ln w="1905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buChar char="n"/>
              <a:defRPr/>
            </a:pPr>
            <a:endParaRPr lang="nl-BE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charset="0"/>
            </a:endParaRPr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6921500" y="1583332"/>
            <a:ext cx="98425" cy="96838"/>
          </a:xfrm>
          <a:prstGeom prst="ellipse">
            <a:avLst/>
          </a:prstGeom>
          <a:solidFill>
            <a:schemeClr val="hlink"/>
          </a:solidFill>
          <a:ln w="1905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buChar char="n"/>
              <a:defRPr/>
            </a:pPr>
            <a:endParaRPr lang="nl-BE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charset="0"/>
            </a:endParaRPr>
          </a:p>
        </p:txBody>
      </p:sp>
      <p:sp>
        <p:nvSpPr>
          <p:cNvPr id="8" name="Oval 6"/>
          <p:cNvSpPr>
            <a:spLocks noChangeArrowheads="1"/>
          </p:cNvSpPr>
          <p:nvPr/>
        </p:nvSpPr>
        <p:spPr bwMode="auto">
          <a:xfrm>
            <a:off x="6921500" y="2934295"/>
            <a:ext cx="98425" cy="96837"/>
          </a:xfrm>
          <a:prstGeom prst="ellipse">
            <a:avLst/>
          </a:prstGeom>
          <a:solidFill>
            <a:schemeClr val="hlink"/>
          </a:solidFill>
          <a:ln w="1905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buChar char="n"/>
              <a:defRPr/>
            </a:pPr>
            <a:endParaRPr lang="nl-BE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charset="0"/>
            </a:endParaRPr>
          </a:p>
        </p:txBody>
      </p:sp>
      <p:sp>
        <p:nvSpPr>
          <p:cNvPr id="9" name="Oval 7"/>
          <p:cNvSpPr>
            <a:spLocks noChangeArrowheads="1"/>
          </p:cNvSpPr>
          <p:nvPr/>
        </p:nvSpPr>
        <p:spPr bwMode="auto">
          <a:xfrm>
            <a:off x="6921500" y="3694707"/>
            <a:ext cx="98425" cy="96838"/>
          </a:xfrm>
          <a:prstGeom prst="ellipse">
            <a:avLst/>
          </a:prstGeom>
          <a:solidFill>
            <a:schemeClr val="hlink"/>
          </a:solidFill>
          <a:ln w="1905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buChar char="n"/>
              <a:defRPr/>
            </a:pPr>
            <a:endParaRPr lang="nl-BE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charset="0"/>
            </a:endParaRPr>
          </a:p>
        </p:txBody>
      </p:sp>
      <p:sp>
        <p:nvSpPr>
          <p:cNvPr id="10" name="Oval 8"/>
          <p:cNvSpPr>
            <a:spLocks noChangeArrowheads="1"/>
          </p:cNvSpPr>
          <p:nvPr/>
        </p:nvSpPr>
        <p:spPr bwMode="auto">
          <a:xfrm>
            <a:off x="6921500" y="3882032"/>
            <a:ext cx="98425" cy="96838"/>
          </a:xfrm>
          <a:prstGeom prst="ellipse">
            <a:avLst/>
          </a:prstGeom>
          <a:solidFill>
            <a:schemeClr val="hlink"/>
          </a:solidFill>
          <a:ln w="1905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buChar char="n"/>
              <a:defRPr/>
            </a:pPr>
            <a:endParaRPr lang="nl-BE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charset="0"/>
            </a:endParaRPr>
          </a:p>
        </p:txBody>
      </p:sp>
      <p:sp>
        <p:nvSpPr>
          <p:cNvPr id="11" name="Oval 9"/>
          <p:cNvSpPr>
            <a:spLocks noChangeArrowheads="1"/>
          </p:cNvSpPr>
          <p:nvPr/>
        </p:nvSpPr>
        <p:spPr bwMode="auto">
          <a:xfrm>
            <a:off x="6921500" y="4097932"/>
            <a:ext cx="98425" cy="96838"/>
          </a:xfrm>
          <a:prstGeom prst="ellipse">
            <a:avLst/>
          </a:prstGeom>
          <a:solidFill>
            <a:schemeClr val="hlink"/>
          </a:solidFill>
          <a:ln w="1905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buChar char="n"/>
              <a:defRPr/>
            </a:pPr>
            <a:endParaRPr lang="nl-BE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charset="0"/>
            </a:endParaRPr>
          </a:p>
        </p:txBody>
      </p:sp>
      <p:sp>
        <p:nvSpPr>
          <p:cNvPr id="12" name="Oval 10"/>
          <p:cNvSpPr>
            <a:spLocks noChangeArrowheads="1"/>
          </p:cNvSpPr>
          <p:nvPr/>
        </p:nvSpPr>
        <p:spPr bwMode="auto">
          <a:xfrm>
            <a:off x="6921500" y="4312245"/>
            <a:ext cx="98425" cy="96837"/>
          </a:xfrm>
          <a:prstGeom prst="ellipse">
            <a:avLst/>
          </a:prstGeom>
          <a:solidFill>
            <a:schemeClr val="hlink"/>
          </a:solidFill>
          <a:ln w="1905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buChar char="n"/>
              <a:defRPr/>
            </a:pPr>
            <a:endParaRPr lang="nl-BE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charset="0"/>
            </a:endParaRPr>
          </a:p>
        </p:txBody>
      </p:sp>
      <p:sp>
        <p:nvSpPr>
          <p:cNvPr id="13" name="Oval 11"/>
          <p:cNvSpPr>
            <a:spLocks noChangeArrowheads="1"/>
          </p:cNvSpPr>
          <p:nvPr/>
        </p:nvSpPr>
        <p:spPr bwMode="auto">
          <a:xfrm>
            <a:off x="6921500" y="4931370"/>
            <a:ext cx="98425" cy="96837"/>
          </a:xfrm>
          <a:prstGeom prst="ellipse">
            <a:avLst/>
          </a:prstGeom>
          <a:solidFill>
            <a:schemeClr val="hlink"/>
          </a:solidFill>
          <a:ln w="1905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buChar char="n"/>
              <a:defRPr/>
            </a:pPr>
            <a:endParaRPr lang="nl-BE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charset="0"/>
            </a:endParaRPr>
          </a:p>
        </p:txBody>
      </p:sp>
      <p:sp>
        <p:nvSpPr>
          <p:cNvPr id="14" name="Oval 12"/>
          <p:cNvSpPr>
            <a:spLocks noChangeArrowheads="1"/>
          </p:cNvSpPr>
          <p:nvPr/>
        </p:nvSpPr>
        <p:spPr bwMode="auto">
          <a:xfrm>
            <a:off x="6921500" y="5821957"/>
            <a:ext cx="98425" cy="96838"/>
          </a:xfrm>
          <a:prstGeom prst="ellipse">
            <a:avLst/>
          </a:prstGeom>
          <a:solidFill>
            <a:schemeClr val="hlink"/>
          </a:solidFill>
          <a:ln w="1905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buChar char="n"/>
              <a:defRPr/>
            </a:pPr>
            <a:endParaRPr lang="nl-BE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charset="0"/>
            </a:endParaRPr>
          </a:p>
        </p:txBody>
      </p:sp>
      <p:sp>
        <p:nvSpPr>
          <p:cNvPr id="15" name="Oval 13"/>
          <p:cNvSpPr>
            <a:spLocks noChangeArrowheads="1"/>
          </p:cNvSpPr>
          <p:nvPr/>
        </p:nvSpPr>
        <p:spPr bwMode="auto">
          <a:xfrm>
            <a:off x="6921500" y="6166445"/>
            <a:ext cx="98425" cy="96837"/>
          </a:xfrm>
          <a:prstGeom prst="ellipse">
            <a:avLst/>
          </a:prstGeom>
          <a:solidFill>
            <a:schemeClr val="hlink"/>
          </a:solidFill>
          <a:ln w="1905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buChar char="n"/>
              <a:defRPr/>
            </a:pPr>
            <a:endParaRPr lang="nl-BE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charset="0"/>
            </a:endParaRPr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6919913" y="3280370"/>
            <a:ext cx="96837" cy="96837"/>
          </a:xfrm>
          <a:prstGeom prst="ellipse">
            <a:avLst/>
          </a:prstGeom>
          <a:solidFill>
            <a:schemeClr val="hlink"/>
          </a:solidFill>
          <a:ln w="1905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buChar char="n"/>
              <a:defRPr/>
            </a:pPr>
            <a:endParaRPr lang="nl-BE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charset="0"/>
            </a:endParaRPr>
          </a:p>
        </p:txBody>
      </p:sp>
      <p:sp>
        <p:nvSpPr>
          <p:cNvPr id="17" name="Line 14"/>
          <p:cNvSpPr>
            <a:spLocks noChangeShapeType="1"/>
          </p:cNvSpPr>
          <p:nvPr/>
        </p:nvSpPr>
        <p:spPr bwMode="auto">
          <a:xfrm>
            <a:off x="5086350" y="3501032"/>
            <a:ext cx="3733800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728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itle 2"/>
          <p:cNvSpPr>
            <a:spLocks noGrp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nl-BE" smtClean="0"/>
              <a:t>Opstellen van de meetschaal</a:t>
            </a:r>
            <a:endParaRPr lang="en-US" smtClean="0"/>
          </a:p>
        </p:txBody>
      </p:sp>
      <p:sp>
        <p:nvSpPr>
          <p:cNvPr id="27650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nl-BE" smtClean="0"/>
              <a:t>‘lat’ verdeelt opgaven en leerlingen in twee groepen</a:t>
            </a:r>
          </a:p>
          <a:p>
            <a:pPr lvl="1"/>
            <a:r>
              <a:rPr lang="nl-BE" smtClean="0"/>
              <a:t>basisopgave: valt binnen het beheersen van de ET uit de schaal</a:t>
            </a:r>
          </a:p>
          <a:p>
            <a:pPr lvl="1"/>
            <a:r>
              <a:rPr lang="nl-BE" smtClean="0"/>
              <a:t>bijkomende opgave: vereist meer dan beheersing ET uit de schaal</a:t>
            </a:r>
          </a:p>
          <a:p>
            <a:pPr lvl="1"/>
            <a:endParaRPr lang="nl-BE" smtClean="0"/>
          </a:p>
          <a:p>
            <a:pPr lvl="1"/>
            <a:r>
              <a:rPr lang="nl-BE" smtClean="0"/>
              <a:t>leerlingen behaalden de ET uit de schaal wel/niet</a:t>
            </a:r>
            <a:endParaRPr lang="en-US" smtClean="0"/>
          </a:p>
        </p:txBody>
      </p:sp>
      <p:sp>
        <p:nvSpPr>
          <p:cNvPr id="20" name="Content Placeholder 1"/>
          <p:cNvSpPr txBox="1">
            <a:spLocks/>
          </p:cNvSpPr>
          <p:nvPr/>
        </p:nvSpPr>
        <p:spPr bwMode="auto">
          <a:xfrm>
            <a:off x="6969125" y="4717628"/>
            <a:ext cx="2173288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500">
                <a:solidFill>
                  <a:srgbClr val="003D6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Ø"/>
              <a:defRPr sz="2200">
                <a:solidFill>
                  <a:srgbClr val="003D6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3D6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rgbClr val="003D6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  <a:defRPr/>
            </a:pPr>
            <a:r>
              <a:rPr lang="nl-BE" sz="2000" baseline="0" dirty="0" smtClean="0"/>
              <a:t>basisopgaven</a:t>
            </a:r>
          </a:p>
          <a:p>
            <a:pPr>
              <a:defRPr/>
            </a:pPr>
            <a:endParaRPr lang="en-US" sz="2000" baseline="0" dirty="0"/>
          </a:p>
        </p:txBody>
      </p:sp>
      <p:sp>
        <p:nvSpPr>
          <p:cNvPr id="21" name="Content Placeholder 1"/>
          <p:cNvSpPr txBox="1">
            <a:spLocks/>
          </p:cNvSpPr>
          <p:nvPr/>
        </p:nvSpPr>
        <p:spPr bwMode="auto">
          <a:xfrm>
            <a:off x="6969125" y="1844253"/>
            <a:ext cx="2173288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500">
                <a:solidFill>
                  <a:srgbClr val="003D6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Ø"/>
              <a:defRPr sz="2200">
                <a:solidFill>
                  <a:srgbClr val="003D6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3D6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rgbClr val="003D6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  <a:defRPr/>
            </a:pPr>
            <a:r>
              <a:rPr lang="nl-BE" sz="2000" baseline="0" dirty="0" smtClean="0"/>
              <a:t>bijkomende opgaven</a:t>
            </a:r>
          </a:p>
          <a:p>
            <a:pPr>
              <a:defRPr/>
            </a:pPr>
            <a:endParaRPr lang="en-US" sz="2000" baseline="0" dirty="0"/>
          </a:p>
        </p:txBody>
      </p:sp>
      <p:sp>
        <p:nvSpPr>
          <p:cNvPr id="27667" name="Content Placeholder 1"/>
          <p:cNvSpPr txBox="1">
            <a:spLocks/>
          </p:cNvSpPr>
          <p:nvPr/>
        </p:nvSpPr>
        <p:spPr bwMode="auto">
          <a:xfrm>
            <a:off x="4630738" y="1844253"/>
            <a:ext cx="2173287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nl-BE" sz="2000" baseline="0">
                <a:solidFill>
                  <a:srgbClr val="003D62"/>
                </a:solidFill>
                <a:latin typeface="Verdana" pitchFamily="34" charset="0"/>
              </a:rPr>
              <a:t>behalen eindtermen</a:t>
            </a:r>
            <a:endParaRPr lang="en-US" sz="2000" baseline="0">
              <a:solidFill>
                <a:srgbClr val="003D62"/>
              </a:solidFill>
              <a:latin typeface="Verdana" pitchFamily="34" charset="0"/>
            </a:endParaRPr>
          </a:p>
        </p:txBody>
      </p:sp>
      <p:sp>
        <p:nvSpPr>
          <p:cNvPr id="27668" name="Content Placeholder 1"/>
          <p:cNvSpPr txBox="1">
            <a:spLocks/>
          </p:cNvSpPr>
          <p:nvPr/>
        </p:nvSpPr>
        <p:spPr bwMode="auto">
          <a:xfrm>
            <a:off x="4630738" y="4550940"/>
            <a:ext cx="2173287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nl-BE" sz="2000" baseline="0">
                <a:solidFill>
                  <a:srgbClr val="003D62"/>
                </a:solidFill>
                <a:latin typeface="Verdana" pitchFamily="34" charset="0"/>
              </a:rPr>
              <a:t>behalen eindtermen niet</a:t>
            </a:r>
            <a:endParaRPr lang="en-US" sz="2000" baseline="0">
              <a:solidFill>
                <a:srgbClr val="003D62"/>
              </a:solidFill>
              <a:latin typeface="Verdana" pitchFamily="34" charset="0"/>
            </a:endParaRPr>
          </a:p>
        </p:txBody>
      </p:sp>
      <p:sp>
        <p:nvSpPr>
          <p:cNvPr id="24" name="Line 3"/>
          <p:cNvSpPr>
            <a:spLocks noChangeShapeType="1"/>
          </p:cNvSpPr>
          <p:nvPr/>
        </p:nvSpPr>
        <p:spPr bwMode="auto">
          <a:xfrm>
            <a:off x="6969125" y="1269007"/>
            <a:ext cx="0" cy="5040313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buChar char="n"/>
              <a:defRPr/>
            </a:pPr>
            <a:endParaRPr lang="nl-BE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charset="0"/>
            </a:endParaRPr>
          </a:p>
        </p:txBody>
      </p:sp>
      <p:sp>
        <p:nvSpPr>
          <p:cNvPr id="25" name="Oval 4"/>
          <p:cNvSpPr>
            <a:spLocks noChangeArrowheads="1"/>
          </p:cNvSpPr>
          <p:nvPr/>
        </p:nvSpPr>
        <p:spPr bwMode="auto">
          <a:xfrm>
            <a:off x="6921500" y="1353145"/>
            <a:ext cx="98425" cy="96837"/>
          </a:xfrm>
          <a:prstGeom prst="ellipse">
            <a:avLst/>
          </a:prstGeom>
          <a:solidFill>
            <a:schemeClr val="hlink"/>
          </a:solidFill>
          <a:ln w="1905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buChar char="n"/>
              <a:defRPr/>
            </a:pPr>
            <a:endParaRPr lang="nl-BE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charset="0"/>
            </a:endParaRPr>
          </a:p>
        </p:txBody>
      </p:sp>
      <p:sp>
        <p:nvSpPr>
          <p:cNvPr id="26" name="Oval 5"/>
          <p:cNvSpPr>
            <a:spLocks noChangeArrowheads="1"/>
          </p:cNvSpPr>
          <p:nvPr/>
        </p:nvSpPr>
        <p:spPr bwMode="auto">
          <a:xfrm>
            <a:off x="6921500" y="1583332"/>
            <a:ext cx="98425" cy="96838"/>
          </a:xfrm>
          <a:prstGeom prst="ellipse">
            <a:avLst/>
          </a:prstGeom>
          <a:solidFill>
            <a:schemeClr val="hlink"/>
          </a:solidFill>
          <a:ln w="1905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buChar char="n"/>
              <a:defRPr/>
            </a:pPr>
            <a:endParaRPr lang="nl-BE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charset="0"/>
            </a:endParaRPr>
          </a:p>
        </p:txBody>
      </p:sp>
      <p:sp>
        <p:nvSpPr>
          <p:cNvPr id="27" name="Oval 6"/>
          <p:cNvSpPr>
            <a:spLocks noChangeArrowheads="1"/>
          </p:cNvSpPr>
          <p:nvPr/>
        </p:nvSpPr>
        <p:spPr bwMode="auto">
          <a:xfrm>
            <a:off x="6921500" y="2934295"/>
            <a:ext cx="98425" cy="96837"/>
          </a:xfrm>
          <a:prstGeom prst="ellipse">
            <a:avLst/>
          </a:prstGeom>
          <a:solidFill>
            <a:schemeClr val="hlink"/>
          </a:solidFill>
          <a:ln w="1905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buChar char="n"/>
              <a:defRPr/>
            </a:pPr>
            <a:endParaRPr lang="nl-BE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charset="0"/>
            </a:endParaRPr>
          </a:p>
        </p:txBody>
      </p:sp>
      <p:sp>
        <p:nvSpPr>
          <p:cNvPr id="28" name="Oval 7"/>
          <p:cNvSpPr>
            <a:spLocks noChangeArrowheads="1"/>
          </p:cNvSpPr>
          <p:nvPr/>
        </p:nvSpPr>
        <p:spPr bwMode="auto">
          <a:xfrm>
            <a:off x="6921500" y="3694707"/>
            <a:ext cx="98425" cy="96838"/>
          </a:xfrm>
          <a:prstGeom prst="ellipse">
            <a:avLst/>
          </a:prstGeom>
          <a:solidFill>
            <a:schemeClr val="hlink"/>
          </a:solidFill>
          <a:ln w="1905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buChar char="n"/>
              <a:defRPr/>
            </a:pPr>
            <a:endParaRPr lang="nl-BE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charset="0"/>
            </a:endParaRPr>
          </a:p>
        </p:txBody>
      </p:sp>
      <p:sp>
        <p:nvSpPr>
          <p:cNvPr id="29" name="Oval 8"/>
          <p:cNvSpPr>
            <a:spLocks noChangeArrowheads="1"/>
          </p:cNvSpPr>
          <p:nvPr/>
        </p:nvSpPr>
        <p:spPr bwMode="auto">
          <a:xfrm>
            <a:off x="6921500" y="3882032"/>
            <a:ext cx="98425" cy="96838"/>
          </a:xfrm>
          <a:prstGeom prst="ellipse">
            <a:avLst/>
          </a:prstGeom>
          <a:solidFill>
            <a:schemeClr val="hlink"/>
          </a:solidFill>
          <a:ln w="1905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buChar char="n"/>
              <a:defRPr/>
            </a:pPr>
            <a:endParaRPr lang="nl-BE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charset="0"/>
            </a:endParaRPr>
          </a:p>
        </p:txBody>
      </p:sp>
      <p:sp>
        <p:nvSpPr>
          <p:cNvPr id="30" name="Oval 9"/>
          <p:cNvSpPr>
            <a:spLocks noChangeArrowheads="1"/>
          </p:cNvSpPr>
          <p:nvPr/>
        </p:nvSpPr>
        <p:spPr bwMode="auto">
          <a:xfrm>
            <a:off x="6921500" y="4097932"/>
            <a:ext cx="98425" cy="96838"/>
          </a:xfrm>
          <a:prstGeom prst="ellipse">
            <a:avLst/>
          </a:prstGeom>
          <a:solidFill>
            <a:schemeClr val="hlink"/>
          </a:solidFill>
          <a:ln w="1905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buChar char="n"/>
              <a:defRPr/>
            </a:pPr>
            <a:endParaRPr lang="nl-BE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charset="0"/>
            </a:endParaRPr>
          </a:p>
        </p:txBody>
      </p:sp>
      <p:sp>
        <p:nvSpPr>
          <p:cNvPr id="31" name="Oval 10"/>
          <p:cNvSpPr>
            <a:spLocks noChangeArrowheads="1"/>
          </p:cNvSpPr>
          <p:nvPr/>
        </p:nvSpPr>
        <p:spPr bwMode="auto">
          <a:xfrm>
            <a:off x="6921500" y="4312245"/>
            <a:ext cx="98425" cy="96837"/>
          </a:xfrm>
          <a:prstGeom prst="ellipse">
            <a:avLst/>
          </a:prstGeom>
          <a:solidFill>
            <a:schemeClr val="hlink"/>
          </a:solidFill>
          <a:ln w="1905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buChar char="n"/>
              <a:defRPr/>
            </a:pPr>
            <a:endParaRPr lang="nl-BE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charset="0"/>
            </a:endParaRPr>
          </a:p>
        </p:txBody>
      </p:sp>
      <p:sp>
        <p:nvSpPr>
          <p:cNvPr id="32" name="Oval 11"/>
          <p:cNvSpPr>
            <a:spLocks noChangeArrowheads="1"/>
          </p:cNvSpPr>
          <p:nvPr/>
        </p:nvSpPr>
        <p:spPr bwMode="auto">
          <a:xfrm>
            <a:off x="6921500" y="4931370"/>
            <a:ext cx="98425" cy="96837"/>
          </a:xfrm>
          <a:prstGeom prst="ellipse">
            <a:avLst/>
          </a:prstGeom>
          <a:solidFill>
            <a:schemeClr val="hlink"/>
          </a:solidFill>
          <a:ln w="1905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buChar char="n"/>
              <a:defRPr/>
            </a:pPr>
            <a:endParaRPr lang="nl-BE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charset="0"/>
            </a:endParaRPr>
          </a:p>
        </p:txBody>
      </p:sp>
      <p:sp>
        <p:nvSpPr>
          <p:cNvPr id="33" name="Oval 12"/>
          <p:cNvSpPr>
            <a:spLocks noChangeArrowheads="1"/>
          </p:cNvSpPr>
          <p:nvPr/>
        </p:nvSpPr>
        <p:spPr bwMode="auto">
          <a:xfrm>
            <a:off x="6921500" y="5821957"/>
            <a:ext cx="98425" cy="96838"/>
          </a:xfrm>
          <a:prstGeom prst="ellipse">
            <a:avLst/>
          </a:prstGeom>
          <a:solidFill>
            <a:schemeClr val="hlink"/>
          </a:solidFill>
          <a:ln w="1905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buChar char="n"/>
              <a:defRPr/>
            </a:pPr>
            <a:endParaRPr lang="nl-BE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charset="0"/>
            </a:endParaRPr>
          </a:p>
        </p:txBody>
      </p:sp>
      <p:sp>
        <p:nvSpPr>
          <p:cNvPr id="34" name="Oval 13"/>
          <p:cNvSpPr>
            <a:spLocks noChangeArrowheads="1"/>
          </p:cNvSpPr>
          <p:nvPr/>
        </p:nvSpPr>
        <p:spPr bwMode="auto">
          <a:xfrm>
            <a:off x="6921500" y="6166445"/>
            <a:ext cx="98425" cy="96837"/>
          </a:xfrm>
          <a:prstGeom prst="ellipse">
            <a:avLst/>
          </a:prstGeom>
          <a:solidFill>
            <a:schemeClr val="hlink"/>
          </a:solidFill>
          <a:ln w="1905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buChar char="n"/>
              <a:defRPr/>
            </a:pPr>
            <a:endParaRPr lang="nl-BE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charset="0"/>
            </a:endParaRPr>
          </a:p>
        </p:txBody>
      </p:sp>
      <p:sp>
        <p:nvSpPr>
          <p:cNvPr id="35" name="Oval 34"/>
          <p:cNvSpPr>
            <a:spLocks noChangeArrowheads="1"/>
          </p:cNvSpPr>
          <p:nvPr/>
        </p:nvSpPr>
        <p:spPr bwMode="auto">
          <a:xfrm>
            <a:off x="6919913" y="3280370"/>
            <a:ext cx="96837" cy="96837"/>
          </a:xfrm>
          <a:prstGeom prst="ellipse">
            <a:avLst/>
          </a:prstGeom>
          <a:solidFill>
            <a:schemeClr val="hlink"/>
          </a:solidFill>
          <a:ln w="1905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buChar char="n"/>
              <a:defRPr/>
            </a:pPr>
            <a:endParaRPr lang="nl-BE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charset="0"/>
            </a:endParaRPr>
          </a:p>
        </p:txBody>
      </p:sp>
      <p:sp>
        <p:nvSpPr>
          <p:cNvPr id="36" name="Line 14"/>
          <p:cNvSpPr>
            <a:spLocks noChangeShapeType="1"/>
          </p:cNvSpPr>
          <p:nvPr/>
        </p:nvSpPr>
        <p:spPr bwMode="auto">
          <a:xfrm>
            <a:off x="5086350" y="3501032"/>
            <a:ext cx="3733800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265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76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7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7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7667" grpId="0"/>
      <p:bldP spid="2766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Situering</a:t>
            </a:r>
            <a:endParaRPr lang="en-US" dirty="0" smtClean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76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Toetsafname</a:t>
            </a:r>
            <a:endParaRPr lang="en-US" smtClean="0"/>
          </a:p>
        </p:txBody>
      </p:sp>
      <p:sp>
        <p:nvSpPr>
          <p:cNvPr id="3072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dirty="0" smtClean="0"/>
              <a:t>peiling </a:t>
            </a:r>
            <a:r>
              <a:rPr lang="nl-BE" dirty="0" smtClean="0">
                <a:sym typeface="Symbol" pitchFamily="18" charset="2"/>
              </a:rPr>
              <a:t> examen</a:t>
            </a:r>
            <a:endParaRPr lang="nl-BE" dirty="0" smtClean="0"/>
          </a:p>
          <a:p>
            <a:pPr lvl="1"/>
            <a:r>
              <a:rPr lang="nl-BE" dirty="0" smtClean="0"/>
              <a:t>afname op het einde van de graad</a:t>
            </a:r>
          </a:p>
          <a:p>
            <a:pPr lvl="1"/>
            <a:r>
              <a:rPr lang="nl-BE" dirty="0" smtClean="0"/>
              <a:t>over alle eindtermen van die graad</a:t>
            </a:r>
          </a:p>
          <a:p>
            <a:pPr lvl="1"/>
            <a:r>
              <a:rPr lang="nl-BE" dirty="0" smtClean="0"/>
              <a:t>leerlingen bereiden zich niet voor</a:t>
            </a:r>
          </a:p>
          <a:p>
            <a:r>
              <a:rPr lang="nl-BE" dirty="0" smtClean="0"/>
              <a:t>‘formularium’ bijgeleverd</a:t>
            </a:r>
            <a:endParaRPr lang="en-US" dirty="0" smtClean="0"/>
          </a:p>
          <a:p>
            <a:r>
              <a:rPr lang="nl-BE" dirty="0" smtClean="0"/>
              <a:t>gebruikelijke ICT toegelaten (niet voor alles)</a:t>
            </a:r>
          </a:p>
          <a:p>
            <a:endParaRPr lang="nl-BE" dirty="0" smtClean="0"/>
          </a:p>
          <a:p>
            <a:r>
              <a:rPr lang="nl-BE" dirty="0" smtClean="0"/>
              <a:t>2 </a:t>
            </a:r>
            <a:r>
              <a:rPr lang="nl-BE" dirty="0" err="1" smtClean="0"/>
              <a:t>toetsblokken</a:t>
            </a:r>
            <a:r>
              <a:rPr lang="nl-BE" dirty="0" smtClean="0"/>
              <a:t> van 2 lesuren</a:t>
            </a:r>
          </a:p>
          <a:p>
            <a:r>
              <a:rPr lang="nl-BE" dirty="0" smtClean="0"/>
              <a:t>2 of 3 domeinen getoetst per school</a:t>
            </a:r>
          </a:p>
        </p:txBody>
      </p:sp>
    </p:spTree>
    <p:extLst>
      <p:ext uri="{BB962C8B-B14F-4D97-AF65-F5344CB8AC3E}">
        <p14:creationId xmlns:p14="http://schemas.microsoft.com/office/powerpoint/2010/main" val="84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7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7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Vragenlijsten</a:t>
            </a:r>
            <a:endParaRPr lang="en-US" smtClean="0"/>
          </a:p>
        </p:txBody>
      </p:sp>
      <p:sp>
        <p:nvSpPr>
          <p:cNvPr id="32770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BE" smtClean="0"/>
              <a:t>leerlingen</a:t>
            </a:r>
          </a:p>
          <a:p>
            <a:r>
              <a:rPr lang="nl-BE" smtClean="0"/>
              <a:t>ouders</a:t>
            </a:r>
          </a:p>
          <a:p>
            <a:r>
              <a:rPr lang="nl-BE" smtClean="0"/>
              <a:t>leerkracht wiskunde</a:t>
            </a:r>
          </a:p>
          <a:p>
            <a:endParaRPr lang="nl-BE" smtClean="0"/>
          </a:p>
          <a:p>
            <a:r>
              <a:rPr lang="nl-BE" smtClean="0"/>
              <a:t>kenmerken van leerlingen: geslacht, schoolse achterstand, leerstoornissen, …</a:t>
            </a:r>
          </a:p>
          <a:p>
            <a:r>
              <a:rPr lang="nl-BE" smtClean="0"/>
              <a:t>kenmerken van leerkrachten: diploma, ervaring, nascholing, …</a:t>
            </a:r>
          </a:p>
          <a:p>
            <a:r>
              <a:rPr lang="nl-BE" smtClean="0"/>
              <a:t>opvattingen over wiskundeonderwijs, motivatie, belang van de verschillende domeinen, ICT-gebruik, …</a:t>
            </a:r>
          </a:p>
          <a:p>
            <a:r>
              <a:rPr lang="nl-BE" smtClean="0"/>
              <a:t>eindtermen die nog niet behandeld zijn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8761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Voorbeeldopgaven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10117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aso basis, afgeleiden</a:t>
            </a:r>
            <a:endParaRPr lang="nl-BE" dirty="0"/>
          </a:p>
        </p:txBody>
      </p:sp>
      <p:sp>
        <p:nvSpPr>
          <p:cNvPr id="8" name="Tijdelijke aanduiding voor inhoud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opgave onder de cesuur</a:t>
            </a:r>
          </a:p>
          <a:p>
            <a:r>
              <a:rPr lang="nl-BE" b="1" dirty="0" smtClean="0"/>
              <a:t>A: 74%</a:t>
            </a:r>
            <a:r>
              <a:rPr lang="nl-BE" dirty="0" smtClean="0"/>
              <a:t>, B:2%, C: 18%, D: 4%</a:t>
            </a:r>
          </a:p>
          <a:p>
            <a:r>
              <a:rPr lang="nl-BE" dirty="0" smtClean="0"/>
              <a:t>P25-leerling beheerst deze opgave, P10-leerling niet</a:t>
            </a: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97" y="2725885"/>
            <a:ext cx="6915750" cy="1783235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98" y="4327136"/>
            <a:ext cx="4383785" cy="2486240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6083" y="4328644"/>
            <a:ext cx="4378070" cy="2469094"/>
          </a:xfrm>
          <a:prstGeom prst="rect">
            <a:avLst/>
          </a:prstGeom>
        </p:spPr>
      </p:pic>
      <p:sp>
        <p:nvSpPr>
          <p:cNvPr id="7" name="Rectangle 1"/>
          <p:cNvSpPr/>
          <p:nvPr/>
        </p:nvSpPr>
        <p:spPr bwMode="auto">
          <a:xfrm>
            <a:off x="1691680" y="1185497"/>
            <a:ext cx="1008112" cy="499545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ap="flat" cmpd="sng" algn="ctr">
            <a:solidFill>
              <a:srgbClr val="40404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Times New Roman" pitchFamily="1" charset="0"/>
            </a:endParaRPr>
          </a:p>
        </p:txBody>
      </p:sp>
      <p:sp>
        <p:nvSpPr>
          <p:cNvPr id="10" name="Rectangle 1"/>
          <p:cNvSpPr/>
          <p:nvPr/>
        </p:nvSpPr>
        <p:spPr bwMode="auto">
          <a:xfrm>
            <a:off x="441524" y="2187313"/>
            <a:ext cx="674092" cy="3756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ap="flat" cmpd="sng" algn="ctr">
            <a:solidFill>
              <a:srgbClr val="40404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Times New Roman" pitchFamily="1" charset="0"/>
            </a:endParaRPr>
          </a:p>
        </p:txBody>
      </p:sp>
      <p:sp>
        <p:nvSpPr>
          <p:cNvPr id="12" name="Rectangle 1"/>
          <p:cNvSpPr/>
          <p:nvPr/>
        </p:nvSpPr>
        <p:spPr bwMode="auto">
          <a:xfrm>
            <a:off x="6163642" y="2156858"/>
            <a:ext cx="674092" cy="3756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ap="flat" cmpd="sng" algn="ctr">
            <a:solidFill>
              <a:srgbClr val="40404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Times New Roman" pitchFamily="1" charset="0"/>
            </a:endParaRPr>
          </a:p>
        </p:txBody>
      </p:sp>
      <p:sp>
        <p:nvSpPr>
          <p:cNvPr id="14" name="Rectangle 1"/>
          <p:cNvSpPr/>
          <p:nvPr/>
        </p:nvSpPr>
        <p:spPr bwMode="auto">
          <a:xfrm>
            <a:off x="441524" y="1657313"/>
            <a:ext cx="4850556" cy="499545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ap="flat" cmpd="sng" algn="ctr">
            <a:solidFill>
              <a:srgbClr val="40404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Times New Roman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7334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2" grpId="0" animBg="1"/>
      <p:bldP spid="14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aso basis, statistiek</a:t>
            </a:r>
            <a:endParaRPr lang="nl-BE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onder de cesuur</a:t>
            </a:r>
          </a:p>
          <a:p>
            <a:r>
              <a:rPr lang="nl-BE" b="1" dirty="0" smtClean="0"/>
              <a:t>A: 70%</a:t>
            </a:r>
            <a:r>
              <a:rPr lang="nl-BE" dirty="0" smtClean="0"/>
              <a:t>, B: 18%, C: 3%, D: 7%</a:t>
            </a:r>
          </a:p>
          <a:p>
            <a:r>
              <a:rPr lang="nl-BE" dirty="0" smtClean="0"/>
              <a:t>P25-leerling beheerst deze opgave, P10-leerling niet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87" y="2720756"/>
            <a:ext cx="9034109" cy="3732580"/>
          </a:xfrm>
          <a:prstGeom prst="rect">
            <a:avLst/>
          </a:prstGeom>
        </p:spPr>
      </p:pic>
      <p:sp>
        <p:nvSpPr>
          <p:cNvPr id="7" name="Rectangle 1"/>
          <p:cNvSpPr/>
          <p:nvPr/>
        </p:nvSpPr>
        <p:spPr bwMode="auto">
          <a:xfrm>
            <a:off x="395536" y="1185497"/>
            <a:ext cx="1008112" cy="499545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ap="flat" cmpd="sng" algn="ctr">
            <a:solidFill>
              <a:srgbClr val="40404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Times New Roman" pitchFamily="1" charset="0"/>
            </a:endParaRPr>
          </a:p>
        </p:txBody>
      </p:sp>
      <p:sp>
        <p:nvSpPr>
          <p:cNvPr id="8" name="Rectangle 1"/>
          <p:cNvSpPr/>
          <p:nvPr/>
        </p:nvSpPr>
        <p:spPr bwMode="auto">
          <a:xfrm>
            <a:off x="441524" y="2187313"/>
            <a:ext cx="674092" cy="3756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ap="flat" cmpd="sng" algn="ctr">
            <a:solidFill>
              <a:srgbClr val="40404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Times New Roman" pitchFamily="1" charset="0"/>
            </a:endParaRPr>
          </a:p>
        </p:txBody>
      </p:sp>
      <p:sp>
        <p:nvSpPr>
          <p:cNvPr id="9" name="Rectangle 1"/>
          <p:cNvSpPr/>
          <p:nvPr/>
        </p:nvSpPr>
        <p:spPr bwMode="auto">
          <a:xfrm>
            <a:off x="6163642" y="2156858"/>
            <a:ext cx="674092" cy="3756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ap="flat" cmpd="sng" algn="ctr">
            <a:solidFill>
              <a:srgbClr val="40404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Times New Roman" pitchFamily="1" charset="0"/>
            </a:endParaRPr>
          </a:p>
        </p:txBody>
      </p:sp>
      <p:sp>
        <p:nvSpPr>
          <p:cNvPr id="11" name="Rectangle 1"/>
          <p:cNvSpPr/>
          <p:nvPr/>
        </p:nvSpPr>
        <p:spPr bwMode="auto">
          <a:xfrm>
            <a:off x="441524" y="1657313"/>
            <a:ext cx="4850556" cy="499545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ap="flat" cmpd="sng" algn="ctr">
            <a:solidFill>
              <a:srgbClr val="40404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Times New Roman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5114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aso basis, goniometrische functies</a:t>
            </a:r>
            <a:endParaRPr lang="nl-BE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01" y="1124744"/>
            <a:ext cx="4606689" cy="1245978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50" y="2420888"/>
            <a:ext cx="4458087" cy="560118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73" y="3140968"/>
            <a:ext cx="6251988" cy="3024336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401" y="6299872"/>
            <a:ext cx="6104150" cy="411516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1184" y="5013176"/>
            <a:ext cx="1543184" cy="1794666"/>
          </a:xfrm>
          <a:prstGeom prst="rect">
            <a:avLst/>
          </a:prstGeom>
        </p:spPr>
      </p:pic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6012160" y="1196752"/>
            <a:ext cx="3024336" cy="5184576"/>
          </a:xfrm>
        </p:spPr>
        <p:txBody>
          <a:bodyPr/>
          <a:lstStyle/>
          <a:p>
            <a:r>
              <a:rPr lang="nl-BE" dirty="0" smtClean="0"/>
              <a:t>opgave boven de cesuur</a:t>
            </a:r>
          </a:p>
          <a:p>
            <a:r>
              <a:rPr lang="nl-BE" dirty="0" smtClean="0"/>
              <a:t>A: 22%, B: 16%, C: 10%, </a:t>
            </a:r>
            <a:r>
              <a:rPr lang="nl-BE" b="1" dirty="0" smtClean="0"/>
              <a:t>D: 49%</a:t>
            </a:r>
          </a:p>
          <a:p>
            <a:r>
              <a:rPr lang="nl-BE" dirty="0" smtClean="0"/>
              <a:t>P75-leerling beheerst deze opgave, P50-leerling niet       </a:t>
            </a:r>
            <a:endParaRPr lang="nl-BE" dirty="0"/>
          </a:p>
        </p:txBody>
      </p:sp>
      <p:sp>
        <p:nvSpPr>
          <p:cNvPr id="9" name="Rectangle 1"/>
          <p:cNvSpPr/>
          <p:nvPr/>
        </p:nvSpPr>
        <p:spPr bwMode="auto">
          <a:xfrm>
            <a:off x="6373624" y="3048757"/>
            <a:ext cx="674092" cy="3756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ap="flat" cmpd="sng" algn="ctr">
            <a:solidFill>
              <a:srgbClr val="40404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Times New Roman" pitchFamily="1" charset="0"/>
            </a:endParaRPr>
          </a:p>
        </p:txBody>
      </p:sp>
      <p:sp>
        <p:nvSpPr>
          <p:cNvPr id="12" name="Rectangle 1"/>
          <p:cNvSpPr/>
          <p:nvPr/>
        </p:nvSpPr>
        <p:spPr bwMode="auto">
          <a:xfrm>
            <a:off x="7671859" y="3888887"/>
            <a:ext cx="674092" cy="3756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ap="flat" cmpd="sng" algn="ctr">
            <a:solidFill>
              <a:srgbClr val="40404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Times New Roman" pitchFamily="1" charset="0"/>
            </a:endParaRPr>
          </a:p>
        </p:txBody>
      </p:sp>
      <p:sp>
        <p:nvSpPr>
          <p:cNvPr id="13" name="Rectangle 1"/>
          <p:cNvSpPr/>
          <p:nvPr/>
        </p:nvSpPr>
        <p:spPr bwMode="auto">
          <a:xfrm>
            <a:off x="7639147" y="1148016"/>
            <a:ext cx="1008112" cy="499545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ap="flat" cmpd="sng" algn="ctr">
            <a:solidFill>
              <a:srgbClr val="40404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Times New Roman" pitchFamily="1" charset="0"/>
            </a:endParaRPr>
          </a:p>
        </p:txBody>
      </p:sp>
      <p:sp>
        <p:nvSpPr>
          <p:cNvPr id="14" name="Rectangle 1"/>
          <p:cNvSpPr/>
          <p:nvPr/>
        </p:nvSpPr>
        <p:spPr bwMode="auto">
          <a:xfrm>
            <a:off x="6341184" y="2112490"/>
            <a:ext cx="2695312" cy="868516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ap="flat" cmpd="sng" algn="ctr">
            <a:solidFill>
              <a:srgbClr val="40404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Times New Roman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482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  <p:bldP spid="14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aso SET, algebra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opgave onder de cesuur; correct: 66%, P25-leerling</a:t>
            </a: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772816"/>
            <a:ext cx="8461981" cy="3011685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4775986"/>
            <a:ext cx="8461981" cy="2109398"/>
          </a:xfrm>
          <a:prstGeom prst="rect">
            <a:avLst/>
          </a:prstGeom>
        </p:spPr>
      </p:pic>
      <p:sp>
        <p:nvSpPr>
          <p:cNvPr id="6" name="Rectangle 1"/>
          <p:cNvSpPr/>
          <p:nvPr/>
        </p:nvSpPr>
        <p:spPr bwMode="auto">
          <a:xfrm>
            <a:off x="1691680" y="1156019"/>
            <a:ext cx="1008112" cy="499545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ap="flat" cmpd="sng" algn="ctr">
            <a:solidFill>
              <a:srgbClr val="40404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Times New Roman" pitchFamily="1" charset="0"/>
            </a:endParaRPr>
          </a:p>
        </p:txBody>
      </p:sp>
      <p:sp>
        <p:nvSpPr>
          <p:cNvPr id="9" name="Rectangle 1"/>
          <p:cNvSpPr/>
          <p:nvPr/>
        </p:nvSpPr>
        <p:spPr bwMode="auto">
          <a:xfrm>
            <a:off x="5724128" y="1138240"/>
            <a:ext cx="787574" cy="499545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ap="flat" cmpd="sng" algn="ctr">
            <a:solidFill>
              <a:srgbClr val="40404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Times New Roman" pitchFamily="1" charset="0"/>
            </a:endParaRPr>
          </a:p>
        </p:txBody>
      </p:sp>
      <p:sp>
        <p:nvSpPr>
          <p:cNvPr id="10" name="Rectangle 1"/>
          <p:cNvSpPr/>
          <p:nvPr/>
        </p:nvSpPr>
        <p:spPr bwMode="auto">
          <a:xfrm>
            <a:off x="6660232" y="1217991"/>
            <a:ext cx="674092" cy="3756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ap="flat" cmpd="sng" algn="ctr">
            <a:solidFill>
              <a:srgbClr val="40404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Times New Roman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3892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aso SET, analyse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opgave onder de cesuur</a:t>
            </a:r>
          </a:p>
          <a:p>
            <a:r>
              <a:rPr lang="nl-BE" dirty="0" smtClean="0"/>
              <a:t>A: 10%, </a:t>
            </a:r>
            <a:r>
              <a:rPr lang="nl-BE" b="1" dirty="0" smtClean="0"/>
              <a:t>B: 47%</a:t>
            </a:r>
            <a:r>
              <a:rPr lang="nl-BE" dirty="0" smtClean="0"/>
              <a:t>, C: 20%, D: 18%</a:t>
            </a:r>
          </a:p>
          <a:p>
            <a:r>
              <a:rPr lang="nl-BE" dirty="0" smtClean="0"/>
              <a:t>P75-leerling beheerst deze opgave, P50-leerling niet</a:t>
            </a:r>
          </a:p>
          <a:p>
            <a:endParaRPr lang="nl-BE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3969777"/>
            <a:ext cx="2392888" cy="1143100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1570" y="2773334"/>
            <a:ext cx="3231160" cy="3535986"/>
          </a:xfrm>
          <a:prstGeom prst="rect">
            <a:avLst/>
          </a:prstGeom>
        </p:spPr>
      </p:pic>
      <p:sp>
        <p:nvSpPr>
          <p:cNvPr id="6" name="Rectangle 1"/>
          <p:cNvSpPr/>
          <p:nvPr/>
        </p:nvSpPr>
        <p:spPr bwMode="auto">
          <a:xfrm>
            <a:off x="1663988" y="1196752"/>
            <a:ext cx="1008112" cy="499545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ap="flat" cmpd="sng" algn="ctr">
            <a:solidFill>
              <a:srgbClr val="40404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Times New Roman" pitchFamily="1" charset="0"/>
            </a:endParaRPr>
          </a:p>
        </p:txBody>
      </p:sp>
      <p:sp>
        <p:nvSpPr>
          <p:cNvPr id="9" name="Rectangle 1"/>
          <p:cNvSpPr/>
          <p:nvPr/>
        </p:nvSpPr>
        <p:spPr bwMode="auto">
          <a:xfrm>
            <a:off x="441524" y="1657313"/>
            <a:ext cx="5426620" cy="499545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ap="flat" cmpd="sng" algn="ctr">
            <a:solidFill>
              <a:srgbClr val="40404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Times New Roman" pitchFamily="1" charset="0"/>
            </a:endParaRPr>
          </a:p>
        </p:txBody>
      </p:sp>
      <p:sp>
        <p:nvSpPr>
          <p:cNvPr id="10" name="Rectangle 1"/>
          <p:cNvSpPr/>
          <p:nvPr/>
        </p:nvSpPr>
        <p:spPr bwMode="auto">
          <a:xfrm>
            <a:off x="441524" y="2187313"/>
            <a:ext cx="674092" cy="3756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ap="flat" cmpd="sng" algn="ctr">
            <a:solidFill>
              <a:srgbClr val="40404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Times New Roman" pitchFamily="1" charset="0"/>
            </a:endParaRPr>
          </a:p>
        </p:txBody>
      </p:sp>
      <p:sp>
        <p:nvSpPr>
          <p:cNvPr id="11" name="Rectangle 1"/>
          <p:cNvSpPr/>
          <p:nvPr/>
        </p:nvSpPr>
        <p:spPr bwMode="auto">
          <a:xfrm>
            <a:off x="6163642" y="2156858"/>
            <a:ext cx="674092" cy="3756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ap="flat" cmpd="sng" algn="ctr">
            <a:solidFill>
              <a:srgbClr val="40404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Times New Roman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907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aso SET, statistiek, kansrekening en discrete wiskunde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opgave boven de cesuur</a:t>
            </a:r>
          </a:p>
          <a:p>
            <a:r>
              <a:rPr lang="nl-BE" dirty="0" smtClean="0"/>
              <a:t>A: 51%, B: 4%, C: 9%, </a:t>
            </a:r>
            <a:r>
              <a:rPr lang="nl-BE" b="1" dirty="0" smtClean="0"/>
              <a:t>D: 35%</a:t>
            </a:r>
          </a:p>
          <a:p>
            <a:r>
              <a:rPr lang="nl-BE" dirty="0" smtClean="0"/>
              <a:t>P90-leerling beheerst deze opgave, P75-leerling niet</a:t>
            </a:r>
            <a:endParaRPr lang="nl-BE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5" y="2583910"/>
            <a:ext cx="7967400" cy="4229466"/>
          </a:xfrm>
          <a:prstGeom prst="rect">
            <a:avLst/>
          </a:prstGeom>
        </p:spPr>
      </p:pic>
      <p:sp>
        <p:nvSpPr>
          <p:cNvPr id="5" name="Rectangle 1"/>
          <p:cNvSpPr/>
          <p:nvPr/>
        </p:nvSpPr>
        <p:spPr bwMode="auto">
          <a:xfrm>
            <a:off x="1763688" y="1196752"/>
            <a:ext cx="1008112" cy="499545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ap="flat" cmpd="sng" algn="ctr">
            <a:solidFill>
              <a:srgbClr val="40404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Times New Roman" pitchFamily="1" charset="0"/>
            </a:endParaRPr>
          </a:p>
        </p:txBody>
      </p:sp>
      <p:sp>
        <p:nvSpPr>
          <p:cNvPr id="8" name="Rectangle 1"/>
          <p:cNvSpPr/>
          <p:nvPr/>
        </p:nvSpPr>
        <p:spPr bwMode="auto">
          <a:xfrm>
            <a:off x="441524" y="1657313"/>
            <a:ext cx="4850556" cy="499545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ap="flat" cmpd="sng" algn="ctr">
            <a:solidFill>
              <a:srgbClr val="40404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Times New Roman" pitchFamily="1" charset="0"/>
            </a:endParaRPr>
          </a:p>
        </p:txBody>
      </p:sp>
      <p:sp>
        <p:nvSpPr>
          <p:cNvPr id="9" name="Rectangle 1"/>
          <p:cNvSpPr/>
          <p:nvPr/>
        </p:nvSpPr>
        <p:spPr bwMode="auto">
          <a:xfrm>
            <a:off x="441524" y="2187313"/>
            <a:ext cx="674092" cy="3756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ap="flat" cmpd="sng" algn="ctr">
            <a:solidFill>
              <a:srgbClr val="40404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Times New Roman" pitchFamily="1" charset="0"/>
            </a:endParaRPr>
          </a:p>
        </p:txBody>
      </p:sp>
      <p:sp>
        <p:nvSpPr>
          <p:cNvPr id="10" name="Rectangle 1"/>
          <p:cNvSpPr/>
          <p:nvPr/>
        </p:nvSpPr>
        <p:spPr bwMode="auto">
          <a:xfrm>
            <a:off x="6163642" y="2156858"/>
            <a:ext cx="674092" cy="3756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ap="flat" cmpd="sng" algn="ctr">
            <a:solidFill>
              <a:srgbClr val="40404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Times New Roman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7978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tkso</a:t>
            </a:r>
            <a:r>
              <a:rPr lang="nl-BE" dirty="0" smtClean="0"/>
              <a:t>, statistiek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opgave onder de cesuur</a:t>
            </a:r>
          </a:p>
          <a:p>
            <a:r>
              <a:rPr lang="nl-BE" dirty="0" smtClean="0"/>
              <a:t>A: 7%, B: 4%, C: 24%, </a:t>
            </a:r>
            <a:r>
              <a:rPr lang="nl-BE" b="1" dirty="0" smtClean="0"/>
              <a:t>D: 63%</a:t>
            </a:r>
          </a:p>
          <a:p>
            <a:r>
              <a:rPr lang="nl-BE" dirty="0" smtClean="0"/>
              <a:t>P25-leerling beheerst deze opgave, P10-leerling niet</a:t>
            </a:r>
            <a:endParaRPr lang="nl-BE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272" y="2631157"/>
            <a:ext cx="8681456" cy="4182219"/>
          </a:xfrm>
          <a:prstGeom prst="rect">
            <a:avLst/>
          </a:prstGeom>
        </p:spPr>
      </p:pic>
      <p:sp>
        <p:nvSpPr>
          <p:cNvPr id="5" name="Rectangle 1"/>
          <p:cNvSpPr/>
          <p:nvPr/>
        </p:nvSpPr>
        <p:spPr bwMode="auto">
          <a:xfrm>
            <a:off x="1691680" y="1164637"/>
            <a:ext cx="1008112" cy="499545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ap="flat" cmpd="sng" algn="ctr">
            <a:solidFill>
              <a:srgbClr val="40404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Times New Roman" pitchFamily="1" charset="0"/>
            </a:endParaRPr>
          </a:p>
        </p:txBody>
      </p:sp>
      <p:sp>
        <p:nvSpPr>
          <p:cNvPr id="8" name="Rectangle 1"/>
          <p:cNvSpPr/>
          <p:nvPr/>
        </p:nvSpPr>
        <p:spPr bwMode="auto">
          <a:xfrm>
            <a:off x="441524" y="1657313"/>
            <a:ext cx="4850556" cy="499545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ap="flat" cmpd="sng" algn="ctr">
            <a:solidFill>
              <a:srgbClr val="40404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Times New Roman" pitchFamily="1" charset="0"/>
            </a:endParaRPr>
          </a:p>
        </p:txBody>
      </p:sp>
      <p:sp>
        <p:nvSpPr>
          <p:cNvPr id="9" name="Rectangle 1"/>
          <p:cNvSpPr/>
          <p:nvPr/>
        </p:nvSpPr>
        <p:spPr bwMode="auto">
          <a:xfrm>
            <a:off x="441524" y="2187313"/>
            <a:ext cx="674092" cy="3756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ap="flat" cmpd="sng" algn="ctr">
            <a:solidFill>
              <a:srgbClr val="40404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Times New Roman" pitchFamily="1" charset="0"/>
            </a:endParaRPr>
          </a:p>
        </p:txBody>
      </p:sp>
      <p:sp>
        <p:nvSpPr>
          <p:cNvPr id="10" name="Rectangle 1"/>
          <p:cNvSpPr/>
          <p:nvPr/>
        </p:nvSpPr>
        <p:spPr bwMode="auto">
          <a:xfrm>
            <a:off x="6163642" y="2156858"/>
            <a:ext cx="674092" cy="3756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ap="flat" cmpd="sng" algn="ctr">
            <a:solidFill>
              <a:srgbClr val="40404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Times New Roman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612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Eindtermen en peilingen</a:t>
            </a:r>
            <a:endParaRPr lang="en-US" smtClean="0"/>
          </a:p>
        </p:txBody>
      </p:sp>
      <p:sp>
        <p:nvSpPr>
          <p:cNvPr id="7170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smtClean="0"/>
              <a:t>Vlaamse overheid voerde eindtermen in</a:t>
            </a:r>
          </a:p>
          <a:p>
            <a:pPr lvl="1"/>
            <a:r>
              <a:rPr lang="nl-BE" smtClean="0"/>
              <a:t>minimumdoelen die door alle leerlingen van … behaald moeten worden voor vak …</a:t>
            </a:r>
          </a:p>
          <a:p>
            <a:pPr lvl="1"/>
            <a:r>
              <a:rPr lang="nl-BE" smtClean="0"/>
              <a:t>overkoepelt a.h.w. de leerplannen</a:t>
            </a:r>
            <a:endParaRPr lang="en-US" smtClean="0"/>
          </a:p>
          <a:p>
            <a:pPr lvl="1"/>
            <a:r>
              <a:rPr lang="nl-BE" smtClean="0"/>
              <a:t>goedgekeurd door het Vlaamse Parlement</a:t>
            </a:r>
          </a:p>
          <a:p>
            <a:endParaRPr lang="nl-BE" smtClean="0"/>
          </a:p>
          <a:p>
            <a:r>
              <a:rPr lang="nl-BE" smtClean="0"/>
              <a:t>peilingstoetsen onderzoeken of de leerlingen de eindtermen behalen</a:t>
            </a:r>
          </a:p>
          <a:p>
            <a:pPr lvl="1"/>
            <a:r>
              <a:rPr lang="nl-BE" smtClean="0"/>
              <a:t>…</a:t>
            </a:r>
            <a:endParaRPr lang="nl-BE" dirty="0" smtClean="0"/>
          </a:p>
        </p:txBody>
      </p:sp>
    </p:spTree>
    <p:extLst>
      <p:ext uri="{BB962C8B-B14F-4D97-AF65-F5344CB8AC3E}">
        <p14:creationId xmlns:p14="http://schemas.microsoft.com/office/powerpoint/2010/main" val="164444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tkso</a:t>
            </a:r>
            <a:r>
              <a:rPr lang="nl-BE" dirty="0" smtClean="0"/>
              <a:t>, functies met tabellen en grafieken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opgave onder de cesuur</a:t>
            </a:r>
          </a:p>
          <a:p>
            <a:r>
              <a:rPr lang="nl-BE" dirty="0" smtClean="0"/>
              <a:t>A: 18%, B: 14%, C: 9%, </a:t>
            </a:r>
            <a:r>
              <a:rPr lang="nl-BE" b="1" dirty="0" smtClean="0"/>
              <a:t>D: 56%</a:t>
            </a:r>
          </a:p>
          <a:p>
            <a:r>
              <a:rPr lang="nl-BE" dirty="0" smtClean="0"/>
              <a:t>P50-leerling beheerst deze opgave, P25-leerling niet</a:t>
            </a:r>
            <a:endParaRPr lang="nl-BE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81" y="2652818"/>
            <a:ext cx="8892531" cy="35625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83" y="3081102"/>
            <a:ext cx="5258256" cy="3231160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80" y="6357288"/>
            <a:ext cx="5816088" cy="384080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0152" y="3364972"/>
            <a:ext cx="1577477" cy="2663421"/>
          </a:xfrm>
          <a:prstGeom prst="rect">
            <a:avLst/>
          </a:prstGeom>
        </p:spPr>
      </p:pic>
      <p:sp>
        <p:nvSpPr>
          <p:cNvPr id="10" name="Rectangle 1"/>
          <p:cNvSpPr/>
          <p:nvPr/>
        </p:nvSpPr>
        <p:spPr bwMode="auto">
          <a:xfrm>
            <a:off x="1692999" y="1168260"/>
            <a:ext cx="1008112" cy="499545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ap="flat" cmpd="sng" algn="ctr">
            <a:solidFill>
              <a:srgbClr val="40404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Times New Roman" pitchFamily="1" charset="0"/>
            </a:endParaRPr>
          </a:p>
        </p:txBody>
      </p:sp>
      <p:sp>
        <p:nvSpPr>
          <p:cNvPr id="11" name="Rectangle 1"/>
          <p:cNvSpPr/>
          <p:nvPr/>
        </p:nvSpPr>
        <p:spPr bwMode="auto">
          <a:xfrm>
            <a:off x="441524" y="1657313"/>
            <a:ext cx="5138588" cy="499545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ap="flat" cmpd="sng" algn="ctr">
            <a:solidFill>
              <a:srgbClr val="40404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Times New Roman" pitchFamily="1" charset="0"/>
            </a:endParaRPr>
          </a:p>
        </p:txBody>
      </p:sp>
      <p:sp>
        <p:nvSpPr>
          <p:cNvPr id="12" name="Rectangle 1"/>
          <p:cNvSpPr/>
          <p:nvPr/>
        </p:nvSpPr>
        <p:spPr bwMode="auto">
          <a:xfrm>
            <a:off x="441524" y="2187313"/>
            <a:ext cx="674092" cy="3756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ap="flat" cmpd="sng" algn="ctr">
            <a:solidFill>
              <a:srgbClr val="40404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Times New Roman" pitchFamily="1" charset="0"/>
            </a:endParaRPr>
          </a:p>
        </p:txBody>
      </p:sp>
      <p:sp>
        <p:nvSpPr>
          <p:cNvPr id="13" name="Rectangle 1"/>
          <p:cNvSpPr/>
          <p:nvPr/>
        </p:nvSpPr>
        <p:spPr bwMode="auto">
          <a:xfrm>
            <a:off x="6163642" y="2156858"/>
            <a:ext cx="674092" cy="3756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ap="flat" cmpd="sng" algn="ctr">
            <a:solidFill>
              <a:srgbClr val="40404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Times New Roman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3223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tkso</a:t>
            </a:r>
            <a:r>
              <a:rPr lang="nl-BE" dirty="0" smtClean="0"/>
              <a:t>, functies met algebra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opgave boven de cesuur</a:t>
            </a:r>
          </a:p>
          <a:p>
            <a:r>
              <a:rPr lang="nl-BE" dirty="0" smtClean="0"/>
              <a:t>A: 14%, B: 36%, C: 3%, </a:t>
            </a:r>
            <a:r>
              <a:rPr lang="nl-BE" b="1" dirty="0" smtClean="0"/>
              <a:t>D: 34%</a:t>
            </a:r>
          </a:p>
          <a:p>
            <a:r>
              <a:rPr lang="nl-BE" dirty="0" smtClean="0"/>
              <a:t>P90-leerling beheerst deze opgave, P75-leerling niet</a:t>
            </a:r>
          </a:p>
          <a:p>
            <a:endParaRPr lang="nl-BE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83" y="2827687"/>
            <a:ext cx="8892530" cy="3841673"/>
          </a:xfrm>
          <a:prstGeom prst="rect">
            <a:avLst/>
          </a:prstGeom>
        </p:spPr>
      </p:pic>
      <p:sp>
        <p:nvSpPr>
          <p:cNvPr id="5" name="Rectangle 1"/>
          <p:cNvSpPr/>
          <p:nvPr/>
        </p:nvSpPr>
        <p:spPr bwMode="auto">
          <a:xfrm>
            <a:off x="1691680" y="1204276"/>
            <a:ext cx="1008112" cy="499545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ap="flat" cmpd="sng" algn="ctr">
            <a:solidFill>
              <a:srgbClr val="40404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Times New Roman" pitchFamily="1" charset="0"/>
            </a:endParaRPr>
          </a:p>
        </p:txBody>
      </p:sp>
      <p:sp>
        <p:nvSpPr>
          <p:cNvPr id="6" name="Rectangle 1"/>
          <p:cNvSpPr/>
          <p:nvPr/>
        </p:nvSpPr>
        <p:spPr bwMode="auto">
          <a:xfrm>
            <a:off x="441524" y="1657313"/>
            <a:ext cx="5138588" cy="499545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ap="flat" cmpd="sng" algn="ctr">
            <a:solidFill>
              <a:srgbClr val="40404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Times New Roman" pitchFamily="1" charset="0"/>
            </a:endParaRPr>
          </a:p>
        </p:txBody>
      </p:sp>
      <p:sp>
        <p:nvSpPr>
          <p:cNvPr id="8" name="Rectangle 1"/>
          <p:cNvSpPr/>
          <p:nvPr/>
        </p:nvSpPr>
        <p:spPr bwMode="auto">
          <a:xfrm>
            <a:off x="441524" y="2187313"/>
            <a:ext cx="674092" cy="3756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ap="flat" cmpd="sng" algn="ctr">
            <a:solidFill>
              <a:srgbClr val="40404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Times New Roman" pitchFamily="1" charset="0"/>
            </a:endParaRPr>
          </a:p>
        </p:txBody>
      </p:sp>
      <p:sp>
        <p:nvSpPr>
          <p:cNvPr id="9" name="Rectangle 1"/>
          <p:cNvSpPr/>
          <p:nvPr/>
        </p:nvSpPr>
        <p:spPr bwMode="auto">
          <a:xfrm>
            <a:off x="6163642" y="2156858"/>
            <a:ext cx="674092" cy="3756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ap="flat" cmpd="sng" algn="ctr">
            <a:solidFill>
              <a:srgbClr val="40404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Times New Roman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181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Resultaten</a:t>
            </a:r>
            <a:endParaRPr lang="nl-B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79206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tso-kso</a:t>
            </a:r>
            <a:endParaRPr lang="nl-BE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87" y="1700808"/>
            <a:ext cx="9042626" cy="338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757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Grote verschillen volgens studierichting</a:t>
            </a:r>
            <a:endParaRPr lang="nl-B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-3" b="57274"/>
          <a:stretch/>
        </p:blipFill>
        <p:spPr>
          <a:xfrm>
            <a:off x="71939" y="1254186"/>
            <a:ext cx="8997216" cy="5544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 bwMode="auto">
          <a:xfrm>
            <a:off x="467544" y="4293096"/>
            <a:ext cx="8424936" cy="504056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467544" y="6309320"/>
            <a:ext cx="8424936" cy="504056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467544" y="5085184"/>
            <a:ext cx="8424936" cy="504056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5854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Grote verschillen volgens studierichting</a:t>
            </a:r>
            <a:endParaRPr lang="nl-B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40988" b="28768"/>
          <a:stretch/>
        </p:blipFill>
        <p:spPr>
          <a:xfrm>
            <a:off x="71939" y="2484000"/>
            <a:ext cx="8997216" cy="3924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-3" b="82246"/>
          <a:stretch/>
        </p:blipFill>
        <p:spPr>
          <a:xfrm>
            <a:off x="71939" y="1254186"/>
            <a:ext cx="8997216" cy="2304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467544" y="5482546"/>
            <a:ext cx="8424936" cy="504056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2433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Samenhang met leerlingkenmerken</a:t>
            </a:r>
            <a:endParaRPr lang="nl-BE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-5" b="31636"/>
          <a:stretch/>
        </p:blipFill>
        <p:spPr>
          <a:xfrm>
            <a:off x="72000" y="1125376"/>
            <a:ext cx="8892153" cy="56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88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Samenhang met leerlingkenmerken</a:t>
            </a:r>
            <a:endParaRPr lang="nl-B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69173" b="99"/>
          <a:stretch/>
        </p:blipFill>
        <p:spPr>
          <a:xfrm>
            <a:off x="72000" y="2700000"/>
            <a:ext cx="8892153" cy="2556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1" b="79226"/>
          <a:stretch/>
        </p:blipFill>
        <p:spPr>
          <a:xfrm>
            <a:off x="72000" y="1052736"/>
            <a:ext cx="8892153" cy="17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293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Samenhang met schoolloopbaan</a:t>
            </a:r>
            <a:endParaRPr lang="nl-BE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0" y="1418224"/>
            <a:ext cx="8892488" cy="3973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978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91" y="1935968"/>
            <a:ext cx="9041619" cy="4157328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aso - basisvorming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708105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Eindtermen en peilingen</a:t>
            </a:r>
            <a:endParaRPr lang="en-US" smtClean="0"/>
          </a:p>
        </p:txBody>
      </p:sp>
      <p:sp>
        <p:nvSpPr>
          <p:cNvPr id="9218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dirty="0" smtClean="0"/>
              <a:t>Vlaamse overheid voerde eindtermen in</a:t>
            </a:r>
          </a:p>
          <a:p>
            <a:pPr lvl="1"/>
            <a:r>
              <a:rPr lang="nl-BE" dirty="0" smtClean="0"/>
              <a:t>…</a:t>
            </a:r>
          </a:p>
          <a:p>
            <a:endParaRPr lang="nl-BE" dirty="0" smtClean="0"/>
          </a:p>
          <a:p>
            <a:r>
              <a:rPr lang="nl-BE" dirty="0" smtClean="0"/>
              <a:t>peilingstoetsen onderzoeken of de leerlingen de eindtermen behalen</a:t>
            </a:r>
          </a:p>
          <a:p>
            <a:pPr lvl="1"/>
            <a:r>
              <a:rPr lang="nl-BE" dirty="0" smtClean="0"/>
              <a:t>sinds 2002</a:t>
            </a:r>
          </a:p>
          <a:p>
            <a:pPr lvl="1"/>
            <a:r>
              <a:rPr lang="nl-BE" dirty="0" smtClean="0"/>
              <a:t>in opdracht van de Vlaamse overheid</a:t>
            </a:r>
          </a:p>
          <a:p>
            <a:pPr lvl="2"/>
            <a:r>
              <a:rPr lang="nl-BE" dirty="0" smtClean="0">
                <a:hlinkClick r:id="rId2"/>
              </a:rPr>
              <a:t>http://www.ond.vlaanderen.be/curriculum/peilingen/</a:t>
            </a:r>
            <a:endParaRPr lang="nl-BE" dirty="0" smtClean="0"/>
          </a:p>
          <a:p>
            <a:pPr lvl="1"/>
            <a:r>
              <a:rPr lang="nl-BE" dirty="0" smtClean="0"/>
              <a:t>uitgevoerd door de KU Leuven</a:t>
            </a:r>
          </a:p>
          <a:p>
            <a:pPr lvl="2"/>
            <a:r>
              <a:rPr lang="nl-BE" dirty="0" smtClean="0">
                <a:hlinkClick r:id="rId3"/>
              </a:rPr>
              <a:t>http://ppw.kuleuven.be/home/onderzoek/peilingsonderzoek</a:t>
            </a:r>
            <a:endParaRPr lang="nl-BE" dirty="0" smtClean="0"/>
          </a:p>
          <a:p>
            <a:pPr lvl="1"/>
            <a:r>
              <a:rPr lang="nl-BE" dirty="0" smtClean="0"/>
              <a:t>gespecialiseerd team dat voor alle peilingen instaat</a:t>
            </a:r>
          </a:p>
          <a:p>
            <a:pPr lvl="1"/>
            <a:r>
              <a:rPr lang="nl-BE" dirty="0" smtClean="0"/>
              <a:t>aangevuld met wisselende specialisten per vak</a:t>
            </a:r>
          </a:p>
        </p:txBody>
      </p:sp>
    </p:spTree>
    <p:extLst>
      <p:ext uri="{BB962C8B-B14F-4D97-AF65-F5344CB8AC3E}">
        <p14:creationId xmlns:p14="http://schemas.microsoft.com/office/powerpoint/2010/main" val="2752780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Grote verschillen volgens studierichting</a:t>
            </a:r>
            <a:endParaRPr lang="nl-BE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27050"/>
          <a:stretch/>
        </p:blipFill>
        <p:spPr>
          <a:xfrm>
            <a:off x="433618" y="1079501"/>
            <a:ext cx="8276764" cy="57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935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Grote verschillen volgens studierichting</a:t>
            </a:r>
            <a:endParaRPr lang="nl-B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71488" b="2519"/>
          <a:stretch/>
        </p:blipFill>
        <p:spPr>
          <a:xfrm>
            <a:off x="433618" y="2952000"/>
            <a:ext cx="8276764" cy="2052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-5" b="74017"/>
          <a:stretch/>
        </p:blipFill>
        <p:spPr>
          <a:xfrm>
            <a:off x="433618" y="1079501"/>
            <a:ext cx="8276764" cy="20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650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aso – specifieke eindtermen</a:t>
            </a:r>
            <a:endParaRPr lang="nl-BE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51" y="1251325"/>
            <a:ext cx="8968899" cy="5274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93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Grote verschillen volgens studierichting</a:t>
            </a:r>
            <a:endParaRPr lang="nl-BE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688" y="1871588"/>
            <a:ext cx="8898624" cy="3861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94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Verschillen volgens aantal uur wiskunde</a:t>
            </a:r>
            <a:endParaRPr lang="nl-B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66227" b="440"/>
          <a:stretch/>
        </p:blipFill>
        <p:spPr>
          <a:xfrm>
            <a:off x="89752" y="3833840"/>
            <a:ext cx="8964496" cy="298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5324" b="46890"/>
          <a:stretch/>
        </p:blipFill>
        <p:spPr>
          <a:xfrm>
            <a:off x="89752" y="908720"/>
            <a:ext cx="8964496" cy="4284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323528" y="5482546"/>
            <a:ext cx="8424936" cy="504056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323528" y="6381328"/>
            <a:ext cx="8424936" cy="504056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9677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Reliëf in de resultaten</a:t>
            </a:r>
            <a:endParaRPr lang="nl-B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05855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Reliëf in de resultaten: kso/tso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BE" dirty="0" smtClean="0"/>
              <a:t>minimumpakket wiskunde (ong. 40% van </a:t>
            </a:r>
            <a:r>
              <a:rPr lang="nl-BE" dirty="0" err="1" smtClean="0"/>
              <a:t>tkso</a:t>
            </a:r>
            <a:r>
              <a:rPr lang="nl-BE" dirty="0" smtClean="0"/>
              <a:t>)</a:t>
            </a:r>
          </a:p>
          <a:p>
            <a:pPr lvl="1"/>
            <a:r>
              <a:rPr lang="nl-BE" dirty="0" smtClean="0"/>
              <a:t>2 wekelijkse lestijden wiskunde</a:t>
            </a:r>
          </a:p>
          <a:p>
            <a:pPr lvl="1"/>
            <a:r>
              <a:rPr lang="nl-BE" dirty="0" smtClean="0"/>
              <a:t>zeer kleine minderheid beheerst de eindtermen</a:t>
            </a:r>
          </a:p>
          <a:p>
            <a:pPr lvl="1"/>
            <a:r>
              <a:rPr lang="nl-BE" dirty="0" smtClean="0"/>
              <a:t>enkele studierichtingen met iets beter resultaat</a:t>
            </a:r>
          </a:p>
          <a:p>
            <a:endParaRPr lang="nl-BE" dirty="0" smtClean="0"/>
          </a:p>
          <a:p>
            <a:r>
              <a:rPr lang="nl-BE" dirty="0" smtClean="0"/>
              <a:t>middengroep (ong. 50% van </a:t>
            </a:r>
            <a:r>
              <a:rPr lang="nl-BE" dirty="0" err="1" smtClean="0"/>
              <a:t>tkso</a:t>
            </a:r>
            <a:r>
              <a:rPr lang="nl-BE" dirty="0" smtClean="0"/>
              <a:t>)</a:t>
            </a:r>
          </a:p>
          <a:p>
            <a:pPr lvl="1"/>
            <a:r>
              <a:rPr lang="nl-BE" dirty="0" smtClean="0"/>
              <a:t>3 à 5 wekelijkse lestijden wiskunde</a:t>
            </a:r>
          </a:p>
          <a:p>
            <a:pPr lvl="1"/>
            <a:r>
              <a:rPr lang="nl-BE" dirty="0" smtClean="0"/>
              <a:t>ong. 50% van </a:t>
            </a:r>
            <a:r>
              <a:rPr lang="nl-BE" dirty="0" err="1" smtClean="0"/>
              <a:t>tkso</a:t>
            </a:r>
            <a:r>
              <a:rPr lang="nl-BE" dirty="0" smtClean="0"/>
              <a:t>-leerlingen</a:t>
            </a:r>
          </a:p>
          <a:p>
            <a:pPr lvl="1"/>
            <a:r>
              <a:rPr lang="nl-BE" dirty="0" smtClean="0"/>
              <a:t>eerder matig resultaat</a:t>
            </a:r>
            <a:endParaRPr lang="nl-BE" dirty="0"/>
          </a:p>
          <a:p>
            <a:endParaRPr lang="nl-BE" dirty="0" smtClean="0"/>
          </a:p>
          <a:p>
            <a:r>
              <a:rPr lang="nl-BE" dirty="0" smtClean="0"/>
              <a:t>groep met veel wiskunde (ong. 10% van </a:t>
            </a:r>
            <a:r>
              <a:rPr lang="nl-BE" dirty="0" err="1" smtClean="0"/>
              <a:t>tkso</a:t>
            </a:r>
            <a:r>
              <a:rPr lang="nl-BE" dirty="0" smtClean="0"/>
              <a:t>)</a:t>
            </a:r>
          </a:p>
          <a:p>
            <a:pPr lvl="1"/>
            <a:r>
              <a:rPr lang="nl-BE" dirty="0" smtClean="0"/>
              <a:t>6 à 8 wekelijkse lestijden wiskunde</a:t>
            </a:r>
          </a:p>
          <a:p>
            <a:pPr lvl="1"/>
            <a:r>
              <a:rPr lang="nl-BE" dirty="0" smtClean="0"/>
              <a:t>goede tot zeer goede resultaten</a:t>
            </a:r>
          </a:p>
          <a:p>
            <a:pPr lvl="1"/>
            <a:endParaRPr lang="nl-BE" dirty="0" smtClean="0"/>
          </a:p>
        </p:txBody>
      </p:sp>
    </p:spTree>
    <p:extLst>
      <p:ext uri="{BB962C8B-B14F-4D97-AF65-F5344CB8AC3E}">
        <p14:creationId xmlns:p14="http://schemas.microsoft.com/office/powerpoint/2010/main" val="316278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Reliëf in de resultaten: aso basisvorming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dirty="0" smtClean="0"/>
              <a:t>geen pool wiskunde noch wetenschappen (ong. 40%)</a:t>
            </a:r>
          </a:p>
          <a:p>
            <a:pPr lvl="1"/>
            <a:r>
              <a:rPr lang="nl-BE" dirty="0" smtClean="0"/>
              <a:t>kleine minderheid beheerst de eindtermen</a:t>
            </a:r>
          </a:p>
          <a:p>
            <a:pPr lvl="1"/>
            <a:r>
              <a:rPr lang="nl-BE" dirty="0" smtClean="0"/>
              <a:t>uitzondering: exponentiële functies</a:t>
            </a:r>
          </a:p>
          <a:p>
            <a:pPr lvl="1"/>
            <a:r>
              <a:rPr lang="nl-BE" dirty="0" smtClean="0"/>
              <a:t>enkele studierichtingen met iets beter resultaat</a:t>
            </a:r>
          </a:p>
          <a:p>
            <a:r>
              <a:rPr lang="nl-BE" dirty="0" smtClean="0"/>
              <a:t>pool wetenschappen zonder wiskunde (ong. 20%)</a:t>
            </a:r>
          </a:p>
          <a:p>
            <a:pPr lvl="1"/>
            <a:r>
              <a:rPr lang="nl-BE" dirty="0" smtClean="0"/>
              <a:t>eerder matig resultaat</a:t>
            </a:r>
          </a:p>
          <a:p>
            <a:pPr lvl="1"/>
            <a:r>
              <a:rPr lang="nl-BE" dirty="0" smtClean="0"/>
              <a:t>uitzondering: exponentiële functies</a:t>
            </a:r>
          </a:p>
          <a:p>
            <a:r>
              <a:rPr lang="nl-BE" dirty="0" smtClean="0"/>
              <a:t>pool wiskunde (ong. 40%)</a:t>
            </a:r>
          </a:p>
          <a:p>
            <a:pPr lvl="1"/>
            <a:r>
              <a:rPr lang="nl-BE" dirty="0" smtClean="0"/>
              <a:t>goed tot zeer goed</a:t>
            </a:r>
          </a:p>
          <a:p>
            <a:pPr lvl="1"/>
            <a:r>
              <a:rPr lang="nl-BE" dirty="0" smtClean="0"/>
              <a:t>8u beter dan 6u</a:t>
            </a:r>
          </a:p>
          <a:p>
            <a:pPr lvl="1"/>
            <a:r>
              <a:rPr lang="nl-BE" dirty="0"/>
              <a:t>statistiek in sommige studierichtingen iets minder </a:t>
            </a:r>
            <a:r>
              <a:rPr lang="nl-BE" dirty="0" smtClean="0"/>
              <a:t>goed</a:t>
            </a:r>
          </a:p>
          <a:p>
            <a:pPr lvl="1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400173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Reliëf in de resultaten: aso specifieke eindtermen in aso pool wiskunde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supplementair bovenop eindtermen basisvorming</a:t>
            </a:r>
          </a:p>
          <a:p>
            <a:r>
              <a:rPr lang="nl-BE" dirty="0" smtClean="0"/>
              <a:t>(eindtermen basis: goed </a:t>
            </a:r>
            <a:r>
              <a:rPr lang="nl-BE" dirty="0"/>
              <a:t>tot zeer </a:t>
            </a:r>
            <a:r>
              <a:rPr lang="nl-BE" dirty="0" smtClean="0"/>
              <a:t>goed)</a:t>
            </a:r>
            <a:endParaRPr lang="nl-BE" dirty="0"/>
          </a:p>
          <a:p>
            <a:r>
              <a:rPr lang="nl-BE" dirty="0" smtClean="0"/>
              <a:t>minderheid beheerst de specifieke eindtermen</a:t>
            </a:r>
          </a:p>
          <a:p>
            <a:r>
              <a:rPr lang="nl-BE" dirty="0" smtClean="0"/>
              <a:t>8u iets beter dan 6u</a:t>
            </a:r>
          </a:p>
          <a:p>
            <a:endParaRPr lang="nl-BE" dirty="0"/>
          </a:p>
          <a:p>
            <a:r>
              <a:rPr lang="nl-BE" dirty="0" smtClean="0"/>
              <a:t>geen specifieke eindtermen </a:t>
            </a:r>
            <a:r>
              <a:rPr lang="nl-BE" dirty="0" err="1" smtClean="0"/>
              <a:t>tkso</a:t>
            </a:r>
            <a:endParaRPr lang="nl-BE" dirty="0" smtClean="0"/>
          </a:p>
          <a:p>
            <a:r>
              <a:rPr lang="nl-BE" dirty="0" smtClean="0"/>
              <a:t>wel vergelijkbare groep leerlingen</a:t>
            </a:r>
          </a:p>
          <a:p>
            <a:r>
              <a:rPr lang="nl-BE" dirty="0" smtClean="0"/>
              <a:t>vergelijkbare resultaten?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553177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Reliëf in de resultaten: samenvatting</a:t>
            </a:r>
            <a:endParaRPr lang="nl-BE" dirty="0"/>
          </a:p>
        </p:txBody>
      </p:sp>
      <p:graphicFrame>
        <p:nvGraphicFramePr>
          <p:cNvPr id="6" name="Tijdelijke aanduiding voor inhoud 5"/>
          <p:cNvGraphicFramePr>
            <a:graphicFrameLocks noGrp="1"/>
          </p:cNvGraphicFramePr>
          <p:nvPr>
            <p:ph idx="1"/>
            <p:extLst/>
          </p:nvPr>
        </p:nvGraphicFramePr>
        <p:xfrm>
          <a:off x="662012" y="1539240"/>
          <a:ext cx="7819976" cy="3779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6061"/>
                <a:gridCol w="1551305"/>
                <a:gridCol w="1551305"/>
                <a:gridCol w="1551305"/>
              </a:tblGrid>
              <a:tr h="370840">
                <a:tc>
                  <a:txBody>
                    <a:bodyPr/>
                    <a:lstStyle/>
                    <a:p>
                      <a:endParaRPr lang="nl-BE" sz="280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800" baseline="0" dirty="0" err="1" smtClean="0">
                          <a:solidFill>
                            <a:schemeClr val="tx1"/>
                          </a:solidFill>
                        </a:rPr>
                        <a:t>tkso</a:t>
                      </a:r>
                      <a:endParaRPr lang="nl-BE" sz="280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800" baseline="0" dirty="0" smtClean="0">
                          <a:solidFill>
                            <a:schemeClr val="tx1"/>
                          </a:solidFill>
                        </a:rPr>
                        <a:t>aso basis</a:t>
                      </a:r>
                      <a:endParaRPr lang="nl-BE" sz="280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800" baseline="0" dirty="0" smtClean="0">
                          <a:solidFill>
                            <a:schemeClr val="tx1"/>
                          </a:solidFill>
                        </a:rPr>
                        <a:t>aso SET</a:t>
                      </a:r>
                      <a:endParaRPr lang="nl-BE" sz="280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BE" sz="2800" b="1" baseline="0" dirty="0" smtClean="0">
                          <a:solidFill>
                            <a:schemeClr val="tx1"/>
                          </a:solidFill>
                        </a:rPr>
                        <a:t>minimumpakket wiskunde</a:t>
                      </a:r>
                      <a:endParaRPr lang="nl-BE" sz="2800" b="1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800" b="1" baseline="0" dirty="0" smtClean="0">
                          <a:solidFill>
                            <a:schemeClr val="tx1"/>
                          </a:solidFill>
                          <a:sym typeface="Symbol" panose="05050102010706020507" pitchFamily="18" charset="2"/>
                        </a:rPr>
                        <a:t>  </a:t>
                      </a:r>
                      <a:r>
                        <a:rPr lang="nl-BE" sz="2800" b="0" baseline="0" dirty="0" smtClean="0">
                          <a:solidFill>
                            <a:schemeClr val="tx1"/>
                          </a:solidFill>
                          <a:sym typeface="Symbol" panose="05050102010706020507" pitchFamily="18" charset="2"/>
                        </a:rPr>
                        <a:t></a:t>
                      </a:r>
                      <a:endParaRPr lang="nl-BE" sz="2800" b="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800" baseline="0" dirty="0" smtClean="0">
                          <a:solidFill>
                            <a:schemeClr val="tx1"/>
                          </a:solidFill>
                          <a:sym typeface="Symbol" panose="05050102010706020507" pitchFamily="18" charset="2"/>
                        </a:rPr>
                        <a:t> </a:t>
                      </a:r>
                      <a:endParaRPr lang="nl-BE" sz="280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800" baseline="0" dirty="0" smtClean="0">
                          <a:solidFill>
                            <a:schemeClr val="tx1"/>
                          </a:solidFill>
                        </a:rPr>
                        <a:t>n.v.t.</a:t>
                      </a:r>
                      <a:endParaRPr lang="nl-BE" sz="280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BE" sz="2800" b="1" baseline="0" dirty="0" smtClean="0">
                          <a:solidFill>
                            <a:schemeClr val="tx1"/>
                          </a:solidFill>
                        </a:rPr>
                        <a:t>pakket wiskunde tussenin</a:t>
                      </a:r>
                      <a:endParaRPr lang="nl-BE" sz="2800" b="1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800" baseline="0" dirty="0" smtClean="0">
                          <a:solidFill>
                            <a:schemeClr val="tx1"/>
                          </a:solidFill>
                          <a:sym typeface="Symbol" panose="05050102010706020507" pitchFamily="18" charset="2"/>
                        </a:rPr>
                        <a:t>/+</a:t>
                      </a:r>
                      <a:endParaRPr lang="nl-BE" sz="280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800" baseline="0" dirty="0" smtClean="0">
                          <a:solidFill>
                            <a:schemeClr val="tx1"/>
                          </a:solidFill>
                          <a:sym typeface="Symbol" panose="05050102010706020507" pitchFamily="18" charset="2"/>
                        </a:rPr>
                        <a:t>/+</a:t>
                      </a:r>
                      <a:endParaRPr lang="nl-BE" sz="280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800" baseline="0" dirty="0" smtClean="0">
                          <a:solidFill>
                            <a:schemeClr val="tx1"/>
                          </a:solidFill>
                        </a:rPr>
                        <a:t>n.v.t.</a:t>
                      </a:r>
                      <a:endParaRPr lang="nl-BE" sz="280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BE" sz="2800" b="1" baseline="0" dirty="0" smtClean="0">
                          <a:solidFill>
                            <a:schemeClr val="tx1"/>
                          </a:solidFill>
                        </a:rPr>
                        <a:t>maximumpakket wiskunde</a:t>
                      </a:r>
                      <a:endParaRPr lang="nl-BE" sz="2800" b="1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800" baseline="0" dirty="0" smtClean="0">
                          <a:solidFill>
                            <a:schemeClr val="tx1"/>
                          </a:solidFill>
                        </a:rPr>
                        <a:t>++</a:t>
                      </a:r>
                      <a:endParaRPr lang="nl-BE" sz="280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800" baseline="0" dirty="0" smtClean="0">
                          <a:solidFill>
                            <a:schemeClr val="tx1"/>
                          </a:solidFill>
                        </a:rPr>
                        <a:t>++</a:t>
                      </a:r>
                      <a:endParaRPr lang="nl-BE" sz="280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800" baseline="0" dirty="0" smtClean="0">
                          <a:solidFill>
                            <a:schemeClr val="tx1"/>
                          </a:solidFill>
                          <a:sym typeface="Symbol" panose="05050102010706020507" pitchFamily="18" charset="2"/>
                        </a:rPr>
                        <a:t></a:t>
                      </a:r>
                      <a:endParaRPr lang="nl-BE" sz="280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Ovaal 6"/>
          <p:cNvSpPr/>
          <p:nvPr/>
        </p:nvSpPr>
        <p:spPr bwMode="auto">
          <a:xfrm>
            <a:off x="3851920" y="2636912"/>
            <a:ext cx="3024336" cy="72008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8" name="Ovaal 7"/>
          <p:cNvSpPr/>
          <p:nvPr/>
        </p:nvSpPr>
        <p:spPr bwMode="auto">
          <a:xfrm>
            <a:off x="6948264" y="4509120"/>
            <a:ext cx="1512168" cy="72008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956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Peilingskalender wiskunde</a:t>
            </a:r>
            <a:endParaRPr lang="en-US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BE" dirty="0" smtClean="0"/>
              <a:t>basisonderwijs: 2002 en 2009 </a:t>
            </a:r>
          </a:p>
          <a:p>
            <a:r>
              <a:rPr lang="nl-BE" dirty="0" smtClean="0"/>
              <a:t>eerste graad B-stroom: 2008</a:t>
            </a:r>
          </a:p>
          <a:p>
            <a:r>
              <a:rPr lang="nl-BE" dirty="0" smtClean="0"/>
              <a:t>eerste graad A-stroom: 2009</a:t>
            </a:r>
          </a:p>
          <a:p>
            <a:pPr lvl="3"/>
            <a:endParaRPr lang="nl-BE" dirty="0" smtClean="0">
              <a:hlinkClick r:id=""/>
            </a:endParaRPr>
          </a:p>
          <a:p>
            <a:pPr lvl="1"/>
            <a:r>
              <a:rPr lang="nl-BE" dirty="0" smtClean="0">
                <a:hlinkClick r:id=""/>
              </a:rPr>
              <a:t>http://www.ond.vlaanderen.be/curriculum/peilingen/</a:t>
            </a:r>
            <a:endParaRPr lang="nl-BE" dirty="0" smtClean="0"/>
          </a:p>
          <a:p>
            <a:pPr lvl="1"/>
            <a:r>
              <a:rPr lang="nl-BE" dirty="0" smtClean="0"/>
              <a:t>brochures met resultaten</a:t>
            </a:r>
          </a:p>
          <a:p>
            <a:pPr lvl="1"/>
            <a:r>
              <a:rPr lang="nl-BE" dirty="0" smtClean="0"/>
              <a:t>conferentie ‘Het verschil in wiskunde’</a:t>
            </a:r>
          </a:p>
          <a:p>
            <a:pPr lvl="2"/>
            <a:endParaRPr lang="nl-BE" dirty="0" smtClean="0"/>
          </a:p>
          <a:p>
            <a:r>
              <a:rPr lang="nl-BE" dirty="0" smtClean="0"/>
              <a:t>tweede graad aso: 2011</a:t>
            </a:r>
          </a:p>
          <a:p>
            <a:r>
              <a:rPr lang="nl-BE" dirty="0" smtClean="0"/>
              <a:t>(geen peiling tweede graad kso/tso)</a:t>
            </a:r>
          </a:p>
          <a:p>
            <a:pPr lvl="2"/>
            <a:endParaRPr lang="nl-BE" dirty="0" smtClean="0"/>
          </a:p>
          <a:p>
            <a:r>
              <a:rPr lang="nl-BE" dirty="0" smtClean="0"/>
              <a:t>derde graad bso PAV: 2013</a:t>
            </a:r>
          </a:p>
          <a:p>
            <a:r>
              <a:rPr lang="nl-BE" dirty="0" smtClean="0"/>
              <a:t>derde graad aso/kso/tso: 2014</a:t>
            </a:r>
          </a:p>
        </p:txBody>
      </p:sp>
    </p:spTree>
    <p:extLst>
      <p:ext uri="{BB962C8B-B14F-4D97-AF65-F5344CB8AC3E}">
        <p14:creationId xmlns:p14="http://schemas.microsoft.com/office/powerpoint/2010/main" val="2254915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Reflecties</a:t>
            </a:r>
            <a:endParaRPr lang="nl-B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8078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Peiling versus examen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BE" dirty="0" smtClean="0"/>
              <a:t>twee belangrijke verschillen</a:t>
            </a:r>
          </a:p>
          <a:p>
            <a:pPr lvl="1"/>
            <a:r>
              <a:rPr lang="nl-BE" dirty="0" smtClean="0"/>
              <a:t>leerinhouden van hele 3</a:t>
            </a:r>
            <a:r>
              <a:rPr lang="nl-BE" baseline="30000" dirty="0" smtClean="0"/>
              <a:t>de</a:t>
            </a:r>
            <a:r>
              <a:rPr lang="nl-BE" dirty="0" smtClean="0"/>
              <a:t> graad/afgelopen maanden</a:t>
            </a:r>
          </a:p>
          <a:p>
            <a:pPr lvl="1"/>
            <a:r>
              <a:rPr lang="nl-BE" dirty="0" smtClean="0"/>
              <a:t>leerlingen hebben zich niet/wel voorbereid</a:t>
            </a:r>
          </a:p>
          <a:p>
            <a:r>
              <a:rPr lang="nl-BE" dirty="0" smtClean="0"/>
              <a:t>peilen naar parate kennis en vaardigheden!</a:t>
            </a:r>
          </a:p>
          <a:p>
            <a:r>
              <a:rPr lang="nl-BE" dirty="0" smtClean="0"/>
              <a:t>opzet peiling</a:t>
            </a:r>
          </a:p>
          <a:p>
            <a:pPr lvl="1"/>
            <a:r>
              <a:rPr lang="nl-BE" dirty="0" smtClean="0"/>
              <a:t>aangepaste vragen</a:t>
            </a:r>
          </a:p>
          <a:p>
            <a:pPr lvl="1"/>
            <a:r>
              <a:rPr lang="nl-BE" dirty="0" smtClean="0"/>
              <a:t>‘formularium’</a:t>
            </a:r>
            <a:endParaRPr lang="nl-BE" dirty="0"/>
          </a:p>
          <a:p>
            <a:endParaRPr lang="nl-BE" dirty="0" smtClean="0"/>
          </a:p>
          <a:p>
            <a:r>
              <a:rPr lang="nl-BE" dirty="0" smtClean="0"/>
              <a:t>reflectie</a:t>
            </a:r>
          </a:p>
          <a:p>
            <a:pPr lvl="1"/>
            <a:r>
              <a:rPr lang="nl-BE" dirty="0" smtClean="0"/>
              <a:t>opgedane kennis en vaardigheden beklijven onvoldoende</a:t>
            </a:r>
          </a:p>
          <a:p>
            <a:pPr lvl="1"/>
            <a:r>
              <a:rPr lang="nl-BE" dirty="0" smtClean="0"/>
              <a:t>mentaliteitswijziging bij leraren en leerlingen nodig</a:t>
            </a:r>
          </a:p>
          <a:p>
            <a:pPr lvl="1"/>
            <a:r>
              <a:rPr lang="nl-BE" dirty="0" smtClean="0"/>
              <a:t>(nog) meer inzetten op inzichtelijk leren</a:t>
            </a:r>
          </a:p>
          <a:p>
            <a:pPr lvl="1"/>
            <a:r>
              <a:rPr lang="nl-BE" dirty="0" smtClean="0"/>
              <a:t>voldoende ‘herhaling’ inbouwen</a:t>
            </a:r>
          </a:p>
        </p:txBody>
      </p:sp>
    </p:spTree>
    <p:extLst>
      <p:ext uri="{BB962C8B-B14F-4D97-AF65-F5344CB8AC3E}">
        <p14:creationId xmlns:p14="http://schemas.microsoft.com/office/powerpoint/2010/main" val="3564762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tkso</a:t>
            </a:r>
            <a:r>
              <a:rPr lang="nl-BE" dirty="0" smtClean="0"/>
              <a:t> en aso met minimumpakket wiskunde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BE" dirty="0" smtClean="0"/>
              <a:t>dit resultaat is niet onverwacht</a:t>
            </a:r>
          </a:p>
          <a:p>
            <a:pPr lvl="1"/>
            <a:r>
              <a:rPr lang="nl-BE" dirty="0" smtClean="0"/>
              <a:t>zie peiling wiskunde 1</a:t>
            </a:r>
            <a:r>
              <a:rPr lang="nl-BE" baseline="30000" dirty="0" smtClean="0"/>
              <a:t>ste</a:t>
            </a:r>
            <a:r>
              <a:rPr lang="nl-BE" dirty="0" smtClean="0"/>
              <a:t> graad A-stroom</a:t>
            </a:r>
          </a:p>
          <a:p>
            <a:pPr lvl="1"/>
            <a:r>
              <a:rPr lang="nl-BE" dirty="0" smtClean="0"/>
              <a:t>zie peiling wiskunde 2</a:t>
            </a:r>
            <a:r>
              <a:rPr lang="nl-BE" baseline="30000" dirty="0" smtClean="0"/>
              <a:t>de</a:t>
            </a:r>
            <a:r>
              <a:rPr lang="nl-BE" dirty="0" smtClean="0"/>
              <a:t> graad aso</a:t>
            </a:r>
          </a:p>
          <a:p>
            <a:pPr lvl="1"/>
            <a:r>
              <a:rPr lang="nl-BE" dirty="0" smtClean="0"/>
              <a:t>ervaring van leraren?</a:t>
            </a:r>
          </a:p>
          <a:p>
            <a:endParaRPr lang="nl-BE" dirty="0" smtClean="0"/>
          </a:p>
          <a:p>
            <a:r>
              <a:rPr lang="nl-BE" dirty="0" smtClean="0"/>
              <a:t>hier wint niemand bij…</a:t>
            </a:r>
          </a:p>
          <a:p>
            <a:pPr lvl="1"/>
            <a:r>
              <a:rPr lang="nl-BE" dirty="0" smtClean="0"/>
              <a:t>leerling</a:t>
            </a:r>
          </a:p>
          <a:p>
            <a:pPr lvl="1"/>
            <a:r>
              <a:rPr lang="nl-BE" dirty="0" smtClean="0"/>
              <a:t>leraar</a:t>
            </a:r>
          </a:p>
          <a:p>
            <a:pPr lvl="1"/>
            <a:r>
              <a:rPr lang="nl-BE" dirty="0" smtClean="0"/>
              <a:t>maatschappij</a:t>
            </a:r>
          </a:p>
          <a:p>
            <a:endParaRPr lang="nl-BE" dirty="0" smtClean="0"/>
          </a:p>
          <a:p>
            <a:endParaRPr lang="nl-BE" dirty="0"/>
          </a:p>
          <a:p>
            <a:r>
              <a:rPr lang="nl-BE" dirty="0" smtClean="0"/>
              <a:t>ernstig probleem, dat tot nu toe niet voldoende au </a:t>
            </a:r>
            <a:r>
              <a:rPr lang="nl-BE" dirty="0" err="1" smtClean="0"/>
              <a:t>sérieux</a:t>
            </a:r>
            <a:r>
              <a:rPr lang="nl-BE" dirty="0" smtClean="0"/>
              <a:t> genomen is</a:t>
            </a:r>
          </a:p>
          <a:p>
            <a:pPr lvl="1"/>
            <a:endParaRPr lang="nl-BE" dirty="0"/>
          </a:p>
        </p:txBody>
      </p:sp>
      <p:graphicFrame>
        <p:nvGraphicFramePr>
          <p:cNvPr id="8" name="Diagram 7"/>
          <p:cNvGraphicFramePr/>
          <p:nvPr>
            <p:extLst/>
          </p:nvPr>
        </p:nvGraphicFramePr>
        <p:xfrm>
          <a:off x="2748136" y="1340768"/>
          <a:ext cx="672040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1138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tkso</a:t>
            </a:r>
            <a:r>
              <a:rPr lang="nl-BE" dirty="0" smtClean="0"/>
              <a:t> </a:t>
            </a:r>
            <a:r>
              <a:rPr lang="nl-BE" dirty="0"/>
              <a:t>en aso met </a:t>
            </a:r>
            <a:r>
              <a:rPr lang="nl-BE" dirty="0" smtClean="0"/>
              <a:t>minimumpakket </a:t>
            </a:r>
            <a:r>
              <a:rPr lang="nl-BE" dirty="0"/>
              <a:t>wiskunde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sz="3200" dirty="0"/>
              <a:t>peiling observeert, maar verklaart niet: voor oorzaken en oplossingen is bijkomend onderzoek nodig!</a:t>
            </a:r>
          </a:p>
          <a:p>
            <a:r>
              <a:rPr lang="nl-BE" sz="3200" dirty="0" smtClean="0"/>
              <a:t>herkennen leraren de vaststellingen?</a:t>
            </a:r>
          </a:p>
          <a:p>
            <a:r>
              <a:rPr lang="nl-BE" sz="3200" dirty="0" smtClean="0"/>
              <a:t>eerste ideeën</a:t>
            </a:r>
          </a:p>
          <a:p>
            <a:pPr lvl="1"/>
            <a:r>
              <a:rPr lang="nl-BE" sz="2800" dirty="0" smtClean="0"/>
              <a:t>verbeteringen in de didactiek</a:t>
            </a:r>
          </a:p>
          <a:p>
            <a:pPr lvl="1"/>
            <a:r>
              <a:rPr lang="nl-BE" sz="2800" dirty="0" smtClean="0"/>
              <a:t>tekorten van leerlingen efficiënt wegwerken</a:t>
            </a:r>
          </a:p>
          <a:p>
            <a:pPr lvl="2"/>
            <a:r>
              <a:rPr lang="nl-BE" sz="2400" dirty="0" smtClean="0"/>
              <a:t>korter op de bal spelen, minder vrijblijvend</a:t>
            </a:r>
          </a:p>
          <a:p>
            <a:pPr lvl="1"/>
            <a:r>
              <a:rPr lang="nl-BE" sz="2800" dirty="0" smtClean="0"/>
              <a:t>oriëntatie van leerlingen</a:t>
            </a:r>
          </a:p>
          <a:p>
            <a:pPr lvl="1"/>
            <a:r>
              <a:rPr lang="nl-BE" sz="2800" dirty="0" smtClean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610428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tkso</a:t>
            </a:r>
            <a:r>
              <a:rPr lang="nl-BE" dirty="0" smtClean="0"/>
              <a:t> </a:t>
            </a:r>
            <a:r>
              <a:rPr lang="nl-BE" dirty="0"/>
              <a:t>en aso met </a:t>
            </a:r>
            <a:r>
              <a:rPr lang="nl-BE" dirty="0" smtClean="0"/>
              <a:t>minimumpakket </a:t>
            </a:r>
            <a:r>
              <a:rPr lang="nl-BE" dirty="0"/>
              <a:t>wiskunde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nl-BE" sz="3200" dirty="0" smtClean="0"/>
              <a:t>…</a:t>
            </a:r>
          </a:p>
          <a:p>
            <a:r>
              <a:rPr lang="nl-BE" sz="3200" dirty="0" smtClean="0"/>
              <a:t>eerste ideeën</a:t>
            </a:r>
          </a:p>
          <a:p>
            <a:pPr lvl="1"/>
            <a:r>
              <a:rPr lang="nl-BE" sz="2800" dirty="0" smtClean="0"/>
              <a:t>…</a:t>
            </a:r>
          </a:p>
          <a:p>
            <a:pPr lvl="1"/>
            <a:r>
              <a:rPr lang="nl-BE" sz="2800" dirty="0" smtClean="0"/>
              <a:t>eindtermen </a:t>
            </a:r>
            <a:r>
              <a:rPr lang="nl-BE" sz="2800" dirty="0" err="1" smtClean="0"/>
              <a:t>tkso</a:t>
            </a:r>
            <a:r>
              <a:rPr lang="nl-BE" sz="2800" dirty="0" smtClean="0"/>
              <a:t> en aso: wat willen we bereiken? haalbaar?</a:t>
            </a:r>
          </a:p>
          <a:p>
            <a:pPr lvl="2"/>
            <a:r>
              <a:rPr lang="nl-BE" sz="2400" dirty="0" smtClean="0"/>
              <a:t>(bijdrage aan) goed functioneren in persoonlijk en maatschappelijk leven</a:t>
            </a:r>
          </a:p>
          <a:p>
            <a:pPr lvl="2"/>
            <a:r>
              <a:rPr lang="nl-BE" sz="2400" dirty="0" smtClean="0"/>
              <a:t>voorbereiding op hoger onderwijs? op beroep?</a:t>
            </a:r>
          </a:p>
          <a:p>
            <a:pPr lvl="2"/>
            <a:r>
              <a:rPr lang="nl-BE" sz="2400" dirty="0" smtClean="0"/>
              <a:t>in welke mate verschillend voor bso / </a:t>
            </a:r>
            <a:r>
              <a:rPr lang="nl-BE" sz="2400" dirty="0" err="1" smtClean="0"/>
              <a:t>tkso</a:t>
            </a:r>
            <a:r>
              <a:rPr lang="nl-BE" sz="2400" dirty="0" smtClean="0"/>
              <a:t> / aso?</a:t>
            </a:r>
          </a:p>
          <a:p>
            <a:pPr lvl="2"/>
            <a:r>
              <a:rPr lang="nl-BE" sz="2400" dirty="0" smtClean="0"/>
              <a:t>leerplannen vs. eindtermen</a:t>
            </a:r>
          </a:p>
          <a:p>
            <a:pPr lvl="2"/>
            <a:r>
              <a:rPr lang="nl-BE" sz="2400" dirty="0" smtClean="0"/>
              <a:t>meer ruimte voor differentiatie: eindtermen en attestering minder zwart-wit?</a:t>
            </a:r>
          </a:p>
        </p:txBody>
      </p:sp>
    </p:spTree>
    <p:extLst>
      <p:ext uri="{BB962C8B-B14F-4D97-AF65-F5344CB8AC3E}">
        <p14:creationId xmlns:p14="http://schemas.microsoft.com/office/powerpoint/2010/main" val="1780925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aso pool wiskunde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sz="3200" dirty="0" smtClean="0"/>
              <a:t>… en vergelijkbare groep in </a:t>
            </a:r>
            <a:r>
              <a:rPr lang="nl-BE" sz="3200" dirty="0" err="1" smtClean="0"/>
              <a:t>tkso</a:t>
            </a:r>
            <a:r>
              <a:rPr lang="nl-BE" sz="3200" dirty="0" smtClean="0"/>
              <a:t>?</a:t>
            </a:r>
          </a:p>
          <a:p>
            <a:r>
              <a:rPr lang="nl-BE" sz="3200" dirty="0" smtClean="0"/>
              <a:t>goed voor eindtermen basisvorming</a:t>
            </a:r>
          </a:p>
          <a:p>
            <a:pPr lvl="1"/>
            <a:r>
              <a:rPr lang="nl-BE" sz="2800" dirty="0" smtClean="0"/>
              <a:t>in lijn met peiling 1</a:t>
            </a:r>
            <a:r>
              <a:rPr lang="nl-BE" sz="2800" baseline="30000" dirty="0" smtClean="0"/>
              <a:t>ste</a:t>
            </a:r>
            <a:r>
              <a:rPr lang="nl-BE" sz="2800" dirty="0" smtClean="0"/>
              <a:t> graad A-stroom, 2</a:t>
            </a:r>
            <a:r>
              <a:rPr lang="nl-BE" sz="2800" baseline="30000" dirty="0" smtClean="0"/>
              <a:t>de</a:t>
            </a:r>
            <a:r>
              <a:rPr lang="nl-BE" sz="2800" dirty="0" smtClean="0"/>
              <a:t> graad aso</a:t>
            </a:r>
          </a:p>
          <a:p>
            <a:r>
              <a:rPr lang="nl-BE" sz="3200" dirty="0" smtClean="0"/>
              <a:t>onvoldoende voor specifieke eindtermen</a:t>
            </a:r>
          </a:p>
          <a:p>
            <a:pPr lvl="1"/>
            <a:r>
              <a:rPr lang="nl-BE" sz="2800" dirty="0" smtClean="0"/>
              <a:t>verwacht?</a:t>
            </a:r>
          </a:p>
          <a:p>
            <a:r>
              <a:rPr lang="nl-BE" sz="3200" dirty="0" smtClean="0"/>
              <a:t>ook hier:</a:t>
            </a:r>
          </a:p>
          <a:p>
            <a:pPr lvl="1"/>
            <a:r>
              <a:rPr lang="nl-BE" sz="2800" dirty="0"/>
              <a:t>oorzaken/oplossingen: grondig onderzoek nodig!</a:t>
            </a:r>
          </a:p>
          <a:p>
            <a:pPr lvl="1"/>
            <a:r>
              <a:rPr lang="nl-BE" sz="2800" dirty="0" smtClean="0"/>
              <a:t>herkennen leraren de vaststellingen?</a:t>
            </a:r>
          </a:p>
          <a:p>
            <a:r>
              <a:rPr lang="nl-BE" sz="3200" dirty="0" smtClean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663880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aso pool wiskunde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sz="3200" dirty="0" smtClean="0"/>
              <a:t>…</a:t>
            </a:r>
          </a:p>
          <a:p>
            <a:r>
              <a:rPr lang="nl-BE" sz="3200" dirty="0" smtClean="0"/>
              <a:t>ook hier:</a:t>
            </a:r>
          </a:p>
          <a:p>
            <a:pPr lvl="1"/>
            <a:r>
              <a:rPr lang="nl-BE" sz="2800" dirty="0"/>
              <a:t>oorzaken/oplossingen: grondig onderzoek nodig!</a:t>
            </a:r>
          </a:p>
          <a:p>
            <a:pPr lvl="1"/>
            <a:r>
              <a:rPr lang="nl-BE" sz="2800" dirty="0" smtClean="0"/>
              <a:t>herkennen leraren de vaststellingen?</a:t>
            </a:r>
          </a:p>
          <a:p>
            <a:r>
              <a:rPr lang="nl-BE" sz="3200" dirty="0" smtClean="0"/>
              <a:t>kerndoelstellingen</a:t>
            </a:r>
          </a:p>
          <a:p>
            <a:pPr lvl="1"/>
            <a:r>
              <a:rPr lang="nl-BE" sz="2800" dirty="0"/>
              <a:t>wiskundig leren denken</a:t>
            </a:r>
          </a:p>
          <a:p>
            <a:pPr lvl="1"/>
            <a:r>
              <a:rPr lang="nl-BE" sz="2800" dirty="0" smtClean="0"/>
              <a:t>wiskunde kunnen gebruiken in andere disciplines</a:t>
            </a:r>
          </a:p>
          <a:p>
            <a:pPr lvl="1"/>
            <a:r>
              <a:rPr lang="nl-BE" sz="2800" dirty="0" smtClean="0"/>
              <a:t>(en …)</a:t>
            </a:r>
          </a:p>
          <a:p>
            <a:r>
              <a:rPr lang="nl-BE" sz="3200" dirty="0" smtClean="0"/>
              <a:t>voorbereiding op hoger onderwijs én eigen finaliteit</a:t>
            </a:r>
          </a:p>
        </p:txBody>
      </p:sp>
    </p:spTree>
    <p:extLst>
      <p:ext uri="{BB962C8B-B14F-4D97-AF65-F5344CB8AC3E}">
        <p14:creationId xmlns:p14="http://schemas.microsoft.com/office/powerpoint/2010/main" val="1855131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aso pool wiskunde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nl-BE" sz="3600" dirty="0" smtClean="0"/>
              <a:t>eerste ideeën</a:t>
            </a:r>
          </a:p>
          <a:p>
            <a:pPr lvl="1"/>
            <a:r>
              <a:rPr lang="nl-BE" sz="3200" dirty="0" smtClean="0"/>
              <a:t>verbeteringen in de didactiek</a:t>
            </a:r>
          </a:p>
          <a:p>
            <a:pPr lvl="1"/>
            <a:r>
              <a:rPr lang="nl-BE" sz="3200" dirty="0" smtClean="0"/>
              <a:t>oriëntatie van leerlingen</a:t>
            </a:r>
          </a:p>
          <a:p>
            <a:pPr lvl="2"/>
            <a:r>
              <a:rPr lang="nl-BE" sz="2800" dirty="0" smtClean="0"/>
              <a:t>maar tegelijk: voldoende leerlingen blijven motiveren voor STEM-richtingen</a:t>
            </a:r>
          </a:p>
          <a:p>
            <a:pPr lvl="1"/>
            <a:r>
              <a:rPr lang="nl-BE" sz="3200" dirty="0" smtClean="0"/>
              <a:t>voldoende tijd nodig in 3</a:t>
            </a:r>
            <a:r>
              <a:rPr lang="nl-BE" sz="3200" baseline="30000" dirty="0" smtClean="0"/>
              <a:t>de</a:t>
            </a:r>
            <a:r>
              <a:rPr lang="nl-BE" sz="3200" dirty="0" smtClean="0"/>
              <a:t> graad</a:t>
            </a:r>
          </a:p>
          <a:p>
            <a:pPr lvl="1"/>
            <a:r>
              <a:rPr lang="nl-BE" sz="3200" dirty="0" smtClean="0"/>
              <a:t>meer uitdaging nodig in 2</a:t>
            </a:r>
            <a:r>
              <a:rPr lang="nl-BE" sz="3200" baseline="30000" dirty="0" smtClean="0"/>
              <a:t>de</a:t>
            </a:r>
            <a:r>
              <a:rPr lang="nl-BE" sz="3200" dirty="0" smtClean="0"/>
              <a:t> graad?</a:t>
            </a:r>
          </a:p>
          <a:p>
            <a:pPr lvl="1"/>
            <a:r>
              <a:rPr lang="nl-BE" sz="3200" dirty="0" smtClean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629008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aso pool wiskunde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nl-BE" sz="3600" dirty="0" smtClean="0"/>
              <a:t>eerste ideeën</a:t>
            </a:r>
          </a:p>
          <a:p>
            <a:pPr lvl="1"/>
            <a:r>
              <a:rPr lang="nl-BE" sz="3200" dirty="0" smtClean="0"/>
              <a:t>…</a:t>
            </a:r>
          </a:p>
          <a:p>
            <a:pPr lvl="1"/>
            <a:r>
              <a:rPr lang="nl-BE" sz="3200" dirty="0" smtClean="0"/>
              <a:t>overleg met hoger onderwijs</a:t>
            </a:r>
          </a:p>
          <a:p>
            <a:pPr lvl="2"/>
            <a:r>
              <a:rPr lang="nl-BE" sz="2800" dirty="0" smtClean="0"/>
              <a:t>niet alleen met docenten wiskunde en statistiek, maar ook docenten van andere disciplines</a:t>
            </a:r>
          </a:p>
          <a:p>
            <a:pPr lvl="2"/>
            <a:r>
              <a:rPr lang="nl-BE" sz="2800" dirty="0" smtClean="0"/>
              <a:t>met respect voor eigenheid van secundair onderwijs</a:t>
            </a:r>
          </a:p>
          <a:p>
            <a:pPr lvl="2"/>
            <a:endParaRPr lang="nl-BE" sz="2800" dirty="0" smtClean="0"/>
          </a:p>
          <a:p>
            <a:pPr lvl="1"/>
            <a:endParaRPr lang="nl-BE" sz="3200" dirty="0"/>
          </a:p>
        </p:txBody>
      </p:sp>
    </p:spTree>
    <p:extLst>
      <p:ext uri="{BB962C8B-B14F-4D97-AF65-F5344CB8AC3E}">
        <p14:creationId xmlns:p14="http://schemas.microsoft.com/office/powerpoint/2010/main" val="2258058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W</a:t>
            </a:r>
            <a:r>
              <a:rPr lang="nl-BE" dirty="0" smtClean="0"/>
              <a:t>iskundeleraren</a:t>
            </a:r>
            <a:endParaRPr lang="nl-BE" dirty="0"/>
          </a:p>
        </p:txBody>
      </p:sp>
      <p:graphicFrame>
        <p:nvGraphicFramePr>
          <p:cNvPr id="7" name="Chart 16"/>
          <p:cNvGraphicFramePr/>
          <p:nvPr>
            <p:extLst/>
          </p:nvPr>
        </p:nvGraphicFramePr>
        <p:xfrm>
          <a:off x="252000" y="1196752"/>
          <a:ext cx="8640000" cy="5360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21999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Peilingen basisonderwijs, eerste en tweede graad secundair onderwijs, derde graad PAV</a:t>
            </a:r>
            <a:endParaRPr lang="nl-B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20740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W</a:t>
            </a:r>
            <a:r>
              <a:rPr lang="nl-BE" dirty="0" smtClean="0"/>
              <a:t>iskundeleraren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vereist bekwaamheidsbewijs sterk gecorreleerd met vakdidactische scholing</a:t>
            </a:r>
          </a:p>
          <a:p>
            <a:endParaRPr lang="nl-BE" dirty="0"/>
          </a:p>
          <a:p>
            <a:r>
              <a:rPr lang="nl-BE" dirty="0" err="1" smtClean="0"/>
              <a:t>tkso</a:t>
            </a:r>
            <a:r>
              <a:rPr lang="nl-BE" dirty="0" smtClean="0"/>
              <a:t> + aso basis</a:t>
            </a:r>
          </a:p>
          <a:p>
            <a:pPr lvl="1"/>
            <a:r>
              <a:rPr lang="nl-BE" dirty="0" smtClean="0"/>
              <a:t>veel leraren niet vakdidactisch geschoold voor wiskunde</a:t>
            </a:r>
          </a:p>
          <a:p>
            <a:pPr lvl="1"/>
            <a:endParaRPr lang="nl-BE" dirty="0" smtClean="0"/>
          </a:p>
          <a:p>
            <a:r>
              <a:rPr lang="nl-BE" dirty="0" smtClean="0"/>
              <a:t>aso pool wiskunde</a:t>
            </a:r>
          </a:p>
          <a:p>
            <a:pPr lvl="1"/>
            <a:r>
              <a:rPr lang="nl-BE" dirty="0" smtClean="0"/>
              <a:t>nu nog veel leraren met vereist bekwaamheidsbewijs</a:t>
            </a:r>
          </a:p>
          <a:p>
            <a:pPr lvl="1"/>
            <a:r>
              <a:rPr lang="nl-BE" dirty="0" smtClean="0"/>
              <a:t>in de toekomst ook hier instroom van leraren zonder vereist bekwaamheidsbewijs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872453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De peiling in perspectief</a:t>
            </a:r>
            <a:endParaRPr lang="nl-B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3223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Evolutie in de tijd?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dirty="0" smtClean="0"/>
              <a:t>eerste peiling derde graad: nulmeting!</a:t>
            </a:r>
          </a:p>
          <a:p>
            <a:endParaRPr lang="nl-BE" dirty="0" smtClean="0"/>
          </a:p>
          <a:p>
            <a:r>
              <a:rPr lang="nl-BE" dirty="0" smtClean="0"/>
              <a:t>maar natuurlijk is er veel veranderd…</a:t>
            </a:r>
          </a:p>
          <a:p>
            <a:pPr lvl="1"/>
            <a:r>
              <a:rPr lang="nl-BE" dirty="0" smtClean="0"/>
              <a:t>beduidend minder lestijd voor wiskunde dan (veel) vroeger</a:t>
            </a:r>
          </a:p>
          <a:p>
            <a:pPr lvl="1"/>
            <a:r>
              <a:rPr lang="nl-BE" dirty="0" smtClean="0"/>
              <a:t>andere inhouden en klemtonen</a:t>
            </a:r>
          </a:p>
          <a:p>
            <a:pPr lvl="2"/>
            <a:r>
              <a:rPr lang="nl-BE" dirty="0" smtClean="0"/>
              <a:t>meer statistiek</a:t>
            </a:r>
          </a:p>
          <a:p>
            <a:pPr lvl="2"/>
            <a:r>
              <a:rPr lang="nl-BE" dirty="0" smtClean="0"/>
              <a:t>integratie van IT</a:t>
            </a:r>
            <a:endParaRPr lang="nl-BE" dirty="0"/>
          </a:p>
          <a:p>
            <a:pPr lvl="2"/>
            <a:r>
              <a:rPr lang="nl-BE" dirty="0" smtClean="0"/>
              <a:t>meer aandacht voor de relatie met andere disciplines</a:t>
            </a:r>
          </a:p>
          <a:p>
            <a:pPr lvl="2"/>
            <a:r>
              <a:rPr lang="nl-BE" dirty="0" smtClean="0"/>
              <a:t>minder aandacht voor wiskunde als autonome wetenschap</a:t>
            </a:r>
          </a:p>
          <a:p>
            <a:pPr lvl="1"/>
            <a:r>
              <a:rPr lang="nl-BE" dirty="0" smtClean="0"/>
              <a:t>andere maatschappelijke context</a:t>
            </a:r>
          </a:p>
          <a:p>
            <a:pPr lvl="1"/>
            <a:r>
              <a:rPr lang="nl-BE" dirty="0" smtClean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833200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Internationaal perspectief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BE" dirty="0" smtClean="0"/>
              <a:t>niet overal gaat iedereen tot 18 jaar naar school</a:t>
            </a:r>
          </a:p>
          <a:p>
            <a:endParaRPr lang="nl-BE" dirty="0" smtClean="0"/>
          </a:p>
          <a:p>
            <a:r>
              <a:rPr lang="nl-BE" dirty="0" smtClean="0"/>
              <a:t>PISA</a:t>
            </a:r>
          </a:p>
          <a:p>
            <a:pPr lvl="1"/>
            <a:r>
              <a:rPr lang="nl-BE" dirty="0" smtClean="0"/>
              <a:t>15-jarigen (</a:t>
            </a:r>
            <a:r>
              <a:rPr lang="nl-BE" dirty="0" smtClean="0">
                <a:sym typeface="Symbol" panose="05050102010706020507" pitchFamily="18" charset="2"/>
              </a:rPr>
              <a:t> 2</a:t>
            </a:r>
            <a:r>
              <a:rPr lang="nl-BE" baseline="30000" dirty="0" smtClean="0">
                <a:sym typeface="Symbol" panose="05050102010706020507" pitchFamily="18" charset="2"/>
              </a:rPr>
              <a:t>de</a:t>
            </a:r>
            <a:r>
              <a:rPr lang="nl-BE" dirty="0" smtClean="0">
                <a:sym typeface="Symbol" panose="05050102010706020507" pitchFamily="18" charset="2"/>
              </a:rPr>
              <a:t> graad, </a:t>
            </a:r>
            <a:r>
              <a:rPr lang="nl-BE" u="sng" dirty="0" smtClean="0">
                <a:sym typeface="Symbol" panose="05050102010706020507" pitchFamily="18" charset="2"/>
              </a:rPr>
              <a:t>alle</a:t>
            </a:r>
            <a:r>
              <a:rPr lang="nl-BE" dirty="0" smtClean="0">
                <a:sym typeface="Symbol" panose="05050102010706020507" pitchFamily="18" charset="2"/>
              </a:rPr>
              <a:t> 15-jarigen)</a:t>
            </a:r>
          </a:p>
          <a:p>
            <a:pPr lvl="1"/>
            <a:r>
              <a:rPr lang="nl-BE" dirty="0" smtClean="0">
                <a:sym typeface="Symbol" panose="05050102010706020507" pitchFamily="18" charset="2"/>
              </a:rPr>
              <a:t>focus op wiskundige geletterdheid, niet op formele wiskunde</a:t>
            </a:r>
          </a:p>
          <a:p>
            <a:pPr lvl="1"/>
            <a:r>
              <a:rPr lang="nl-BE" dirty="0" smtClean="0">
                <a:sym typeface="Symbol" panose="05050102010706020507" pitchFamily="18" charset="2"/>
              </a:rPr>
              <a:t>erg goede score, maar dalende tendens</a:t>
            </a:r>
          </a:p>
          <a:p>
            <a:endParaRPr lang="nl-BE" dirty="0" smtClean="0">
              <a:sym typeface="Symbol" panose="05050102010706020507" pitchFamily="18" charset="2"/>
            </a:endParaRPr>
          </a:p>
          <a:p>
            <a:r>
              <a:rPr lang="nl-BE" dirty="0" smtClean="0">
                <a:sym typeface="Symbol" panose="05050102010706020507" pitchFamily="18" charset="2"/>
              </a:rPr>
              <a:t>TIMMS-Advanced</a:t>
            </a:r>
          </a:p>
          <a:p>
            <a:pPr lvl="1"/>
            <a:r>
              <a:rPr lang="nl-BE" dirty="0" smtClean="0"/>
              <a:t>18-jarigen</a:t>
            </a:r>
          </a:p>
          <a:p>
            <a:pPr lvl="1"/>
            <a:r>
              <a:rPr lang="nl-BE" dirty="0" smtClean="0"/>
              <a:t>maximumpakket aan wiskunde</a:t>
            </a:r>
          </a:p>
          <a:p>
            <a:pPr lvl="1"/>
            <a:r>
              <a:rPr lang="nl-BE" dirty="0" smtClean="0"/>
              <a:t>Vlaanderen neemt niet deel</a:t>
            </a:r>
          </a:p>
          <a:p>
            <a:pPr lvl="1"/>
            <a:r>
              <a:rPr lang="nl-BE" dirty="0" smtClean="0"/>
              <a:t>Nederland scoort goed</a:t>
            </a:r>
          </a:p>
        </p:txBody>
      </p:sp>
    </p:spTree>
    <p:extLst>
      <p:ext uri="{BB962C8B-B14F-4D97-AF65-F5344CB8AC3E}">
        <p14:creationId xmlns:p14="http://schemas.microsoft.com/office/powerpoint/2010/main" val="555667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Niet allemaal kommer en kwel!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dirty="0" smtClean="0"/>
              <a:t>peiling toont twee problemen die we ernstig moeten nemen, maar dat is niet het hele verhaal</a:t>
            </a:r>
          </a:p>
          <a:p>
            <a:r>
              <a:rPr lang="nl-BE" dirty="0" smtClean="0"/>
              <a:t>deel van de resultaten is goed</a:t>
            </a:r>
          </a:p>
          <a:p>
            <a:pPr lvl="1"/>
            <a:r>
              <a:rPr lang="nl-BE" dirty="0" smtClean="0"/>
              <a:t>sommige onderwerpen gaan goed</a:t>
            </a:r>
          </a:p>
          <a:p>
            <a:pPr lvl="1"/>
            <a:r>
              <a:rPr lang="nl-BE" dirty="0" smtClean="0"/>
              <a:t>deel van de leerlingen doet het goed (maar minder dan verhoopt)</a:t>
            </a:r>
          </a:p>
          <a:p>
            <a:r>
              <a:rPr lang="nl-BE" dirty="0" smtClean="0"/>
              <a:t>wiskundeonderwijs &gt; peiling wiskunde</a:t>
            </a:r>
          </a:p>
          <a:p>
            <a:pPr lvl="1"/>
            <a:r>
              <a:rPr lang="nl-BE" dirty="0" smtClean="0"/>
              <a:t>leerplan &gt; eindtermen</a:t>
            </a:r>
          </a:p>
          <a:p>
            <a:pPr lvl="1"/>
            <a:r>
              <a:rPr lang="nl-BE" dirty="0" smtClean="0"/>
              <a:t>niet alle vaardigheden kunnen via grootschalige afname getoetst worden</a:t>
            </a:r>
          </a:p>
          <a:p>
            <a:pPr lvl="1"/>
            <a:r>
              <a:rPr lang="nl-BE" dirty="0" smtClean="0"/>
              <a:t>opletten voor ‘</a:t>
            </a:r>
            <a:r>
              <a:rPr lang="nl-BE" dirty="0" err="1" smtClean="0"/>
              <a:t>teach</a:t>
            </a:r>
            <a:r>
              <a:rPr lang="nl-BE" dirty="0" smtClean="0"/>
              <a:t> </a:t>
            </a:r>
            <a:r>
              <a:rPr lang="nl-BE" dirty="0" err="1" smtClean="0"/>
              <a:t>to</a:t>
            </a:r>
            <a:r>
              <a:rPr lang="nl-BE" dirty="0" smtClean="0"/>
              <a:t> the test’</a:t>
            </a:r>
          </a:p>
          <a:p>
            <a:pPr lvl="1"/>
            <a:r>
              <a:rPr lang="nl-BE" dirty="0" smtClean="0"/>
              <a:t>bv. ook slaagcijfers hoger onderwijs</a:t>
            </a:r>
          </a:p>
          <a:p>
            <a:pPr lvl="1"/>
            <a:endParaRPr lang="nl-BE" dirty="0" smtClean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534608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En nu…?</a:t>
            </a:r>
            <a:endParaRPr lang="en-US" smtClean="0"/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brochure</a:t>
            </a:r>
          </a:p>
          <a:p>
            <a:pPr lvl="1"/>
            <a:r>
              <a:rPr lang="nl-BE" dirty="0"/>
              <a:t>http://www.ond.vlaanderen.be/curriculum/peilingen/secundair-onderwijs/peilingen/colloquiumwiskunde.htm</a:t>
            </a:r>
            <a:endParaRPr lang="nl-BE" dirty="0" smtClean="0"/>
          </a:p>
          <a:p>
            <a:endParaRPr lang="nl-BE" dirty="0" smtClean="0"/>
          </a:p>
          <a:p>
            <a:r>
              <a:rPr lang="nl-BE" dirty="0" smtClean="0"/>
              <a:t>paralleltoetsen</a:t>
            </a:r>
          </a:p>
          <a:p>
            <a:pPr lvl="1"/>
            <a:r>
              <a:rPr lang="nl-BE" dirty="0" smtClean="0"/>
              <a:t>equivalent met de peilingstoetsen</a:t>
            </a:r>
          </a:p>
          <a:p>
            <a:pPr lvl="1"/>
            <a:r>
              <a:rPr lang="nl-BE" dirty="0" smtClean="0"/>
              <a:t>kunnen door scholen gratis gebruikt worden</a:t>
            </a:r>
          </a:p>
          <a:p>
            <a:pPr lvl="1"/>
            <a:r>
              <a:rPr lang="nl-BE" dirty="0" smtClean="0"/>
              <a:t>feedback mogelijk</a:t>
            </a:r>
          </a:p>
          <a:p>
            <a:pPr lvl="1"/>
            <a:r>
              <a:rPr lang="nl-BE" dirty="0" smtClean="0">
                <a:hlinkClick r:id="rId2"/>
              </a:rPr>
              <a:t>www.ond.vlaanderen.be/toetsenvoorscholen</a:t>
            </a:r>
            <a:endParaRPr lang="nl-BE" dirty="0" smtClean="0"/>
          </a:p>
          <a:p>
            <a:endParaRPr lang="nl-BE" dirty="0" smtClean="0"/>
          </a:p>
          <a:p>
            <a:r>
              <a:rPr lang="nl-BE" dirty="0" smtClean="0"/>
              <a:t>vervolg</a:t>
            </a:r>
          </a:p>
          <a:p>
            <a:pPr lvl="1"/>
            <a:r>
              <a:rPr lang="nl-BE" dirty="0" smtClean="0"/>
              <a:t>werkseminarie 22/10/15</a:t>
            </a:r>
          </a:p>
          <a:p>
            <a:endParaRPr lang="nl-BE" dirty="0" smtClean="0"/>
          </a:p>
          <a:p>
            <a:endParaRPr lang="nl-BE" dirty="0" smtClean="0"/>
          </a:p>
          <a:p>
            <a:endParaRPr lang="nl-BE" dirty="0" smtClean="0"/>
          </a:p>
          <a:p>
            <a:endParaRPr lang="nl-BE" dirty="0" smtClean="0"/>
          </a:p>
        </p:txBody>
      </p:sp>
    </p:spTree>
    <p:extLst>
      <p:ext uri="{BB962C8B-B14F-4D97-AF65-F5344CB8AC3E}">
        <p14:creationId xmlns:p14="http://schemas.microsoft.com/office/powerpoint/2010/main" val="958215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8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58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(Hopelijk) tijd voor vragen en reacties!</a:t>
            </a:r>
            <a:endParaRPr lang="en-US" dirty="0" smtClean="0">
              <a:hlinkClick r:id="" action="ppaction://noaction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372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smtClean="0"/>
              <a:t>Bedankt voor uw aandacht!</a:t>
            </a:r>
            <a:endParaRPr lang="en-US" smtClean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887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Peiling eerste graad A-stroom</a:t>
            </a:r>
            <a:endParaRPr lang="en-US" dirty="0" smtClean="0"/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825" y="1326405"/>
            <a:ext cx="5848350" cy="541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211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09-corporate_kuleuven_liggend-versie2007-9sept">
  <a:themeElements>
    <a:clrScheme name="corporate_kuleuven_liggen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orporate_kuleuven_liggen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nl-NL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nl-NL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orporate_kuleuven_liggen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_kuleuven_liggen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_kuleuven_liggen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_kuleuven_liggen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_kuleuven_liggen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_kuleuven_liggen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_kuleuven_liggen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_kuleuven_liggen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_kuleuven_liggen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_kuleuven_liggen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_kuleuven_liggen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_kuleuven_liggen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2009-corporate_kuleuven_liggend-versie2007-9sept</Template>
  <TotalTime>6253</TotalTime>
  <Words>2134</Words>
  <Application>Microsoft Office PowerPoint</Application>
  <PresentationFormat>On-screen Show (4:3)</PresentationFormat>
  <Paragraphs>432</Paragraphs>
  <Slides>87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87</vt:i4>
      </vt:variant>
    </vt:vector>
  </HeadingPairs>
  <TitlesOfParts>
    <vt:vector size="94" baseType="lpstr">
      <vt:lpstr>Arial</vt:lpstr>
      <vt:lpstr>Symbol</vt:lpstr>
      <vt:lpstr>Tahoma</vt:lpstr>
      <vt:lpstr>Times New Roman</vt:lpstr>
      <vt:lpstr>Verdana</vt:lpstr>
      <vt:lpstr>Wingdings</vt:lpstr>
      <vt:lpstr>2009-corporate_kuleuven_liggend-versie2007-9sept</vt:lpstr>
      <vt:lpstr>Beheersen de leerlingen uit de 3de graad aso-kso-tso de eindtermen en specifieke eindtermen wiskunde? Resultaten van de peiling van mei 2014</vt:lpstr>
      <vt:lpstr>Wie ben ik?</vt:lpstr>
      <vt:lpstr>kennismaking</vt:lpstr>
      <vt:lpstr>Situering</vt:lpstr>
      <vt:lpstr>Eindtermen en peilingen</vt:lpstr>
      <vt:lpstr>Eindtermen en peilingen</vt:lpstr>
      <vt:lpstr>Peilingskalender wiskunde</vt:lpstr>
      <vt:lpstr>Peilingen basisonderwijs, eerste en tweede graad secundair onderwijs, derde graad PAV</vt:lpstr>
      <vt:lpstr>Peiling eerste graad A-stroom</vt:lpstr>
      <vt:lpstr>Peiling eerste graad A-stroom</vt:lpstr>
      <vt:lpstr>Peiling eerste graad A-stroom</vt:lpstr>
      <vt:lpstr>Rekenen met veeltermen</vt:lpstr>
      <vt:lpstr>Rekenen met veeltermen</vt:lpstr>
      <vt:lpstr>Peilingen basisonderwijs</vt:lpstr>
      <vt:lpstr>Peiling wiskunde 2de graad aso</vt:lpstr>
      <vt:lpstr>PowerPoint Presentation</vt:lpstr>
      <vt:lpstr>PowerPoint Presentation</vt:lpstr>
      <vt:lpstr>PowerPoint Presentation</vt:lpstr>
      <vt:lpstr>Resultaten</vt:lpstr>
      <vt:lpstr>Reliëf in de resultaten</vt:lpstr>
      <vt:lpstr>Peiling PAV in 3de graad bso – 2013</vt:lpstr>
      <vt:lpstr>Peiling PAV in 3de graad bso</vt:lpstr>
      <vt:lpstr>Voorbeeldopgaven rekenvaardigheid</vt:lpstr>
      <vt:lpstr>Voorbeeldopgave IVV (deels wiskunde!)</vt:lpstr>
      <vt:lpstr>Internationale vergelijkende onderzoeken</vt:lpstr>
      <vt:lpstr>PowerPoint Presentation</vt:lpstr>
      <vt:lpstr>Internationale onderzoeken wiskunde</vt:lpstr>
      <vt:lpstr>PISA 2003</vt:lpstr>
      <vt:lpstr>PISA</vt:lpstr>
      <vt:lpstr>PISA</vt:lpstr>
      <vt:lpstr>PISA 2012      versus      PISA 2003</vt:lpstr>
      <vt:lpstr>Peiling wiskunde 3de graad 2014</vt:lpstr>
      <vt:lpstr>Drie ‘deelpeilingen’</vt:lpstr>
      <vt:lpstr>De grote lijnen van een peilingsproject</vt:lpstr>
      <vt:lpstr>Maken van de toetsen</vt:lpstr>
      <vt:lpstr>Domeinen</vt:lpstr>
      <vt:lpstr>De steekproeven</vt:lpstr>
      <vt:lpstr>Opstellen van de meetschaal</vt:lpstr>
      <vt:lpstr>Opstellen van de meetschaal</vt:lpstr>
      <vt:lpstr>Toetsafname</vt:lpstr>
      <vt:lpstr>Vragenlijsten</vt:lpstr>
      <vt:lpstr>Voorbeeldopgaven</vt:lpstr>
      <vt:lpstr>aso basis, afgeleiden</vt:lpstr>
      <vt:lpstr>aso basis, statistiek</vt:lpstr>
      <vt:lpstr>aso basis, goniometrische functies</vt:lpstr>
      <vt:lpstr>aso SET, algebra</vt:lpstr>
      <vt:lpstr>aso SET, analyse</vt:lpstr>
      <vt:lpstr>aso SET, statistiek, kansrekening en discrete wiskunde</vt:lpstr>
      <vt:lpstr>tkso, statistiek</vt:lpstr>
      <vt:lpstr>tkso, functies met tabellen en grafieken</vt:lpstr>
      <vt:lpstr>tkso, functies met algebra</vt:lpstr>
      <vt:lpstr>Resultaten</vt:lpstr>
      <vt:lpstr>tso-kso</vt:lpstr>
      <vt:lpstr>Grote verschillen volgens studierichting</vt:lpstr>
      <vt:lpstr>Grote verschillen volgens studierichting</vt:lpstr>
      <vt:lpstr>Samenhang met leerlingkenmerken</vt:lpstr>
      <vt:lpstr>Samenhang met leerlingkenmerken</vt:lpstr>
      <vt:lpstr>Samenhang met schoolloopbaan</vt:lpstr>
      <vt:lpstr>aso - basisvorming</vt:lpstr>
      <vt:lpstr>Grote verschillen volgens studierichting</vt:lpstr>
      <vt:lpstr>Grote verschillen volgens studierichting</vt:lpstr>
      <vt:lpstr>aso – specifieke eindtermen</vt:lpstr>
      <vt:lpstr>Grote verschillen volgens studierichting</vt:lpstr>
      <vt:lpstr>Verschillen volgens aantal uur wiskunde</vt:lpstr>
      <vt:lpstr>Reliëf in de resultaten</vt:lpstr>
      <vt:lpstr>Reliëf in de resultaten: kso/tso</vt:lpstr>
      <vt:lpstr>Reliëf in de resultaten: aso basisvorming</vt:lpstr>
      <vt:lpstr>Reliëf in de resultaten: aso specifieke eindtermen in aso pool wiskunde</vt:lpstr>
      <vt:lpstr>Reliëf in de resultaten: samenvatting</vt:lpstr>
      <vt:lpstr>Reflecties</vt:lpstr>
      <vt:lpstr>Peiling versus examen</vt:lpstr>
      <vt:lpstr>tkso en aso met minimumpakket wiskunde</vt:lpstr>
      <vt:lpstr>tkso en aso met minimumpakket wiskunde</vt:lpstr>
      <vt:lpstr>tkso en aso met minimumpakket wiskunde</vt:lpstr>
      <vt:lpstr>aso pool wiskunde</vt:lpstr>
      <vt:lpstr>aso pool wiskunde</vt:lpstr>
      <vt:lpstr>aso pool wiskunde</vt:lpstr>
      <vt:lpstr>aso pool wiskunde</vt:lpstr>
      <vt:lpstr>Wiskundeleraren</vt:lpstr>
      <vt:lpstr>Wiskundeleraren</vt:lpstr>
      <vt:lpstr>De peiling in perspectief</vt:lpstr>
      <vt:lpstr>Evolutie in de tijd?</vt:lpstr>
      <vt:lpstr>Internationaal perspectief</vt:lpstr>
      <vt:lpstr>Niet allemaal kommer en kwel!</vt:lpstr>
      <vt:lpstr>En nu…?</vt:lpstr>
      <vt:lpstr>(Hopelijk) tijd voor vragen en reacties!</vt:lpstr>
      <vt:lpstr>Bedankt voor uw aandacht!</vt:lpstr>
    </vt:vector>
  </TitlesOfParts>
  <Company>KUL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standaard</dc:creator>
  <cp:lastModifiedBy>Deprez, Johan</cp:lastModifiedBy>
  <cp:revision>908</cp:revision>
  <cp:lastPrinted>2015-10-01T22:14:30Z</cp:lastPrinted>
  <dcterms:created xsi:type="dcterms:W3CDTF">2009-09-09T12:26:47Z</dcterms:created>
  <dcterms:modified xsi:type="dcterms:W3CDTF">2015-10-22T05:34:21Z</dcterms:modified>
</cp:coreProperties>
</file>