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3" r:id="rId3"/>
    <p:sldId id="411" r:id="rId4"/>
    <p:sldId id="260" r:id="rId5"/>
    <p:sldId id="262" r:id="rId6"/>
    <p:sldId id="263" r:id="rId7"/>
    <p:sldId id="266" r:id="rId8"/>
    <p:sldId id="267" r:id="rId9"/>
    <p:sldId id="270" r:id="rId10"/>
    <p:sldId id="410" r:id="rId11"/>
    <p:sldId id="264" r:id="rId12"/>
    <p:sldId id="275" r:id="rId13"/>
    <p:sldId id="376" r:id="rId14"/>
    <p:sldId id="377" r:id="rId15"/>
    <p:sldId id="380" r:id="rId16"/>
    <p:sldId id="379" r:id="rId17"/>
    <p:sldId id="384" r:id="rId18"/>
    <p:sldId id="385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412" r:id="rId27"/>
    <p:sldId id="388" r:id="rId28"/>
    <p:sldId id="389" r:id="rId29"/>
    <p:sldId id="397" r:id="rId30"/>
    <p:sldId id="400" r:id="rId31"/>
    <p:sldId id="402" r:id="rId32"/>
    <p:sldId id="359" r:id="rId33"/>
    <p:sldId id="413" r:id="rId34"/>
    <p:sldId id="361" r:id="rId35"/>
    <p:sldId id="365" r:id="rId36"/>
    <p:sldId id="372" r:id="rId37"/>
    <p:sldId id="374" r:id="rId38"/>
    <p:sldId id="342" r:id="rId39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11" clrIdx="0"/>
  <p:cmAuthor id="1" name="Deprez, Johan" initials="DJ" lastIdx="6" clrIdx="1">
    <p:extLst>
      <p:ext uri="{19B8F6BF-5375-455C-9EA6-DF929625EA0E}">
        <p15:presenceInfo xmlns:p15="http://schemas.microsoft.com/office/powerpoint/2012/main" userId="S-1-5-21-2900568480-4167444633-610546693-76656" providerId="AD"/>
      </p:ext>
    </p:extLst>
  </p:cmAuthor>
  <p:cmAuthor id="2" name="Johan" initials="JD" lastIdx="8" clrIdx="2">
    <p:extLst>
      <p:ext uri="{19B8F6BF-5375-455C-9EA6-DF929625EA0E}">
        <p15:presenceInfo xmlns:p15="http://schemas.microsoft.com/office/powerpoint/2012/main" userId="Jo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52"/>
    <a:srgbClr val="6DF1FF"/>
    <a:srgbClr val="036E8A"/>
    <a:srgbClr val="00AEEF"/>
    <a:srgbClr val="158CAF"/>
    <a:srgbClr val="993300"/>
    <a:srgbClr val="005E77"/>
    <a:srgbClr val="E68247"/>
    <a:srgbClr val="EE2B7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380" autoAdjust="0"/>
  </p:normalViewPr>
  <p:slideViewPr>
    <p:cSldViewPr>
      <p:cViewPr varScale="1">
        <p:scale>
          <a:sx n="63" d="100"/>
          <a:sy n="63" d="100"/>
        </p:scale>
        <p:origin x="1518" y="72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3030" y="-11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54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3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59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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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toetsenvoorschole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1.jpeg"/><Relationship Id="rId4" Type="http://schemas.openxmlformats.org/officeDocument/2006/relationships/hyperlink" Target="131123_JD_DVW_praktisch.pptx#-1,3,PowerPoint Presentation" TargetMode="External"/><Relationship Id="rId9" Type="http://schemas.openxmlformats.org/officeDocument/2006/relationships/hyperlink" Target="http://www.ua.ac.be/johan.depre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pw.kuleuven.be/home/onderzoek/peilingsonderzoek" TargetMode="External"/><Relationship Id="rId2" Type="http://schemas.openxmlformats.org/officeDocument/2006/relationships/hyperlink" Target="http://www.ond.vlaanderen.be/curriculum/peiling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curriculum/peilingen/secundair-onderwijs/peilingen/colloquiumwiskund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Peilingstoetsen wiskunde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Johan Deprez</a:t>
            </a:r>
          </a:p>
          <a:p>
            <a:r>
              <a:rPr lang="nl-BE" dirty="0" smtClean="0"/>
              <a:t>Leuven, 5/12/15</a:t>
            </a:r>
          </a:p>
          <a:p>
            <a:r>
              <a:rPr lang="nl-BE" dirty="0" smtClean="0"/>
              <a:t>slides: mijn KU Leuven website (via wie-is-wie)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12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Peiling wiskunde 2</a:t>
            </a:r>
            <a:r>
              <a:rPr lang="nl-BE" baseline="30000" dirty="0"/>
              <a:t>de</a:t>
            </a:r>
            <a:r>
              <a:rPr lang="nl-BE" dirty="0"/>
              <a:t> graad aso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nl-BE" dirty="0" smtClean="0"/>
              <a:t>één set ET voor hele aso</a:t>
            </a:r>
          </a:p>
          <a:p>
            <a:endParaRPr lang="nl-BE" dirty="0" smtClean="0"/>
          </a:p>
          <a:p>
            <a:r>
              <a:rPr lang="nl-BE" dirty="0" smtClean="0"/>
              <a:t>resultaten:</a:t>
            </a:r>
          </a:p>
          <a:p>
            <a:pPr lvl="1"/>
            <a:r>
              <a:rPr lang="nl-BE" dirty="0" smtClean="0"/>
              <a:t>beter dan in eerste graad</a:t>
            </a:r>
          </a:p>
          <a:p>
            <a:pPr lvl="1">
              <a:spcAft>
                <a:spcPts val="1200"/>
              </a:spcAft>
            </a:pPr>
            <a:r>
              <a:rPr lang="nl-BE" dirty="0" smtClean="0"/>
              <a:t>blijven eerder matig</a:t>
            </a:r>
          </a:p>
          <a:p>
            <a:endParaRPr lang="nl-BE" dirty="0" smtClean="0"/>
          </a:p>
          <a:p>
            <a:r>
              <a:rPr lang="nl-BE" dirty="0" smtClean="0"/>
              <a:t>grote verschillen tussen studierichtingen</a:t>
            </a:r>
          </a:p>
          <a:p>
            <a:pPr lvl="1"/>
            <a:r>
              <a:rPr lang="nl-BE" dirty="0" smtClean="0"/>
              <a:t>Klassieke Talen en Wetenschappen eerder goed</a:t>
            </a:r>
          </a:p>
          <a:p>
            <a:pPr lvl="1"/>
            <a:r>
              <a:rPr lang="en-US" dirty="0" smtClean="0"/>
              <a:t>Humane </a:t>
            </a:r>
            <a:r>
              <a:rPr lang="en-US" dirty="0" err="1" smtClean="0"/>
              <a:t>wetenschappen</a:t>
            </a:r>
            <a:r>
              <a:rPr lang="en-US" dirty="0" smtClean="0"/>
              <a:t>: </a:t>
            </a:r>
            <a:r>
              <a:rPr lang="en-US" dirty="0" err="1" smtClean="0"/>
              <a:t>ronduit</a:t>
            </a:r>
            <a:r>
              <a:rPr lang="en-US" dirty="0" smtClean="0"/>
              <a:t> </a:t>
            </a:r>
            <a:r>
              <a:rPr lang="en-US" dirty="0" err="1" smtClean="0"/>
              <a:t>alarmerend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7A41-90D0-44E7-AE09-F178253FFB76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2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Internationale onderzoeken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600" dirty="0" smtClean="0"/>
              <a:t>PISA</a:t>
            </a:r>
          </a:p>
          <a:p>
            <a:pPr lvl="1"/>
            <a:r>
              <a:rPr lang="nl-BE" sz="2200" dirty="0" smtClean="0"/>
              <a:t>OESO (+ andere landen)</a:t>
            </a:r>
          </a:p>
          <a:p>
            <a:pPr lvl="1"/>
            <a:r>
              <a:rPr lang="nl-BE" sz="2200" dirty="0" smtClean="0"/>
              <a:t>15-jarigen</a:t>
            </a:r>
          </a:p>
          <a:p>
            <a:pPr lvl="1"/>
            <a:r>
              <a:rPr lang="nl-BE" sz="2200" dirty="0" smtClean="0"/>
              <a:t>leesvaardigheid – wiskundige geletterdheid – </a:t>
            </a:r>
            <a:r>
              <a:rPr lang="nl-BE" sz="2200" dirty="0" err="1" smtClean="0"/>
              <a:t>wetenschap-pelijke</a:t>
            </a:r>
            <a:r>
              <a:rPr lang="nl-BE" sz="2200" dirty="0" smtClean="0"/>
              <a:t> geletterdheid</a:t>
            </a:r>
          </a:p>
          <a:p>
            <a:pPr lvl="1"/>
            <a:r>
              <a:rPr lang="nl-BE" sz="2200" dirty="0" smtClean="0"/>
              <a:t>2000 – 2003 – 2006 – 2009 – 2012</a:t>
            </a:r>
          </a:p>
          <a:p>
            <a:pPr lvl="1"/>
            <a:r>
              <a:rPr lang="nl-BE" sz="2200" dirty="0" smtClean="0"/>
              <a:t>niet vanuit </a:t>
            </a:r>
            <a:r>
              <a:rPr lang="nl-BE" sz="2200" dirty="0" err="1" smtClean="0"/>
              <a:t>ggd</a:t>
            </a:r>
            <a:r>
              <a:rPr lang="nl-BE" sz="2200" dirty="0" smtClean="0"/>
              <a:t> van curricula, maar vanuit een visie op doel van wiskundeonderwijs</a:t>
            </a:r>
            <a:endParaRPr lang="en-US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2600" dirty="0" smtClean="0"/>
              <a:t>(TIMSS Advanced)</a:t>
            </a:r>
          </a:p>
          <a:p>
            <a:pPr lvl="1"/>
            <a:r>
              <a:rPr lang="nl-BE" sz="2200" dirty="0" smtClean="0"/>
              <a:t>eind </a:t>
            </a:r>
            <a:r>
              <a:rPr lang="nl-BE" sz="2200" dirty="0" err="1" smtClean="0"/>
              <a:t>so</a:t>
            </a:r>
            <a:r>
              <a:rPr lang="nl-BE" sz="2200" dirty="0" smtClean="0"/>
              <a:t>, gericht op de wiskundig sterke leerlingen</a:t>
            </a:r>
          </a:p>
          <a:p>
            <a:pPr lvl="1"/>
            <a:r>
              <a:rPr lang="nl-BE" sz="2200" dirty="0" smtClean="0"/>
              <a:t>(nog?) niet deelgenomen</a:t>
            </a:r>
          </a:p>
          <a:p>
            <a:endParaRPr lang="nl-B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373216"/>
            <a:ext cx="910907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1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PISA 2012      versus      PISA 2003</a:t>
            </a:r>
            <a:endParaRPr lang="en-US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77801"/>
            <a:ext cx="3023890" cy="390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t="-2" b="56002"/>
          <a:stretch/>
        </p:blipFill>
        <p:spPr>
          <a:xfrm>
            <a:off x="23624" y="909376"/>
            <a:ext cx="5988536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3</a:t>
            </a:r>
            <a:r>
              <a:rPr lang="nl-BE" baseline="30000" dirty="0" smtClean="0"/>
              <a:t>de</a:t>
            </a:r>
            <a:r>
              <a:rPr lang="nl-BE" dirty="0" smtClean="0"/>
              <a:t> graad 2014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84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Drie ‘deelpeilingen’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kso/tso: (basis)eindtermen (voor alle leerlingen)</a:t>
            </a:r>
          </a:p>
          <a:p>
            <a:pPr lvl="3"/>
            <a:endParaRPr lang="nl-BE" dirty="0" smtClean="0"/>
          </a:p>
          <a:p>
            <a:r>
              <a:rPr lang="nl-BE" dirty="0" smtClean="0"/>
              <a:t>aso – basis: eindtermen (voor alle leerlingen) bij</a:t>
            </a:r>
          </a:p>
          <a:p>
            <a:pPr lvl="1"/>
            <a:r>
              <a:rPr lang="nl-BE" dirty="0" smtClean="0"/>
              <a:t>aso zonder pool wiskunde en wetenschappen</a:t>
            </a:r>
          </a:p>
          <a:p>
            <a:pPr lvl="1"/>
            <a:r>
              <a:rPr lang="nl-BE" dirty="0" smtClean="0">
                <a:solidFill>
                  <a:srgbClr val="C00000"/>
                </a:solidFill>
              </a:rPr>
              <a:t>aso zonder pool wiskunde, maar met pool wetenschappen</a:t>
            </a:r>
          </a:p>
          <a:p>
            <a:pPr lvl="1"/>
            <a:r>
              <a:rPr lang="nl-BE" dirty="0" smtClean="0">
                <a:solidFill>
                  <a:srgbClr val="C00000"/>
                </a:solidFill>
              </a:rPr>
              <a:t>aso met pool wiskunde</a:t>
            </a:r>
          </a:p>
          <a:p>
            <a:pPr lvl="3"/>
            <a:endParaRPr lang="nl-BE" dirty="0" smtClean="0"/>
          </a:p>
          <a:p>
            <a:r>
              <a:rPr lang="nl-BE" dirty="0" smtClean="0">
                <a:solidFill>
                  <a:srgbClr val="C00000"/>
                </a:solidFill>
              </a:rPr>
              <a:t>aso – specifieke eindtermen: supplementaire eindtermen alleen voor leerlingen met pool wiskunde</a:t>
            </a:r>
            <a:endParaRPr lang="nl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Domeinen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aso – basis</a:t>
            </a:r>
          </a:p>
          <a:p>
            <a:pPr lvl="1"/>
            <a:r>
              <a:rPr lang="nl-BE" dirty="0"/>
              <a:t>reële </a:t>
            </a:r>
            <a:r>
              <a:rPr lang="nl-BE" dirty="0" smtClean="0"/>
              <a:t>functies / exponentiële functies / goniometrische functies / afgeleiden / problemen </a:t>
            </a:r>
            <a:r>
              <a:rPr lang="nl-BE" dirty="0"/>
              <a:t>oplossen met functies en </a:t>
            </a:r>
            <a:r>
              <a:rPr lang="nl-BE" dirty="0" smtClean="0"/>
              <a:t>afgeleiden / statistiek</a:t>
            </a:r>
          </a:p>
          <a:p>
            <a:endParaRPr lang="nl-BE" dirty="0" smtClean="0"/>
          </a:p>
          <a:p>
            <a:r>
              <a:rPr lang="nl-BE" dirty="0" smtClean="0"/>
              <a:t>aso – SET</a:t>
            </a:r>
          </a:p>
          <a:p>
            <a:pPr lvl="1"/>
            <a:r>
              <a:rPr lang="nl-BE" dirty="0" smtClean="0"/>
              <a:t>algebra / analyse / ruimtemeetkunde / statistiek</a:t>
            </a:r>
            <a:r>
              <a:rPr lang="nl-BE" dirty="0"/>
              <a:t>, kansrekening en discrete </a:t>
            </a:r>
            <a:r>
              <a:rPr lang="nl-BE" dirty="0" smtClean="0"/>
              <a:t>wiskunde</a:t>
            </a:r>
          </a:p>
          <a:p>
            <a:endParaRPr lang="nl-BE" dirty="0"/>
          </a:p>
          <a:p>
            <a:r>
              <a:rPr lang="nl-BE" dirty="0" smtClean="0"/>
              <a:t>per school worden 3 (basis) of 2 (SET) getoetst</a:t>
            </a:r>
          </a:p>
          <a:p>
            <a:r>
              <a:rPr lang="nl-BE" dirty="0" smtClean="0"/>
              <a:t>vaak basis en SET in zelfde school</a:t>
            </a:r>
          </a:p>
          <a:p>
            <a:r>
              <a:rPr lang="nl-BE" dirty="0" smtClean="0"/>
              <a:t>met de gebruikelijke ICT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081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Maken van de toetsen</a:t>
            </a:r>
            <a:endParaRPr lang="en-US" smtClean="0"/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BE" dirty="0" smtClean="0"/>
              <a:t>4 full-time toetsontwikkelaars (= gedetacheerde wiskundeleraren)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BE" dirty="0" smtClean="0"/>
              <a:t>gedurende één jaar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BE" dirty="0" smtClean="0"/>
              <a:t>650 opgaven met verbetersleutel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feedback door interne stuurgroep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feedback door externe experten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proefafname bij leerlingen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kalibratietoets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verdelen van opgaven over toets en paralleltoets</a:t>
            </a:r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r>
              <a:rPr lang="nl-BE" dirty="0" smtClean="0"/>
              <a:t>paralleltoetsen</a:t>
            </a:r>
            <a:endParaRPr lang="nl-BE" dirty="0"/>
          </a:p>
          <a:p>
            <a:pPr lvl="1">
              <a:lnSpc>
                <a:spcPct val="120000"/>
              </a:lnSpc>
            </a:pPr>
            <a:r>
              <a:rPr lang="nl-BE" dirty="0"/>
              <a:t>equivalent met de peilingstoetsen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kunnen door scholen gratis gebruikt worden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feedback mogelijk</a:t>
            </a:r>
          </a:p>
          <a:p>
            <a:pPr lvl="1">
              <a:lnSpc>
                <a:spcPct val="120000"/>
              </a:lnSpc>
            </a:pPr>
            <a:r>
              <a:rPr lang="nl-BE" dirty="0" smtClean="0">
                <a:hlinkClick r:id="rId2"/>
              </a:rPr>
              <a:t>www.ond.vlaanderen.be/toetsenvoorscholen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8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nl-BE" smtClean="0"/>
              <a:t>Opstellen van de meetschaal</a:t>
            </a:r>
            <a:endParaRPr lang="en-US" smtClean="0"/>
          </a:p>
        </p:txBody>
      </p:sp>
      <p:sp>
        <p:nvSpPr>
          <p:cNvPr id="27650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nl-BE" dirty="0" smtClean="0"/>
              <a:t>kalibratietoets </a:t>
            </a:r>
            <a:r>
              <a:rPr lang="nl-BE" dirty="0"/>
              <a:t>bij </a:t>
            </a:r>
            <a:r>
              <a:rPr lang="nl-BE" dirty="0" smtClean="0"/>
              <a:t>ong. 500 leerlingen bepaalt moeilijkheidsgraad </a:t>
            </a:r>
            <a:r>
              <a:rPr lang="nl-BE" dirty="0"/>
              <a:t>van elke </a:t>
            </a:r>
            <a:r>
              <a:rPr lang="nl-BE" dirty="0" smtClean="0"/>
              <a:t>opgave</a:t>
            </a:r>
            <a:endParaRPr lang="nl-BE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nl-BE" dirty="0" smtClean="0"/>
              <a:t>groep externe </a:t>
            </a:r>
            <a:r>
              <a:rPr lang="nl-BE" dirty="0"/>
              <a:t>experten </a:t>
            </a:r>
            <a:r>
              <a:rPr lang="nl-BE" dirty="0" smtClean="0"/>
              <a:t>bepaalt </a:t>
            </a:r>
            <a:r>
              <a:rPr lang="nl-BE" dirty="0"/>
              <a:t>na </a:t>
            </a:r>
            <a:r>
              <a:rPr lang="nl-BE" dirty="0" smtClean="0"/>
              <a:t>afname </a:t>
            </a:r>
            <a:r>
              <a:rPr lang="nl-BE" dirty="0"/>
              <a:t>van </a:t>
            </a:r>
            <a:r>
              <a:rPr lang="nl-BE" dirty="0" smtClean="0"/>
              <a:t>toets </a:t>
            </a:r>
            <a:r>
              <a:rPr lang="nl-BE" dirty="0"/>
              <a:t>(maar zonder resultaten te kennen) waar de lat gelegd wordt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‘lat’ verdeelt zowel opgaven als leerlingen in twee groepen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7092280" y="4704829"/>
            <a:ext cx="19573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opgaven onder de cesuur</a:t>
            </a:r>
            <a:endParaRPr lang="en-US" sz="2000" baseline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7215558" y="1998141"/>
            <a:ext cx="183410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3D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sz="2200">
                <a:solidFill>
                  <a:srgbClr val="003D6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D6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003D6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3D62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nl-BE" sz="2000" baseline="0" dirty="0" smtClean="0"/>
              <a:t>opgaven boven de cesuur</a:t>
            </a:r>
            <a:endParaRPr lang="en-US" sz="2000" baseline="0" dirty="0"/>
          </a:p>
        </p:txBody>
      </p:sp>
      <p:sp>
        <p:nvSpPr>
          <p:cNvPr id="27667" name="Content Placeholder 1"/>
          <p:cNvSpPr txBox="1">
            <a:spLocks/>
          </p:cNvSpPr>
          <p:nvPr/>
        </p:nvSpPr>
        <p:spPr bwMode="auto">
          <a:xfrm>
            <a:off x="4630738" y="1844252"/>
            <a:ext cx="2173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 dirty="0" smtClean="0">
                <a:solidFill>
                  <a:srgbClr val="003D62"/>
                </a:solidFill>
                <a:latin typeface="Verdana" pitchFamily="34" charset="0"/>
              </a:rPr>
              <a:t>leerlingen die eindtermen behalen</a:t>
            </a:r>
            <a:endParaRPr lang="en-US" sz="2000" baseline="0" dirty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7668" name="Content Placeholder 1"/>
          <p:cNvSpPr txBox="1">
            <a:spLocks/>
          </p:cNvSpPr>
          <p:nvPr/>
        </p:nvSpPr>
        <p:spPr bwMode="auto">
          <a:xfrm>
            <a:off x="4630738" y="4550940"/>
            <a:ext cx="21732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l-BE" sz="2000" baseline="0" dirty="0" smtClean="0">
                <a:solidFill>
                  <a:srgbClr val="003D62"/>
                </a:solidFill>
                <a:latin typeface="Verdana" pitchFamily="34" charset="0"/>
              </a:rPr>
              <a:t>leerlingen die eindtermen niet behalen</a:t>
            </a:r>
            <a:endParaRPr lang="en-US" sz="2000" baseline="0" dirty="0">
              <a:solidFill>
                <a:srgbClr val="003D62"/>
              </a:solidFill>
              <a:latin typeface="Verdana" pitchFamily="34" charset="0"/>
            </a:endParaRP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>
            <a:off x="6969125" y="1269007"/>
            <a:ext cx="0" cy="50403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6921500" y="13531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921500" y="15833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6921500" y="293429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921500" y="369470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921500" y="38820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6921500" y="4097932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921500" y="43122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6921500" y="4931370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6921500" y="5821957"/>
            <a:ext cx="98425" cy="968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6921500" y="6166445"/>
            <a:ext cx="98425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919913" y="3280370"/>
            <a:ext cx="96837" cy="96837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/>
            </a:pPr>
            <a:endParaRPr lang="nl-B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>
            <a:off x="5086350" y="3501032"/>
            <a:ext cx="3733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667" grpId="0"/>
      <p:bldP spid="27668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steekproeven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9" y="1166463"/>
            <a:ext cx="8166203" cy="5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Voorbeeldopgaven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01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Wie ben ik?</a:t>
            </a:r>
            <a:endParaRPr lang="en-GB" alt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in het </a:t>
            </a:r>
            <a:r>
              <a:rPr lang="en-GB" altLang="en-US" dirty="0" err="1" smtClean="0"/>
              <a:t>economisch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onderwijs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hogeschool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universiteit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Universiteit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Antwerpen</a:t>
            </a:r>
            <a:r>
              <a:rPr lang="en-GB" altLang="en-US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0791"/>
            <a:ext cx="2779483" cy="991623"/>
          </a:xfrm>
          <a:prstGeom prst="rect">
            <a:avLst/>
          </a:prstGeom>
        </p:spPr>
      </p:pic>
      <p:pic>
        <p:nvPicPr>
          <p:cNvPr id="10" name="Afbeelding 2">
            <a:hlinkClick r:id="rId4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7809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7" y="2242227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2" y="2568274"/>
            <a:ext cx="3279212" cy="776656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9" name="Picture 2" descr="logo_UA_U_k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aso basis, afgeleiden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opgave onder de cesuur</a:t>
            </a:r>
          </a:p>
          <a:p>
            <a:r>
              <a:rPr lang="nl-BE" b="1" dirty="0" smtClean="0"/>
              <a:t>A: 74%</a:t>
            </a:r>
            <a:r>
              <a:rPr lang="nl-BE" dirty="0" smtClean="0"/>
              <a:t>, B:2%, C: 18%, D: 4%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7" y="2132856"/>
            <a:ext cx="8936376" cy="23042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8" y="4327136"/>
            <a:ext cx="4383785" cy="24862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083" y="4328644"/>
            <a:ext cx="4378070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basis, statistiek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onder de cesuur</a:t>
            </a:r>
          </a:p>
          <a:p>
            <a:r>
              <a:rPr lang="nl-BE" b="1" dirty="0" smtClean="0"/>
              <a:t>A: 70%</a:t>
            </a:r>
            <a:r>
              <a:rPr lang="nl-BE" dirty="0" smtClean="0"/>
              <a:t>, B: 18%, C: 3%, D: 7%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" y="2720756"/>
            <a:ext cx="9034109" cy="37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basis, goniometrische functies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1" y="1124744"/>
            <a:ext cx="4606689" cy="12459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0" y="2420888"/>
            <a:ext cx="4458087" cy="5601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3" y="3140968"/>
            <a:ext cx="6251988" cy="302433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01" y="6299872"/>
            <a:ext cx="6104150" cy="41151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84" y="5013176"/>
            <a:ext cx="1543184" cy="1794666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012160" y="1196752"/>
            <a:ext cx="3024336" cy="5184576"/>
          </a:xfrm>
        </p:spPr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22%, B: 16%, C: 10%, </a:t>
            </a:r>
            <a:r>
              <a:rPr lang="nl-BE" b="1" dirty="0" smtClean="0"/>
              <a:t>D: 49%</a:t>
            </a:r>
          </a:p>
        </p:txBody>
      </p:sp>
    </p:spTree>
    <p:extLst>
      <p:ext uri="{BB962C8B-B14F-4D97-AF65-F5344CB8AC3E}">
        <p14:creationId xmlns:p14="http://schemas.microsoft.com/office/powerpoint/2010/main" val="18644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algebra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cesuur; correct: 66%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461981" cy="301168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775986"/>
            <a:ext cx="8461981" cy="21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analyse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onder de cesuur</a:t>
            </a:r>
          </a:p>
          <a:p>
            <a:r>
              <a:rPr lang="nl-BE" dirty="0" smtClean="0"/>
              <a:t>A: 10%, </a:t>
            </a:r>
            <a:r>
              <a:rPr lang="nl-BE" b="1" dirty="0" smtClean="0"/>
              <a:t>B: 47%</a:t>
            </a:r>
            <a:r>
              <a:rPr lang="nl-BE" dirty="0" smtClean="0"/>
              <a:t>, C: 20%, D: 18%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69777"/>
            <a:ext cx="2392888" cy="1143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70" y="2773334"/>
            <a:ext cx="3231160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statistiek, kansrekening en discrete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opgave boven de cesuur</a:t>
            </a:r>
          </a:p>
          <a:p>
            <a:r>
              <a:rPr lang="nl-BE" dirty="0" smtClean="0"/>
              <a:t>A: 51%, B: 4%, C: 9%, </a:t>
            </a:r>
            <a:r>
              <a:rPr lang="nl-BE" b="1" dirty="0" smtClean="0"/>
              <a:t>D: 35%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2111677"/>
            <a:ext cx="8856985" cy="47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SET, ruimtemeetkunde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778" y="1196752"/>
            <a:ext cx="2266974" cy="5184576"/>
          </a:xfrm>
        </p:spPr>
        <p:txBody>
          <a:bodyPr/>
          <a:lstStyle/>
          <a:p>
            <a:r>
              <a:rPr lang="nl-BE" dirty="0" smtClean="0"/>
              <a:t>boven de cesuur</a:t>
            </a:r>
          </a:p>
          <a:p>
            <a:endParaRPr lang="nl-BE" dirty="0"/>
          </a:p>
          <a:p>
            <a:r>
              <a:rPr lang="nl-BE" dirty="0" smtClean="0"/>
              <a:t>31% beide deelvragen juist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41" y="1079500"/>
            <a:ext cx="6898663" cy="568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92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" y="1935968"/>
            <a:ext cx="9041619" cy="4157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- basisvorming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81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Grote verschillen volgens studierichting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7050"/>
          <a:stretch/>
        </p:blipFill>
        <p:spPr>
          <a:xfrm>
            <a:off x="433618" y="1079501"/>
            <a:ext cx="827676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kennismaking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leraar derde graad aso 6-8u?</a:t>
            </a:r>
          </a:p>
          <a:p>
            <a:r>
              <a:rPr lang="nl-BE" dirty="0" smtClean="0"/>
              <a:t>leraar derde graad aso 3-5u?</a:t>
            </a:r>
          </a:p>
          <a:p>
            <a:endParaRPr lang="nl-BE" dirty="0" smtClean="0"/>
          </a:p>
          <a:p>
            <a:r>
              <a:rPr lang="nl-BE" dirty="0" smtClean="0"/>
              <a:t>leraar derde graad tso/kso 6-8u</a:t>
            </a:r>
          </a:p>
          <a:p>
            <a:r>
              <a:rPr lang="nl-BE" dirty="0"/>
              <a:t>leraar derde graad tso/kso 2-5u?</a:t>
            </a:r>
          </a:p>
          <a:p>
            <a:endParaRPr lang="nl-BE" dirty="0" smtClean="0"/>
          </a:p>
          <a:p>
            <a:r>
              <a:rPr lang="nl-BE" dirty="0" smtClean="0"/>
              <a:t>geen leraar?</a:t>
            </a:r>
          </a:p>
          <a:p>
            <a:endParaRPr lang="nl-BE" dirty="0"/>
          </a:p>
          <a:p>
            <a:r>
              <a:rPr lang="nl-BE" dirty="0" smtClean="0"/>
              <a:t>jouw school betrokken bij afname peiling wiskunde 3</a:t>
            </a:r>
            <a:r>
              <a:rPr lang="nl-BE" baseline="30000" dirty="0" smtClean="0"/>
              <a:t>de</a:t>
            </a:r>
            <a:r>
              <a:rPr lang="nl-BE" dirty="0" smtClean="0"/>
              <a:t> graad (2014)?</a:t>
            </a:r>
          </a:p>
        </p:txBody>
      </p:sp>
    </p:spTree>
    <p:extLst>
      <p:ext uri="{BB962C8B-B14F-4D97-AF65-F5344CB8AC3E}">
        <p14:creationId xmlns:p14="http://schemas.microsoft.com/office/powerpoint/2010/main" val="42182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aso – specifieke eindtermen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1" y="1251325"/>
            <a:ext cx="8968899" cy="527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Verschillen volgens aantal uur wiskunde</a:t>
            </a: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6227" b="440"/>
          <a:stretch/>
        </p:blipFill>
        <p:spPr>
          <a:xfrm>
            <a:off x="89752" y="3833840"/>
            <a:ext cx="8964496" cy="29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24" b="46890"/>
          <a:stretch/>
        </p:blipFill>
        <p:spPr>
          <a:xfrm>
            <a:off x="89752" y="908720"/>
            <a:ext cx="8964496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23528" y="5482546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528" y="6381328"/>
            <a:ext cx="8424936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6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Samenvatting resultaten</a:t>
            </a:r>
            <a:endParaRPr lang="nl-BE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/>
          </p:nvPr>
        </p:nvGraphicFramePr>
        <p:xfrm>
          <a:off x="662012" y="1539240"/>
          <a:ext cx="7819976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061"/>
                <a:gridCol w="1551305"/>
                <a:gridCol w="1551305"/>
                <a:gridCol w="1551305"/>
              </a:tblGrid>
              <a:tr h="370840">
                <a:tc>
                  <a:txBody>
                    <a:bodyPr/>
                    <a:lstStyle/>
                    <a:p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err="1" smtClean="0">
                          <a:solidFill>
                            <a:schemeClr val="tx1"/>
                          </a:solidFill>
                        </a:rPr>
                        <a:t>tkso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aso basis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aso SET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minimumpakket wiskunde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  </a:t>
                      </a:r>
                      <a:r>
                        <a:rPr lang="nl-BE" sz="2800" b="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nl-BE" sz="28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 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n.v.t.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pakket wiskunde tussenin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/+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/+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n.v.t.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2800" b="1" baseline="0" dirty="0" smtClean="0">
                          <a:solidFill>
                            <a:schemeClr val="tx1"/>
                          </a:solidFill>
                        </a:rPr>
                        <a:t>maximumpakket wiskunde</a:t>
                      </a:r>
                      <a:endParaRPr lang="nl-BE" sz="28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800" baseline="0" dirty="0" smtClean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</a:t>
                      </a:r>
                      <a:endParaRPr lang="nl-BE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vaal 6"/>
          <p:cNvSpPr/>
          <p:nvPr/>
        </p:nvSpPr>
        <p:spPr bwMode="auto">
          <a:xfrm>
            <a:off x="3851920" y="2636912"/>
            <a:ext cx="3024336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6948264" y="4509120"/>
            <a:ext cx="1512168" cy="7200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Enkele reflecties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7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versus examen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twee belangrijke verschillen</a:t>
            </a:r>
          </a:p>
          <a:p>
            <a:pPr lvl="1"/>
            <a:r>
              <a:rPr lang="nl-BE" dirty="0" smtClean="0"/>
              <a:t>leerinhouden van hele 3</a:t>
            </a:r>
            <a:r>
              <a:rPr lang="nl-BE" baseline="30000" dirty="0" smtClean="0"/>
              <a:t>de</a:t>
            </a:r>
            <a:r>
              <a:rPr lang="nl-BE" dirty="0" smtClean="0"/>
              <a:t> graad // van afgelopen maanden</a:t>
            </a:r>
          </a:p>
          <a:p>
            <a:pPr lvl="1"/>
            <a:r>
              <a:rPr lang="nl-BE" dirty="0" smtClean="0"/>
              <a:t>leerlingen hebben zich niet // wel voorbereid</a:t>
            </a:r>
          </a:p>
          <a:p>
            <a:r>
              <a:rPr lang="nl-BE" dirty="0" smtClean="0"/>
              <a:t>peiling peilt naar parate kennis en vaardigheden!</a:t>
            </a:r>
          </a:p>
          <a:p>
            <a:r>
              <a:rPr lang="nl-BE" dirty="0" smtClean="0"/>
              <a:t>weerspiegeld in opzet peiling</a:t>
            </a:r>
          </a:p>
          <a:p>
            <a:pPr lvl="1"/>
            <a:r>
              <a:rPr lang="nl-BE" dirty="0" smtClean="0"/>
              <a:t>vragen zijn opgesteld vanuit deze invalshoek</a:t>
            </a:r>
          </a:p>
          <a:p>
            <a:pPr lvl="1"/>
            <a:r>
              <a:rPr lang="nl-BE" dirty="0" smtClean="0"/>
              <a:t>‘formularium’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reflectie</a:t>
            </a:r>
          </a:p>
          <a:p>
            <a:pPr lvl="1"/>
            <a:r>
              <a:rPr lang="nl-BE" dirty="0" smtClean="0"/>
              <a:t>opgedane kennis en vaardigheden beklijven onvoldoende</a:t>
            </a:r>
          </a:p>
          <a:p>
            <a:pPr lvl="1"/>
            <a:r>
              <a:rPr lang="nl-BE" dirty="0" smtClean="0"/>
              <a:t>mentaliteitswijziging bij leraren en leerlingen (!) nodig</a:t>
            </a:r>
          </a:p>
          <a:p>
            <a:pPr lvl="1"/>
            <a:r>
              <a:rPr lang="nl-BE" dirty="0" smtClean="0"/>
              <a:t>(nog) meer inzetten op inzichtelijk leren</a:t>
            </a:r>
          </a:p>
          <a:p>
            <a:pPr lvl="1"/>
            <a:r>
              <a:rPr lang="nl-BE" dirty="0" smtClean="0"/>
              <a:t>voldoende ‘herhaling’ inbouwen</a:t>
            </a:r>
          </a:p>
        </p:txBody>
      </p:sp>
    </p:spTree>
    <p:extLst>
      <p:ext uri="{BB962C8B-B14F-4D97-AF65-F5344CB8AC3E}">
        <p14:creationId xmlns:p14="http://schemas.microsoft.com/office/powerpoint/2010/main" val="35647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aso pool wiskunde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… en vergelijkbare groep in </a:t>
            </a:r>
            <a:r>
              <a:rPr lang="nl-BE" dirty="0" err="1" smtClean="0"/>
              <a:t>tkso</a:t>
            </a:r>
            <a:r>
              <a:rPr lang="nl-BE" dirty="0" smtClean="0"/>
              <a:t>?</a:t>
            </a:r>
          </a:p>
          <a:p>
            <a:endParaRPr lang="nl-BE" dirty="0" smtClean="0"/>
          </a:p>
          <a:p>
            <a:r>
              <a:rPr lang="nl-BE" dirty="0" smtClean="0"/>
              <a:t>dubbele boodschap</a:t>
            </a:r>
          </a:p>
          <a:p>
            <a:pPr lvl="1"/>
            <a:r>
              <a:rPr lang="nl-BE" dirty="0" smtClean="0"/>
              <a:t>ET basis: goed</a:t>
            </a:r>
          </a:p>
          <a:p>
            <a:pPr lvl="1"/>
            <a:r>
              <a:rPr lang="nl-BE" dirty="0" smtClean="0"/>
              <a:t>SET: onvoldoende</a:t>
            </a:r>
          </a:p>
          <a:p>
            <a:endParaRPr lang="nl-BE" dirty="0" smtClean="0"/>
          </a:p>
          <a:p>
            <a:r>
              <a:rPr lang="nl-BE" dirty="0" smtClean="0"/>
              <a:t>bijsturen?</a:t>
            </a:r>
          </a:p>
          <a:p>
            <a:pPr lvl="1"/>
            <a:r>
              <a:rPr lang="nl-BE" dirty="0" smtClean="0"/>
              <a:t>didactiek (zie vorige slide)</a:t>
            </a:r>
          </a:p>
          <a:p>
            <a:pPr lvl="1"/>
            <a:r>
              <a:rPr lang="nl-BE" dirty="0" smtClean="0"/>
              <a:t>oriëntatie van leerlingen</a:t>
            </a:r>
          </a:p>
          <a:p>
            <a:pPr lvl="2"/>
            <a:r>
              <a:rPr lang="nl-BE" dirty="0" smtClean="0"/>
              <a:t>maar tegelijk: voldoende leerlingen blijven motiveren voor STEM-richtingen</a:t>
            </a:r>
          </a:p>
          <a:p>
            <a:pPr lvl="1"/>
            <a:r>
              <a:rPr lang="nl-BE" dirty="0" smtClean="0"/>
              <a:t>meer uitdaging bieden in 2de graad?</a:t>
            </a:r>
          </a:p>
        </p:txBody>
      </p:sp>
    </p:spTree>
    <p:extLst>
      <p:ext uri="{BB962C8B-B14F-4D97-AF65-F5344CB8AC3E}">
        <p14:creationId xmlns:p14="http://schemas.microsoft.com/office/powerpoint/2010/main" val="36638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in de tijd?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eerste peiling derde graad wiskunde: nulmeting!</a:t>
            </a:r>
          </a:p>
          <a:p>
            <a:endParaRPr lang="nl-BE" dirty="0" smtClean="0"/>
          </a:p>
          <a:p>
            <a:r>
              <a:rPr lang="nl-BE" dirty="0" smtClean="0"/>
              <a:t>maar natuurlijk is er veel veranderd…</a:t>
            </a:r>
          </a:p>
          <a:p>
            <a:pPr lvl="1"/>
            <a:r>
              <a:rPr lang="nl-BE" dirty="0" smtClean="0"/>
              <a:t>beduidend minder lestijd voor wiskunde dan (veel) vroeger</a:t>
            </a:r>
          </a:p>
          <a:p>
            <a:pPr lvl="1"/>
            <a:r>
              <a:rPr lang="nl-BE" dirty="0" smtClean="0"/>
              <a:t>andere inhouden en klemtonen</a:t>
            </a:r>
          </a:p>
          <a:p>
            <a:pPr lvl="2"/>
            <a:r>
              <a:rPr lang="nl-BE" dirty="0" smtClean="0"/>
              <a:t>meer statistiek</a:t>
            </a:r>
          </a:p>
          <a:p>
            <a:pPr lvl="2"/>
            <a:r>
              <a:rPr lang="nl-BE" dirty="0" smtClean="0"/>
              <a:t>integratie van IT</a:t>
            </a:r>
            <a:endParaRPr lang="nl-BE" dirty="0"/>
          </a:p>
          <a:p>
            <a:pPr lvl="2"/>
            <a:r>
              <a:rPr lang="nl-BE" dirty="0" smtClean="0"/>
              <a:t>meer aandacht voor de relatie met andere disciplines</a:t>
            </a:r>
          </a:p>
          <a:p>
            <a:pPr lvl="2"/>
            <a:r>
              <a:rPr lang="nl-BE" dirty="0" smtClean="0"/>
              <a:t>minder aandacht voor wiskunde als autonome wetenschap</a:t>
            </a:r>
          </a:p>
          <a:p>
            <a:pPr lvl="1"/>
            <a:r>
              <a:rPr lang="nl-BE" dirty="0" smtClean="0"/>
              <a:t>andere maatschappelijke context</a:t>
            </a:r>
          </a:p>
          <a:p>
            <a:pPr lvl="1"/>
            <a:r>
              <a:rPr lang="nl-BE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33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 allemaal kommer en kwel!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peiling toont twee problemen die we ernstig moeten nemen, maar dat is niet het hele verhaal</a:t>
            </a:r>
          </a:p>
          <a:p>
            <a:endParaRPr lang="nl-BE" dirty="0" smtClean="0"/>
          </a:p>
          <a:p>
            <a:r>
              <a:rPr lang="nl-BE" dirty="0" smtClean="0"/>
              <a:t>wiskundeonderwijs &gt; peiling wiskunde</a:t>
            </a:r>
          </a:p>
          <a:p>
            <a:pPr lvl="1"/>
            <a:r>
              <a:rPr lang="nl-BE" dirty="0" smtClean="0"/>
              <a:t>peilingen toetsen eindtermen, maar er gebeurt in het wiskundeonderwijs veel dat niet door de eindtermen gevat wordt</a:t>
            </a:r>
          </a:p>
          <a:p>
            <a:pPr lvl="1"/>
            <a:r>
              <a:rPr lang="nl-BE" dirty="0" smtClean="0"/>
              <a:t>niet alle vaardigheden kunnen via grootschalige afname getoetst worden</a:t>
            </a:r>
          </a:p>
          <a:p>
            <a:pPr lvl="1"/>
            <a:r>
              <a:rPr lang="nl-BE" dirty="0" smtClean="0"/>
              <a:t>opletten voor ‘</a:t>
            </a:r>
            <a:r>
              <a:rPr lang="nl-BE" dirty="0" err="1" smtClean="0"/>
              <a:t>teach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test’</a:t>
            </a:r>
          </a:p>
          <a:p>
            <a:pPr lvl="1"/>
            <a:r>
              <a:rPr lang="nl-BE" dirty="0" smtClean="0"/>
              <a:t>bv. ook slaagcijfers hoger onderwijs</a:t>
            </a:r>
          </a:p>
          <a:p>
            <a:pPr lvl="1"/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46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en-US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Situering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Eindtermen en peilingen</a:t>
            </a:r>
            <a:endParaRPr lang="en-US" smtClean="0"/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Vlaamse overheid voerde eindtermen in</a:t>
            </a:r>
          </a:p>
          <a:p>
            <a:pPr lvl="1"/>
            <a:r>
              <a:rPr lang="nl-BE" dirty="0" smtClean="0"/>
              <a:t>…</a:t>
            </a:r>
          </a:p>
          <a:p>
            <a:endParaRPr lang="nl-BE" dirty="0" smtClean="0"/>
          </a:p>
          <a:p>
            <a:r>
              <a:rPr lang="nl-BE" dirty="0" smtClean="0"/>
              <a:t>peilingstoetsen onderzoeken of de leerlingen de eindtermen behalen</a:t>
            </a:r>
          </a:p>
          <a:p>
            <a:pPr lvl="1"/>
            <a:r>
              <a:rPr lang="nl-BE" dirty="0" smtClean="0"/>
              <a:t>sinds 2002</a:t>
            </a:r>
          </a:p>
          <a:p>
            <a:pPr lvl="1"/>
            <a:r>
              <a:rPr lang="nl-BE" dirty="0" smtClean="0"/>
              <a:t>in opdracht van de Vlaamse overheid</a:t>
            </a:r>
          </a:p>
          <a:p>
            <a:pPr lvl="2"/>
            <a:r>
              <a:rPr lang="nl-BE" dirty="0" smtClean="0">
                <a:hlinkClick r:id="rId2"/>
              </a:rPr>
              <a:t>http://www.ond.vlaanderen.be/curriculum/peilingen/</a:t>
            </a:r>
            <a:endParaRPr lang="nl-BE" dirty="0" smtClean="0"/>
          </a:p>
          <a:p>
            <a:pPr lvl="1"/>
            <a:r>
              <a:rPr lang="nl-BE" dirty="0" smtClean="0"/>
              <a:t>uitgevoerd door de KU Leuven</a:t>
            </a:r>
          </a:p>
          <a:p>
            <a:pPr lvl="2"/>
            <a:r>
              <a:rPr lang="nl-BE" dirty="0" smtClean="0">
                <a:hlinkClick r:id="rId3"/>
              </a:rPr>
              <a:t>http://ppw.kuleuven.be/home/onderzoek/peilingsonderzoek</a:t>
            </a:r>
            <a:endParaRPr lang="nl-BE" dirty="0" smtClean="0"/>
          </a:p>
          <a:p>
            <a:pPr lvl="1"/>
            <a:r>
              <a:rPr lang="nl-BE" dirty="0" smtClean="0"/>
              <a:t>gespecialiseerd team dat voor alle peilingen instaat</a:t>
            </a:r>
          </a:p>
          <a:p>
            <a:pPr lvl="1"/>
            <a:r>
              <a:rPr lang="nl-BE" dirty="0" smtClean="0"/>
              <a:t>aangevuld met wisselende specialisten per vak</a:t>
            </a:r>
          </a:p>
        </p:txBody>
      </p:sp>
    </p:spTree>
    <p:extLst>
      <p:ext uri="{BB962C8B-B14F-4D97-AF65-F5344CB8AC3E}">
        <p14:creationId xmlns:p14="http://schemas.microsoft.com/office/powerpoint/2010/main" val="27527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Peilingskalender wiskunde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BE" dirty="0" smtClean="0"/>
              <a:t>basisonderwijs: 2002 en 2009 (en 2016)</a:t>
            </a:r>
          </a:p>
          <a:p>
            <a:pPr>
              <a:lnSpc>
                <a:spcPct val="110000"/>
              </a:lnSpc>
            </a:pPr>
            <a:r>
              <a:rPr lang="nl-BE" dirty="0" smtClean="0"/>
              <a:t>eerste graad B-stroom: 2008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BE" dirty="0" smtClean="0"/>
              <a:t>eerste graad A-stroom: 2009</a:t>
            </a:r>
          </a:p>
          <a:p>
            <a:pPr>
              <a:lnSpc>
                <a:spcPct val="110000"/>
              </a:lnSpc>
            </a:pPr>
            <a:r>
              <a:rPr lang="nl-BE" dirty="0" smtClean="0"/>
              <a:t>tweede graad aso: 2011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BE" dirty="0" smtClean="0"/>
              <a:t>(geen peiling tweede graad kso/tso)</a:t>
            </a:r>
          </a:p>
          <a:p>
            <a:pPr>
              <a:lnSpc>
                <a:spcPct val="110000"/>
              </a:lnSpc>
            </a:pPr>
            <a:r>
              <a:rPr lang="nl-BE" dirty="0" smtClean="0"/>
              <a:t>derde graad bso PAV: 2013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BE" dirty="0" smtClean="0"/>
              <a:t>derde graad aso/kso/tso: 2014</a:t>
            </a:r>
          </a:p>
          <a:p>
            <a:pPr>
              <a:lnSpc>
                <a:spcPct val="110000"/>
              </a:lnSpc>
            </a:pPr>
            <a:r>
              <a:rPr lang="nl-BE" dirty="0" smtClean="0"/>
              <a:t>gedetailleerde rapportering 3</a:t>
            </a:r>
            <a:r>
              <a:rPr lang="nl-BE" baseline="30000" dirty="0" smtClean="0"/>
              <a:t>de</a:t>
            </a:r>
            <a:r>
              <a:rPr lang="nl-BE" dirty="0" smtClean="0"/>
              <a:t> graad wiskunde</a:t>
            </a:r>
          </a:p>
          <a:p>
            <a:pPr marL="360000" lvl="1" indent="0">
              <a:lnSpc>
                <a:spcPct val="110000"/>
              </a:lnSpc>
              <a:buNone/>
            </a:pPr>
            <a:r>
              <a:rPr lang="nl-BE" dirty="0" smtClean="0">
                <a:hlinkClick r:id="rId2"/>
              </a:rPr>
              <a:t>http</a:t>
            </a:r>
            <a:r>
              <a:rPr lang="nl-BE" dirty="0">
                <a:hlinkClick r:id="rId2"/>
              </a:rPr>
              <a:t>://</a:t>
            </a:r>
            <a:r>
              <a:rPr lang="nl-BE" dirty="0" smtClean="0">
                <a:hlinkClick r:id="rId2"/>
              </a:rPr>
              <a:t>www.ond.vlaanderen.be/curriculum/peilingen/secundair-onderwijs/peilingen/colloquiumwiskunde.htm</a:t>
            </a:r>
            <a:endParaRPr lang="nl-BE" dirty="0" smtClean="0"/>
          </a:p>
          <a:p>
            <a:pPr>
              <a:lnSpc>
                <a:spcPct val="110000"/>
              </a:lnSpc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254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787218"/>
            <a:ext cx="784225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5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Peilingen basisonderwijs</a:t>
            </a:r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208683"/>
            <a:ext cx="6842125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2009-corporate_kuleuven_liggend-versie2007-9sept</Template>
  <TotalTime>6410</TotalTime>
  <Words>993</Words>
  <Application>Microsoft Office PowerPoint</Application>
  <PresentationFormat>Diavoorstelling (4:3)</PresentationFormat>
  <Paragraphs>210</Paragraphs>
  <Slides>38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4" baseType="lpstr">
      <vt:lpstr>Arial</vt:lpstr>
      <vt:lpstr>Symbol</vt:lpstr>
      <vt:lpstr>Tahoma</vt:lpstr>
      <vt:lpstr>Verdana</vt:lpstr>
      <vt:lpstr>Wingdings</vt:lpstr>
      <vt:lpstr>2009-corporate_kuleuven_liggend-versie2007-9sept</vt:lpstr>
      <vt:lpstr>Peilingstoetsen wiskunde</vt:lpstr>
      <vt:lpstr>Wie ben ik?</vt:lpstr>
      <vt:lpstr>kennismaking</vt:lpstr>
      <vt:lpstr>Situering</vt:lpstr>
      <vt:lpstr>Eindtermen en peilingen</vt:lpstr>
      <vt:lpstr>Peilingskalender wiskunde</vt:lpstr>
      <vt:lpstr>Peiling eerste graad A-stroom</vt:lpstr>
      <vt:lpstr>Peiling eerste graad A-stroom</vt:lpstr>
      <vt:lpstr>Peilingen basisonderwijs</vt:lpstr>
      <vt:lpstr>Peiling wiskunde 2de graad aso</vt:lpstr>
      <vt:lpstr>Internationale onderzoeken wiskunde</vt:lpstr>
      <vt:lpstr>PISA 2012      versus      PISA 2003</vt:lpstr>
      <vt:lpstr>Peiling wiskunde 3de graad 2014</vt:lpstr>
      <vt:lpstr>Drie ‘deelpeilingen’</vt:lpstr>
      <vt:lpstr>Domeinen</vt:lpstr>
      <vt:lpstr>Maken van de toetsen</vt:lpstr>
      <vt:lpstr>Opstellen van de meetschaal</vt:lpstr>
      <vt:lpstr>De steekproeven</vt:lpstr>
      <vt:lpstr>Voorbeeldopgaven</vt:lpstr>
      <vt:lpstr>aso basis, afgeleiden</vt:lpstr>
      <vt:lpstr>aso basis, statistiek</vt:lpstr>
      <vt:lpstr>aso basis, goniometrische functies</vt:lpstr>
      <vt:lpstr>aso SET, algebra</vt:lpstr>
      <vt:lpstr>aso SET, analyse</vt:lpstr>
      <vt:lpstr>aso SET, statistiek, kansrekening en discrete wiskunde</vt:lpstr>
      <vt:lpstr>aso SET, ruimtemeetkunde</vt:lpstr>
      <vt:lpstr>Resultaten</vt:lpstr>
      <vt:lpstr>aso - basisvorming</vt:lpstr>
      <vt:lpstr>Grote verschillen volgens studierichting</vt:lpstr>
      <vt:lpstr>aso – specifieke eindtermen</vt:lpstr>
      <vt:lpstr>Verschillen volgens aantal uur wiskunde</vt:lpstr>
      <vt:lpstr>Samenvatting resultaten</vt:lpstr>
      <vt:lpstr>Enkele reflecties</vt:lpstr>
      <vt:lpstr>Peiling versus examen</vt:lpstr>
      <vt:lpstr>aso pool wiskunde</vt:lpstr>
      <vt:lpstr>Evolutie in de tijd?</vt:lpstr>
      <vt:lpstr>Niet allemaal kommer en kwel!</vt:lpstr>
      <vt:lpstr>Bedankt voor uw aandacht!</vt:lpstr>
    </vt:vector>
  </TitlesOfParts>
  <Company>KUL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Johan</cp:lastModifiedBy>
  <cp:revision>1008</cp:revision>
  <cp:lastPrinted>2015-10-01T22:14:30Z</cp:lastPrinted>
  <dcterms:created xsi:type="dcterms:W3CDTF">2009-09-09T12:26:47Z</dcterms:created>
  <dcterms:modified xsi:type="dcterms:W3CDTF">2015-12-05T09:27:36Z</dcterms:modified>
</cp:coreProperties>
</file>