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16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309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310" r:id="rId22"/>
    <p:sldId id="298" r:id="rId23"/>
    <p:sldId id="311" r:id="rId24"/>
    <p:sldId id="312" r:id="rId25"/>
    <p:sldId id="296" r:id="rId26"/>
    <p:sldId id="297" r:id="rId27"/>
    <p:sldId id="299" r:id="rId28"/>
    <p:sldId id="300" r:id="rId29"/>
    <p:sldId id="301" r:id="rId30"/>
    <p:sldId id="303" r:id="rId31"/>
    <p:sldId id="304" r:id="rId32"/>
    <p:sldId id="305" r:id="rId33"/>
    <p:sldId id="306" r:id="rId34"/>
    <p:sldId id="307" r:id="rId35"/>
    <p:sldId id="313" r:id="rId36"/>
    <p:sldId id="317" r:id="rId37"/>
    <p:sldId id="308" r:id="rId38"/>
    <p:sldId id="314" r:id="rId39"/>
    <p:sldId id="315" r:id="rId40"/>
    <p:sldId id="318" r:id="rId41"/>
    <p:sldId id="274" r:id="rId4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prez, Johan" initials="DJ" lastIdx="5" clrIdx="0">
    <p:extLst>
      <p:ext uri="{19B8F6BF-5375-455C-9EA6-DF929625EA0E}">
        <p15:presenceInfo xmlns:p15="http://schemas.microsoft.com/office/powerpoint/2012/main" userId="S-1-5-21-2900568480-4167444633-610546693-76656" providerId="AD"/>
      </p:ext>
    </p:extLst>
  </p:cmAuthor>
  <p:cmAuthor id="2" name="Johan Deprez" initials="J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04" autoAdjust="0"/>
  </p:normalViewPr>
  <p:slideViewPr>
    <p:cSldViewPr snapToGrid="0">
      <p:cViewPr varScale="1">
        <p:scale>
          <a:sx n="61" d="100"/>
          <a:sy n="61" d="100"/>
        </p:scale>
        <p:origin x="15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92C9C-9CDE-4329-BD1B-AC9364D7DEED}" type="datetimeFigureOut">
              <a:rPr lang="nl-BE" smtClean="0"/>
              <a:t>2/02/2017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04E5-5EB5-405D-9C6F-4EB285499B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70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94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8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10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nl-BE" sz="180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2400">
              <a:solidFill>
                <a:srgbClr val="000E21"/>
              </a:solidFill>
              <a:cs typeface="Arial" pitchFamily="34" charset="0"/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037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255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40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54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22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B5CAE8A-A2CE-4EE7-9900-583AC2CEA8B2}" type="slidenum">
              <a:rPr lang="nl-NL" smtClean="0"/>
              <a:pPr fontAlgn="base">
                <a:spcAft>
                  <a:spcPct val="0"/>
                </a:spcAft>
                <a:defRPr/>
              </a:pPr>
              <a:t>‹nr.›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48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/>
          <a:lstStyle/>
          <a:p>
            <a:br>
              <a:rPr lang="nl-BE" dirty="0"/>
            </a:br>
            <a:r>
              <a:rPr lang="nl-BE" dirty="0"/>
              <a:t>Statistiek begrijpen via inzicht in steekproevenvariabiliteit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Johan Deprez</a:t>
            </a:r>
          </a:p>
          <a:p>
            <a:r>
              <a:rPr lang="nl-BE" dirty="0"/>
              <a:t>Groningen</a:t>
            </a:r>
            <a:r>
              <a:rPr lang="nl-BE"/>
              <a:t>, 20/12/16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61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van deze lezing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Kennismaking</a:t>
            </a:r>
          </a:p>
          <a:p>
            <a:r>
              <a:rPr lang="nl-BE" dirty="0"/>
              <a:t>Intro</a:t>
            </a:r>
          </a:p>
          <a:p>
            <a:r>
              <a:rPr lang="nl-BE" dirty="0"/>
              <a:t>Probleem 1: via simulatie</a:t>
            </a:r>
          </a:p>
          <a:p>
            <a:r>
              <a:rPr lang="nl-BE" dirty="0"/>
              <a:t>Probleem 1: van informeel naar formeel</a:t>
            </a:r>
          </a:p>
          <a:p>
            <a:r>
              <a:rPr lang="nl-BE" dirty="0"/>
              <a:t>Probleem 2</a:t>
            </a:r>
          </a:p>
          <a:p>
            <a:r>
              <a:rPr lang="nl-BE" dirty="0"/>
              <a:t>Afsluitende bemerkingen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462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Probleem 1: via simulatie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269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Simulatie van één worp</a:t>
            </a:r>
            <a:br>
              <a:rPr lang="nl-BE" dirty="0"/>
            </a:br>
            <a:r>
              <a:rPr lang="nl-BE" dirty="0"/>
              <a:t>met een ZUIVERE dobbelsteen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2776" y="1196752"/>
            <a:ext cx="4596483" cy="5184576"/>
          </a:xfrm>
        </p:spPr>
        <p:txBody>
          <a:bodyPr>
            <a:normAutofit fontScale="92500"/>
          </a:bodyPr>
          <a:lstStyle/>
          <a:p>
            <a:r>
              <a:rPr lang="nl-BE" dirty="0"/>
              <a:t>dobbelen = aselect een getal kiezen uit 1, 2, …, 6</a:t>
            </a:r>
          </a:p>
          <a:p>
            <a:endParaRPr lang="nl-BE" dirty="0"/>
          </a:p>
          <a:p>
            <a:r>
              <a:rPr lang="nl-BE" dirty="0"/>
              <a:t>zet standaardinstelling (nieuwe trekking telkens als iets in de werkbundel verandert) af via het lint (Formules &gt; Berekeningsopties)</a:t>
            </a:r>
          </a:p>
          <a:p>
            <a:endParaRPr lang="nl-BE" dirty="0"/>
          </a:p>
          <a:p>
            <a:r>
              <a:rPr lang="nl-BE" dirty="0"/>
              <a:t>F9: bereken werkbundel</a:t>
            </a:r>
          </a:p>
          <a:p>
            <a:r>
              <a:rPr lang="nl-BE" dirty="0"/>
              <a:t>shift + F9: bereken werkblad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21" y="2476660"/>
            <a:ext cx="4295254" cy="231606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6123327" y="4177871"/>
            <a:ext cx="1583371" cy="567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" name="Rechte verbindingslijn met pijl 8"/>
          <p:cNvCxnSpPr>
            <a:stCxn id="7" idx="0"/>
          </p:cNvCxnSpPr>
          <p:nvPr/>
        </p:nvCxnSpPr>
        <p:spPr bwMode="auto">
          <a:xfrm flipH="1" flipV="1">
            <a:off x="6605755" y="3074287"/>
            <a:ext cx="309258" cy="11035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458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Simulatie van 120 worpen met …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8" y="1215645"/>
            <a:ext cx="8308264" cy="540493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2323838" y="2640598"/>
            <a:ext cx="1583371" cy="567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Rechte verbindingslijn met pijl 7"/>
          <p:cNvCxnSpPr>
            <a:stCxn id="7" idx="0"/>
          </p:cNvCxnSpPr>
          <p:nvPr/>
        </p:nvCxnSpPr>
        <p:spPr bwMode="auto">
          <a:xfrm flipV="1">
            <a:off x="3115524" y="1718442"/>
            <a:ext cx="2024035" cy="9221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2549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Past de uitkomst van het experiment met mijn dobbelsteen in dit plaatje? (1)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simuleer meerdere reeksen van 120 worpen (shift + F9)</a:t>
            </a:r>
          </a:p>
          <a:p>
            <a:endParaRPr lang="nl-BE" dirty="0"/>
          </a:p>
          <a:p>
            <a:r>
              <a:rPr lang="nl-BE" dirty="0"/>
              <a:t>…</a:t>
            </a:r>
          </a:p>
          <a:p>
            <a:endParaRPr lang="nl-BE" dirty="0"/>
          </a:p>
          <a:p>
            <a:r>
              <a:rPr lang="nl-BE" dirty="0"/>
              <a:t>moeilijk te beoordelen!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0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Afwijkingen van het ‘ideaal’ kwantificeren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2778" y="1473832"/>
            <a:ext cx="489336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maak het verschil met 20</a:t>
            </a:r>
          </a:p>
          <a:p>
            <a:pPr>
              <a:lnSpc>
                <a:spcPct val="110000"/>
              </a:lnSpc>
            </a:pPr>
            <a:r>
              <a:rPr lang="nl-BE" dirty="0"/>
              <a:t>maak positief: kwadrateer</a:t>
            </a:r>
          </a:p>
          <a:p>
            <a:pPr>
              <a:lnSpc>
                <a:spcPct val="110000"/>
              </a:lnSpc>
            </a:pPr>
            <a:r>
              <a:rPr lang="nl-BE" dirty="0"/>
              <a:t>maak relatief: deel door 20</a:t>
            </a:r>
          </a:p>
          <a:p>
            <a:pPr>
              <a:lnSpc>
                <a:spcPct val="110000"/>
              </a:lnSpc>
            </a:pPr>
            <a:r>
              <a:rPr lang="nl-BE" dirty="0"/>
              <a:t>tel dit allemaal op</a:t>
            </a:r>
          </a:p>
          <a:p>
            <a:pPr>
              <a:lnSpc>
                <a:spcPct val="110000"/>
              </a:lnSpc>
            </a:pPr>
            <a:r>
              <a:rPr lang="nl-BE" dirty="0"/>
              <a:t>‘afwijkingsgetal’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152" y="1137680"/>
            <a:ext cx="3947658" cy="2973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934" y="1137680"/>
            <a:ext cx="2059382" cy="29731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598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Past de uitkomst van het experiment met mijn dobbelsteen in dit plaatje? (2)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simuleer meerdere reeksen van 120 worpen (shift + F9)</a:t>
            </a:r>
          </a:p>
          <a:p>
            <a:endParaRPr lang="nl-BE" dirty="0"/>
          </a:p>
          <a:p>
            <a:r>
              <a:rPr lang="nl-BE" dirty="0"/>
              <a:t>…</a:t>
            </a:r>
          </a:p>
          <a:p>
            <a:endParaRPr lang="nl-BE" dirty="0"/>
          </a:p>
          <a:p>
            <a:r>
              <a:rPr lang="nl-BE" dirty="0"/>
              <a:t>moeilijk te beoordelen!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3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Systematische studie: 10 000 reeksen van 120 worpen …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                          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10" y="1331590"/>
            <a:ext cx="5467350" cy="49149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" y="1331590"/>
            <a:ext cx="2933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6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Systematische studie: … en hun ‘afwijkingsgetallen’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                      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15" y="1136580"/>
            <a:ext cx="4686300" cy="54006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" y="1136580"/>
            <a:ext cx="2528888" cy="5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60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Systematische studie: ‘afwijkingsgetallen’ bij 10 000 reeksen van 120 worpen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4" y="1171670"/>
            <a:ext cx="9039272" cy="476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3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Past de uitkomst van het experiment met mijn dobbelsteen in dit plaatje? (3)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5" y="1258943"/>
            <a:ext cx="8892530" cy="504241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 bwMode="auto">
          <a:xfrm>
            <a:off x="71984" y="5834850"/>
            <a:ext cx="8892530" cy="5675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Bijschrift met afgeronde rechthoek 6"/>
          <p:cNvSpPr/>
          <p:nvPr/>
        </p:nvSpPr>
        <p:spPr bwMode="auto">
          <a:xfrm>
            <a:off x="3222910" y="1778079"/>
            <a:ext cx="5779205" cy="2533460"/>
          </a:xfrm>
          <a:prstGeom prst="wedgeRoundRectCallout">
            <a:avLst>
              <a:gd name="adj1" fmla="val 1182"/>
              <a:gd name="adj2" fmla="val 11675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>
                <a:ln>
                  <a:noFill/>
                </a:ln>
                <a:solidFill>
                  <a:srgbClr val="182B52"/>
                </a:solidFill>
                <a:effectLst/>
                <a:latin typeface="Arial" charset="0"/>
              </a:rPr>
              <a:t>voor beoordeling vatbaar.</a:t>
            </a:r>
            <a:endParaRPr lang="nl-BE" sz="2400" dirty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400" dirty="0">
                <a:solidFill>
                  <a:srgbClr val="182B52"/>
                </a:solidFill>
                <a:latin typeface="Arial" charset="0"/>
              </a:rPr>
              <a:t>‘officiële’ standpunt: afwijkingsgetal van 9,8 of meer komt te vaak voor bij een zuivere dobbelsteen om in het geval van ons experiment te twijfelen aan de zuiverheid van de dobbelsteen</a:t>
            </a:r>
            <a:endParaRPr kumimoji="0" lang="nl-BE" sz="2400" b="0" i="0" u="none" strike="noStrike" cap="none" normalizeH="0" baseline="0" dirty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Probleem 1: van informeel naar formeel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11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wiskunde/statistiek achter dit voorbeeld: toetsen van hypothesen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nulhypothese: de dobbelsteen is zuiver</a:t>
            </a:r>
          </a:p>
          <a:p>
            <a:r>
              <a:rPr lang="nl-BE" dirty="0"/>
              <a:t>alternatieve hypothese …</a:t>
            </a:r>
          </a:p>
          <a:p>
            <a:endParaRPr lang="nl-BE" dirty="0"/>
          </a:p>
          <a:p>
            <a:r>
              <a:rPr lang="nl-BE" dirty="0"/>
              <a:t>we toetsen via (één) steekproef van (bv.) 120 worpen </a:t>
            </a:r>
          </a:p>
          <a:p>
            <a:pPr lvl="1"/>
            <a:r>
              <a:rPr lang="nl-BE" dirty="0"/>
              <a:t>‘afwijkingsgetal’ = </a:t>
            </a:r>
            <a:r>
              <a:rPr lang="nl-BE" dirty="0" err="1"/>
              <a:t>chi</a:t>
            </a:r>
            <a:r>
              <a:rPr lang="nl-BE" dirty="0"/>
              <a:t>-kwadraat-teststatistiek</a:t>
            </a:r>
          </a:p>
          <a:p>
            <a:endParaRPr lang="nl-BE" dirty="0"/>
          </a:p>
          <a:p>
            <a:r>
              <a:rPr lang="nl-BE" dirty="0"/>
              <a:t>en 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0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wiskunde/statistiek achter dit voorbeeld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… en situeren dit getal in het geheel van waarden die zouden optreden wanneer we heel veel steekproeven konden nemen</a:t>
                </a:r>
              </a:p>
              <a:p>
                <a:pPr lvl="1"/>
                <a:r>
                  <a:rPr lang="nl-BE" dirty="0"/>
                  <a:t>via simulatie</a:t>
                </a:r>
              </a:p>
              <a:p>
                <a:pPr lvl="2"/>
                <a:r>
                  <a:rPr lang="nl-BE" dirty="0"/>
                  <a:t>842/10000 is de (experimenteel) bepaalde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 van het gevonden testresultaat</a:t>
                </a:r>
              </a:p>
              <a:p>
                <a:pPr lvl="1"/>
                <a:r>
                  <a:rPr lang="nl-BE" dirty="0"/>
                  <a:t>OF via ‘echte’ wiskunde</a:t>
                </a:r>
              </a:p>
              <a:p>
                <a:pPr lvl="2"/>
                <a:r>
                  <a:rPr lang="nl-BE" dirty="0"/>
                  <a:t>‘men’ kan aantonen dat de afwijkingsgetallen </a:t>
                </a:r>
                <a:r>
                  <a:rPr lang="nl-BE" dirty="0" err="1"/>
                  <a:t>chi</a:t>
                </a:r>
                <a:r>
                  <a:rPr lang="nl-BE" dirty="0"/>
                  <a:t>-kwadraat-verdeeld zijn met 5 vrijheidsgraden</a:t>
                </a:r>
              </a:p>
              <a:p>
                <a:pPr lvl="2"/>
                <a:r>
                  <a:rPr lang="nl-BE" dirty="0"/>
                  <a:t>theoretisch bepaalde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 is 0,082</a:t>
                </a:r>
              </a:p>
              <a:p>
                <a:pPr lvl="1"/>
                <a:r>
                  <a:rPr lang="nl-BE" dirty="0"/>
                  <a:t>de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 is groter dan het significantieniveau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nl-BE" dirty="0"/>
                  <a:t> en dus verwerpen we de nulhypothese niet</a:t>
                </a:r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 r="-2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5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Informeel versus formeel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informeel (via simulatie)</a:t>
            </a:r>
          </a:p>
          <a:p>
            <a:pPr lvl="1"/>
            <a:r>
              <a:rPr lang="nl-BE" dirty="0"/>
              <a:t>alles blijft zo concreet dat je je op elk ogenblik kunt voorstellen wat er gebeurt</a:t>
            </a:r>
          </a:p>
          <a:p>
            <a:pPr lvl="1"/>
            <a:r>
              <a:rPr lang="nl-BE" dirty="0"/>
              <a:t>leerlingen kunnen op die manier ervaring opdoen met de ‘</a:t>
            </a:r>
            <a:r>
              <a:rPr lang="nl-BE" dirty="0" err="1"/>
              <a:t>kanstheoretische</a:t>
            </a:r>
            <a:r>
              <a:rPr lang="nl-BE" dirty="0"/>
              <a:t> of statistische werkelijkheid’</a:t>
            </a:r>
          </a:p>
          <a:p>
            <a:pPr lvl="1"/>
            <a:r>
              <a:rPr lang="nl-BE" dirty="0"/>
              <a:t>de gebruikte wiskunde is elementair</a:t>
            </a:r>
          </a:p>
          <a:p>
            <a:pPr lvl="1"/>
            <a:r>
              <a:rPr lang="nl-BE" dirty="0"/>
              <a:t>(maar daarom nog niet triviaal)</a:t>
            </a:r>
          </a:p>
          <a:p>
            <a:pPr lvl="1"/>
            <a:r>
              <a:rPr lang="nl-BE" dirty="0"/>
              <a:t>kan de formele wiskunde ondersteunen</a:t>
            </a:r>
          </a:p>
          <a:p>
            <a:pPr lvl="1"/>
            <a:r>
              <a:rPr lang="nl-BE" dirty="0"/>
              <a:t>…of eventueel vervangen</a:t>
            </a:r>
          </a:p>
          <a:p>
            <a:endParaRPr lang="nl-BE" dirty="0"/>
          </a:p>
          <a:p>
            <a:r>
              <a:rPr lang="nl-BE" dirty="0"/>
              <a:t>formeel (via wiskunde)</a:t>
            </a:r>
          </a:p>
          <a:p>
            <a:pPr lvl="1"/>
            <a:r>
              <a:rPr lang="nl-BE" dirty="0"/>
              <a:t>…</a:t>
            </a:r>
          </a:p>
          <a:p>
            <a:pPr lvl="1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68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Probleem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97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Mijn dobbelsteen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l-BE" dirty="0"/>
              <a:t>mijn vermoeden: minder kans op een 6 dan 1 op 6</a:t>
            </a:r>
          </a:p>
          <a:p>
            <a:pPr>
              <a:lnSpc>
                <a:spcPct val="110000"/>
              </a:lnSpc>
            </a:pPr>
            <a:r>
              <a:rPr lang="nl-BE" dirty="0"/>
              <a:t>ik gooi 120 keer: 15 keer 6 // 105 keer 1-5</a:t>
            </a:r>
          </a:p>
          <a:p>
            <a:pPr>
              <a:lnSpc>
                <a:spcPct val="110000"/>
              </a:lnSpc>
            </a:pPr>
            <a:r>
              <a:rPr lang="nl-BE" dirty="0"/>
              <a:t>Is mijn vermoeden terecht?</a:t>
            </a:r>
          </a:p>
          <a:p>
            <a:pPr lvl="5"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een probleem dat je in de klas kunt behandelen</a:t>
            </a:r>
          </a:p>
          <a:p>
            <a:pPr lvl="5">
              <a:lnSpc>
                <a:spcPct val="110000"/>
              </a:lnSpc>
            </a:pPr>
            <a:endParaRPr lang="nl-BE" dirty="0"/>
          </a:p>
          <a:p>
            <a:pPr>
              <a:lnSpc>
                <a:spcPct val="110000"/>
              </a:lnSpc>
            </a:pPr>
            <a:r>
              <a:rPr lang="nl-BE" dirty="0"/>
              <a:t>We bestuderen gedrag van zuivere dobbelsteen.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via simulatie</a:t>
            </a:r>
          </a:p>
          <a:p>
            <a:pPr lvl="1">
              <a:lnSpc>
                <a:spcPct val="110000"/>
              </a:lnSpc>
            </a:pPr>
            <a:r>
              <a:rPr lang="nl-BE" dirty="0"/>
              <a:t>beter dan Excel!: applet Reeses Pieces (</a:t>
            </a:r>
            <a:r>
              <a:rPr lang="nl-BE" dirty="0" err="1"/>
              <a:t>js</a:t>
            </a:r>
            <a:r>
              <a:rPr lang="nl-BE" dirty="0"/>
              <a:t>-versie!) op http://www.rossmanchance.com/applets/index.html </a:t>
            </a:r>
          </a:p>
          <a:p>
            <a:pPr>
              <a:lnSpc>
                <a:spcPct val="110000"/>
              </a:lnSpc>
            </a:pPr>
            <a:r>
              <a:rPr lang="nl-BE" dirty="0"/>
              <a:t>Past de uitkomst van het experiment met mijn dobbelsteen in dit plaatje of niet?</a:t>
            </a:r>
          </a:p>
          <a:p>
            <a:pPr>
              <a:lnSpc>
                <a:spcPct val="110000"/>
              </a:lnSpc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9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 applet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2779" y="1196752"/>
            <a:ext cx="4427214" cy="5184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dirty="0"/>
              <a:t>Je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instellen</a:t>
            </a:r>
            <a:r>
              <a:rPr lang="en-GB" dirty="0"/>
              <a:t>: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percentage </a:t>
            </a:r>
            <a:r>
              <a:rPr lang="en-GB" dirty="0" err="1"/>
              <a:t>oranje</a:t>
            </a:r>
            <a:r>
              <a:rPr lang="en-GB" dirty="0"/>
              <a:t> </a:t>
            </a:r>
            <a:r>
              <a:rPr lang="en-GB" dirty="0" err="1"/>
              <a:t>snoepjes</a:t>
            </a:r>
            <a:r>
              <a:rPr lang="en-GB" dirty="0"/>
              <a:t> (p, </a:t>
            </a:r>
            <a:r>
              <a:rPr lang="en-GB" dirty="0" err="1"/>
              <a:t>bv</a:t>
            </a:r>
            <a:r>
              <a:rPr lang="en-GB" dirty="0"/>
              <a:t>. 1/6 </a:t>
            </a:r>
            <a:r>
              <a:rPr lang="en-GB" dirty="0">
                <a:sym typeface="Symbol"/>
              </a:rPr>
              <a:t></a:t>
            </a:r>
            <a:r>
              <a:rPr lang="en-GB" dirty="0"/>
              <a:t> 0.1667)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 err="1"/>
              <a:t>aantal</a:t>
            </a:r>
            <a:r>
              <a:rPr lang="en-GB" dirty="0"/>
              <a:t> in </a:t>
            </a:r>
            <a:r>
              <a:rPr lang="en-GB" dirty="0" err="1"/>
              <a:t>een</a:t>
            </a:r>
            <a:r>
              <a:rPr lang="en-GB" dirty="0"/>
              <a:t> reeks </a:t>
            </a:r>
            <a:r>
              <a:rPr lang="en-GB" dirty="0" err="1"/>
              <a:t>snoepjes</a:t>
            </a:r>
            <a:r>
              <a:rPr lang="en-GB" dirty="0"/>
              <a:t> die je </a:t>
            </a:r>
            <a:r>
              <a:rPr lang="en-GB" dirty="0" err="1"/>
              <a:t>draait</a:t>
            </a:r>
            <a:r>
              <a:rPr lang="en-GB" dirty="0"/>
              <a:t> (sample size, </a:t>
            </a:r>
            <a:r>
              <a:rPr lang="en-GB" dirty="0" err="1"/>
              <a:t>bv</a:t>
            </a:r>
            <a:r>
              <a:rPr lang="en-GB" dirty="0"/>
              <a:t>. 120)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keer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reeks </a:t>
            </a:r>
            <a:r>
              <a:rPr lang="en-GB" dirty="0" err="1"/>
              <a:t>snoepjes</a:t>
            </a:r>
            <a:r>
              <a:rPr lang="en-GB" dirty="0"/>
              <a:t> </a:t>
            </a:r>
            <a:r>
              <a:rPr lang="en-GB" dirty="0" err="1"/>
              <a:t>draait</a:t>
            </a:r>
            <a:r>
              <a:rPr lang="en-GB" dirty="0"/>
              <a:t> (num. samples, </a:t>
            </a:r>
            <a:r>
              <a:rPr lang="en-GB" dirty="0" err="1"/>
              <a:t>voorlopig</a:t>
            </a:r>
            <a:r>
              <a:rPr lang="en-GB" dirty="0"/>
              <a:t> 1)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/>
              <a:t>animate </a:t>
            </a:r>
            <a:r>
              <a:rPr lang="en-GB" dirty="0" err="1"/>
              <a:t>aan</a:t>
            </a:r>
            <a:r>
              <a:rPr lang="en-GB" dirty="0"/>
              <a:t>/</a:t>
            </a:r>
            <a:r>
              <a:rPr lang="en-GB" dirty="0" err="1"/>
              <a:t>uit</a:t>
            </a:r>
            <a:endParaRPr lang="en-GB" dirty="0"/>
          </a:p>
          <a:p>
            <a:pPr lvl="1">
              <a:lnSpc>
                <a:spcPct val="120000"/>
              </a:lnSpc>
              <a:defRPr/>
            </a:pPr>
            <a:r>
              <a:rPr lang="en-GB" dirty="0" err="1"/>
              <a:t>aantal</a:t>
            </a:r>
            <a:r>
              <a:rPr lang="en-GB" dirty="0"/>
              <a:t> of </a:t>
            </a:r>
            <a:r>
              <a:rPr lang="en-GB" dirty="0" err="1"/>
              <a:t>proportie</a:t>
            </a:r>
            <a:endParaRPr lang="en-GB" dirty="0"/>
          </a:p>
          <a:p>
            <a:pPr>
              <a:lnSpc>
                <a:spcPct val="120000"/>
              </a:lnSpc>
              <a:defRPr/>
            </a:pPr>
            <a:r>
              <a:rPr lang="en-GB" dirty="0"/>
              <a:t>De applet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aantal</a:t>
            </a:r>
            <a:r>
              <a:rPr lang="en-GB" dirty="0"/>
              <a:t>/percentage </a:t>
            </a:r>
            <a:r>
              <a:rPr lang="en-GB" dirty="0" err="1"/>
              <a:t>oranje</a:t>
            </a:r>
            <a:r>
              <a:rPr lang="en-GB" dirty="0"/>
              <a:t> </a:t>
            </a:r>
            <a:r>
              <a:rPr lang="en-GB" dirty="0" err="1"/>
              <a:t>snoepjes</a:t>
            </a:r>
            <a:r>
              <a:rPr lang="en-GB" dirty="0"/>
              <a:t> in </a:t>
            </a:r>
            <a:r>
              <a:rPr lang="en-GB" dirty="0" err="1"/>
              <a:t>steekproef</a:t>
            </a:r>
            <a:r>
              <a:rPr lang="en-GB" dirty="0"/>
              <a:t> (p^, </a:t>
            </a:r>
            <a:r>
              <a:rPr lang="en-GB" dirty="0" err="1"/>
              <a:t>hier</a:t>
            </a:r>
            <a:r>
              <a:rPr lang="en-GB" dirty="0"/>
              <a:t> 0.20)</a:t>
            </a:r>
          </a:p>
          <a:p>
            <a:pPr lvl="1">
              <a:lnSpc>
                <a:spcPct val="120000"/>
              </a:lnSpc>
              <a:defRPr/>
            </a:pPr>
            <a:r>
              <a:rPr lang="en-GB" dirty="0" err="1"/>
              <a:t>duidt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de </a:t>
            </a:r>
            <a:r>
              <a:rPr lang="en-GB" dirty="0" err="1"/>
              <a:t>vorm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puntje</a:t>
            </a:r>
            <a:r>
              <a:rPr lang="en-GB" dirty="0"/>
              <a:t> op de </a:t>
            </a:r>
            <a:r>
              <a:rPr lang="en-GB" dirty="0" err="1"/>
              <a:t>grafiek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84784"/>
            <a:ext cx="458724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08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Herhaald</a:t>
            </a:r>
            <a:r>
              <a:rPr lang="en-GB" altLang="en-US" dirty="0"/>
              <a:t> </a:t>
            </a:r>
            <a:r>
              <a:rPr lang="en-GB" altLang="en-US" dirty="0" err="1"/>
              <a:t>simuleren</a:t>
            </a:r>
            <a:endParaRPr lang="en-GB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2779" y="1196752"/>
            <a:ext cx="4283198" cy="5184576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nl-BE" altLang="en-US" dirty="0"/>
          </a:p>
          <a:p>
            <a:pPr marL="0" indent="0" algn="ctr">
              <a:buFontTx/>
              <a:buNone/>
            </a:pPr>
            <a:endParaRPr lang="nl-BE" altLang="en-US" dirty="0"/>
          </a:p>
          <a:p>
            <a:pPr marL="0" indent="0" algn="ctr">
              <a:buFontTx/>
              <a:buNone/>
            </a:pPr>
            <a:r>
              <a:rPr lang="nl-BE" altLang="en-US" dirty="0"/>
              <a:t>Herhaald uitvoeren van de steekproeftrekking confronteert leerlingen met de grote </a:t>
            </a:r>
            <a:r>
              <a:rPr lang="nl-BE" altLang="en-US" dirty="0">
                <a:solidFill>
                  <a:srgbClr val="C00000"/>
                </a:solidFill>
              </a:rPr>
              <a:t>variabiliteit</a:t>
            </a:r>
            <a:r>
              <a:rPr lang="nl-BE" altLang="en-US" dirty="0"/>
              <a:t> in de uitkomsten:</a:t>
            </a:r>
          </a:p>
          <a:p>
            <a:pPr marL="0" indent="0" algn="ctr">
              <a:buFontTx/>
              <a:buNone/>
            </a:pPr>
            <a:r>
              <a:rPr lang="nl-BE" altLang="en-US" dirty="0"/>
              <a:t> </a:t>
            </a:r>
            <a:r>
              <a:rPr lang="nl-BE" altLang="en-US" dirty="0">
                <a:solidFill>
                  <a:srgbClr val="C00000"/>
                </a:solidFill>
              </a:rPr>
              <a:t>STEEKPROEVEN-VARIABILITEIT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369690"/>
            <a:ext cx="4572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2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Steekproevenvariabiliteit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Neem in de klas de tijd om leerlingen steekproefvariabiliteit goed te laten aanvoelen</a:t>
            </a:r>
          </a:p>
          <a:p>
            <a:pPr lvl="1"/>
            <a:r>
              <a:rPr lang="nl-BE" dirty="0"/>
              <a:t>door kansexperimenten echt te laten uitvoeren</a:t>
            </a:r>
          </a:p>
          <a:p>
            <a:pPr lvl="1"/>
            <a:r>
              <a:rPr lang="nl-BE" dirty="0"/>
              <a:t>door simulaties (= nabootsen met de computer), bv.</a:t>
            </a:r>
          </a:p>
          <a:p>
            <a:pPr lvl="2"/>
            <a:r>
              <a:rPr lang="nl-BE" dirty="0"/>
              <a:t>m.b.v. een applet: zie werktekst</a:t>
            </a:r>
          </a:p>
          <a:p>
            <a:pPr lvl="2"/>
            <a:r>
              <a:rPr lang="nl-BE" dirty="0"/>
              <a:t>m.b.v. een rekenblad</a:t>
            </a:r>
          </a:p>
          <a:p>
            <a:pPr lvl="2"/>
            <a:r>
              <a:rPr lang="nl-BE" dirty="0"/>
              <a:t>m.b.v. grafische rekenmachine: in menu MATH PRB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62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Wie</a:t>
            </a:r>
            <a:r>
              <a:rPr lang="en-GB" altLang="en-US" dirty="0"/>
              <a:t> ben </a:t>
            </a:r>
            <a:r>
              <a:rPr lang="en-GB" altLang="en-US" dirty="0" err="1"/>
              <a:t>ik</a:t>
            </a:r>
            <a:r>
              <a:rPr lang="en-GB" altLang="en-US" dirty="0"/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err="1"/>
              <a:t>vakdidacticus</a:t>
            </a:r>
            <a:r>
              <a:rPr lang="en-GB" altLang="en-US" dirty="0"/>
              <a:t> van de </a:t>
            </a:r>
            <a:r>
              <a:rPr lang="en-GB" altLang="en-US" dirty="0" err="1"/>
              <a:t>Specifieke</a:t>
            </a:r>
            <a:r>
              <a:rPr lang="en-GB" altLang="en-US" dirty="0"/>
              <a:t> </a:t>
            </a:r>
            <a:r>
              <a:rPr lang="en-GB" altLang="en-US" dirty="0" err="1"/>
              <a:t>Lerarenopleiding</a:t>
            </a:r>
            <a:r>
              <a:rPr lang="en-GB" altLang="en-US" dirty="0"/>
              <a:t> </a:t>
            </a:r>
            <a:r>
              <a:rPr lang="en-GB" altLang="en-US" dirty="0" err="1"/>
              <a:t>wiskunde</a:t>
            </a:r>
            <a:r>
              <a:rPr lang="en-GB" altLang="en-US" dirty="0"/>
              <a:t> KU Leuven</a:t>
            </a:r>
          </a:p>
          <a:p>
            <a:pPr lvl="1"/>
            <a:r>
              <a:rPr lang="en-GB" altLang="en-US" dirty="0" err="1"/>
              <a:t>voor</a:t>
            </a:r>
            <a:r>
              <a:rPr lang="en-GB" altLang="en-US" dirty="0"/>
              <a:t> </a:t>
            </a:r>
            <a:r>
              <a:rPr lang="en-GB" altLang="en-US" dirty="0" err="1"/>
              <a:t>toekomstige</a:t>
            </a:r>
            <a:r>
              <a:rPr lang="en-GB" altLang="en-US" dirty="0"/>
              <a:t> </a:t>
            </a:r>
            <a:r>
              <a:rPr lang="en-GB" altLang="en-US" dirty="0" err="1"/>
              <a:t>leraren</a:t>
            </a:r>
            <a:r>
              <a:rPr lang="en-GB" altLang="en-US" dirty="0"/>
              <a:t> (‘</a:t>
            </a:r>
            <a:r>
              <a:rPr lang="en-GB" altLang="en-US" dirty="0" err="1"/>
              <a:t>docenten</a:t>
            </a:r>
            <a:r>
              <a:rPr lang="en-GB" altLang="en-US" dirty="0"/>
              <a:t>’) </a:t>
            </a:r>
            <a:r>
              <a:rPr lang="en-GB" altLang="en-US" dirty="0" err="1"/>
              <a:t>voor</a:t>
            </a:r>
            <a:r>
              <a:rPr lang="en-GB" altLang="en-US" dirty="0"/>
              <a:t> de </a:t>
            </a:r>
            <a:r>
              <a:rPr lang="en-GB" altLang="en-US" dirty="0" err="1"/>
              <a:t>bovenbouw</a:t>
            </a:r>
            <a:endParaRPr lang="en-GB" altLang="en-US" dirty="0"/>
          </a:p>
          <a:p>
            <a:pPr lvl="1"/>
            <a:r>
              <a:rPr lang="en-GB" altLang="en-US" dirty="0" err="1"/>
              <a:t>éénjarige</a:t>
            </a:r>
            <a:r>
              <a:rPr lang="en-GB" altLang="en-US" dirty="0"/>
              <a:t> </a:t>
            </a:r>
            <a:r>
              <a:rPr lang="en-GB" altLang="en-US" dirty="0" err="1"/>
              <a:t>opleiding</a:t>
            </a:r>
            <a:r>
              <a:rPr lang="en-GB" altLang="en-US" dirty="0"/>
              <a:t> tot </a:t>
            </a:r>
            <a:r>
              <a:rPr lang="en-GB" altLang="en-US" dirty="0" err="1"/>
              <a:t>leraar</a:t>
            </a:r>
            <a:r>
              <a:rPr lang="en-GB" altLang="en-US" dirty="0"/>
              <a:t> </a:t>
            </a:r>
            <a:r>
              <a:rPr lang="en-GB" altLang="en-US" dirty="0" err="1"/>
              <a:t>voor</a:t>
            </a:r>
            <a:r>
              <a:rPr lang="en-GB" altLang="en-US" dirty="0"/>
              <a:t> </a:t>
            </a:r>
            <a:r>
              <a:rPr lang="en-GB" altLang="en-US" dirty="0" err="1"/>
              <a:t>wie</a:t>
            </a:r>
            <a:r>
              <a:rPr lang="en-GB" altLang="en-US" dirty="0"/>
              <a:t> al over de </a:t>
            </a:r>
            <a:r>
              <a:rPr lang="en-GB" altLang="en-US" dirty="0" err="1"/>
              <a:t>nodige</a:t>
            </a:r>
            <a:r>
              <a:rPr lang="en-GB" altLang="en-US" dirty="0"/>
              <a:t> </a:t>
            </a:r>
            <a:r>
              <a:rPr lang="en-GB" altLang="en-US" dirty="0" err="1"/>
              <a:t>vakinhoudelijke</a:t>
            </a:r>
            <a:r>
              <a:rPr lang="en-GB" altLang="en-US" dirty="0"/>
              <a:t> </a:t>
            </a:r>
            <a:r>
              <a:rPr lang="en-GB" altLang="en-US" dirty="0" err="1"/>
              <a:t>competenties</a:t>
            </a:r>
            <a:r>
              <a:rPr lang="en-GB" altLang="en-US" dirty="0"/>
              <a:t> </a:t>
            </a:r>
            <a:r>
              <a:rPr lang="en-GB" altLang="en-US" dirty="0" err="1"/>
              <a:t>beschikt</a:t>
            </a:r>
            <a:endParaRPr lang="en-GB" altLang="en-US" dirty="0"/>
          </a:p>
          <a:p>
            <a:endParaRPr lang="en-GB" altLang="en-US" dirty="0"/>
          </a:p>
          <a:p>
            <a:r>
              <a:rPr lang="en-GB" altLang="en-US" dirty="0" err="1"/>
              <a:t>en</a:t>
            </a:r>
            <a:r>
              <a:rPr lang="en-GB" altLang="en-US" dirty="0"/>
              <a:t>…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8" y="5554854"/>
            <a:ext cx="2779483" cy="991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69" y="5336290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84" y="5662337"/>
            <a:ext cx="3279212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8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Veel steekproeven: regelmaat in de uitkomsten leidt tot steekproevenverdeling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2778" y="1196752"/>
                <a:ext cx="4318792" cy="5184576"/>
              </a:xfrm>
            </p:spPr>
            <p:txBody>
              <a:bodyPr>
                <a:normAutofit fontScale="92500" lnSpcReduction="10000"/>
              </a:bodyPr>
              <a:lstStyle/>
              <a:p>
                <a:pPr marL="36000" indent="0">
                  <a:buNone/>
                </a:pPr>
                <a:r>
                  <a:rPr lang="nl-BE" dirty="0"/>
                  <a:t>Centrale limietstelling: de steekproevenverdeling convergeert naar de normale verdeling</a:t>
                </a:r>
              </a:p>
              <a:p>
                <a:pPr marL="36000" indent="0">
                  <a:buNone/>
                </a:pPr>
                <a:endParaRPr lang="nl-BE" dirty="0"/>
              </a:p>
              <a:p>
                <a:pPr marL="36000" indent="0">
                  <a:buNone/>
                </a:pPr>
                <a:r>
                  <a:rPr lang="nl-BE" dirty="0"/>
                  <a:t>meer bepaald: de steekproefproporties zijn bij benadering normaal verdeeld met</a:t>
                </a:r>
              </a:p>
              <a:p>
                <a:pPr lvl="1"/>
                <a:endParaRPr lang="nl-BE" dirty="0"/>
              </a:p>
              <a:p>
                <a:pPr lvl="1"/>
                <a:r>
                  <a:rPr lang="nl-BE" dirty="0"/>
                  <a:t>verwachtingswaarde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nl-BE" dirty="0"/>
                  <a:t>standaardafwijking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ra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78" y="1196752"/>
                <a:ext cx="4318792" cy="5184576"/>
              </a:xfrm>
              <a:blipFill rotWithShape="0">
                <a:blip r:embed="rId2"/>
                <a:stretch>
                  <a:fillRect l="-2966" t="-2115" r="-1695" b="-4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61" y="1388740"/>
            <a:ext cx="46253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2778" y="1196752"/>
                <a:ext cx="8963718" cy="5661248"/>
              </a:xfrm>
            </p:spPr>
            <p:txBody>
              <a:bodyPr>
                <a:normAutofit/>
              </a:bodyPr>
              <a:lstStyle/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  <a:p>
                <a:pPr marL="0" lvl="1" indent="0" algn="ctr">
                  <a:buNone/>
                </a:pPr>
                <a:r>
                  <a:rPr lang="nl-BE" dirty="0"/>
                  <a:t>standaardafwijking</a:t>
                </a:r>
              </a:p>
              <a:p>
                <a:pPr marL="0" lvl="1" indent="0" algn="ctr">
                  <a:buNone/>
                </a:pPr>
                <a:r>
                  <a:rPr lang="nl-BE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rad>
                  </m:oMath>
                </a14:m>
                <a:r>
                  <a:rPr lang="nl-BE" dirty="0"/>
                  <a:t>                   versus  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rad>
                  </m:oMath>
                </a14:m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78" y="1196752"/>
                <a:ext cx="8963718" cy="566124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60" y="915686"/>
            <a:ext cx="4329113" cy="4493419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Grootte</a:t>
            </a:r>
            <a:r>
              <a:rPr lang="en-GB" altLang="en-US" dirty="0"/>
              <a:t> van </a:t>
            </a:r>
            <a:r>
              <a:rPr lang="en-GB" altLang="en-US" dirty="0" err="1"/>
              <a:t>steekproeven</a:t>
            </a:r>
            <a:r>
              <a:rPr lang="en-GB" altLang="en-US" dirty="0"/>
              <a:t> </a:t>
            </a:r>
            <a:r>
              <a:rPr lang="en-GB" altLang="en-US" dirty="0" err="1"/>
              <a:t>vergelijken</a:t>
            </a:r>
            <a:endParaRPr lang="en-GB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88" y="915686"/>
            <a:ext cx="4336256" cy="4500563"/>
          </a:xfrm>
          <a:prstGeom prst="rect">
            <a:avLst/>
          </a:prstGeom>
        </p:spPr>
      </p:pic>
      <p:sp>
        <p:nvSpPr>
          <p:cNvPr id="38920" name="Ovaal 10"/>
          <p:cNvSpPr>
            <a:spLocks noChangeArrowheads="1"/>
          </p:cNvSpPr>
          <p:nvPr/>
        </p:nvSpPr>
        <p:spPr bwMode="auto">
          <a:xfrm>
            <a:off x="2267744" y="4918975"/>
            <a:ext cx="407987" cy="3238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sp>
        <p:nvSpPr>
          <p:cNvPr id="38921" name="Ovaal 11"/>
          <p:cNvSpPr>
            <a:spLocks noChangeArrowheads="1"/>
          </p:cNvSpPr>
          <p:nvPr/>
        </p:nvSpPr>
        <p:spPr bwMode="auto">
          <a:xfrm>
            <a:off x="3995936" y="4919769"/>
            <a:ext cx="407987" cy="3222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sp>
        <p:nvSpPr>
          <p:cNvPr id="38922" name="Ovaal 12"/>
          <p:cNvSpPr>
            <a:spLocks noChangeArrowheads="1"/>
          </p:cNvSpPr>
          <p:nvPr/>
        </p:nvSpPr>
        <p:spPr bwMode="auto">
          <a:xfrm>
            <a:off x="6877234" y="4918975"/>
            <a:ext cx="407987" cy="3238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sp>
        <p:nvSpPr>
          <p:cNvPr id="38923" name="Ovaal 13"/>
          <p:cNvSpPr>
            <a:spLocks noChangeArrowheads="1"/>
          </p:cNvSpPr>
          <p:nvPr/>
        </p:nvSpPr>
        <p:spPr bwMode="auto">
          <a:xfrm>
            <a:off x="8388424" y="4918975"/>
            <a:ext cx="407987" cy="3238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sp>
        <p:nvSpPr>
          <p:cNvPr id="14" name="Ovaal 10"/>
          <p:cNvSpPr>
            <a:spLocks noChangeArrowheads="1"/>
          </p:cNvSpPr>
          <p:nvPr/>
        </p:nvSpPr>
        <p:spPr bwMode="auto">
          <a:xfrm>
            <a:off x="1331640" y="1702505"/>
            <a:ext cx="407987" cy="3238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sp>
        <p:nvSpPr>
          <p:cNvPr id="15" name="Ovaal 10"/>
          <p:cNvSpPr>
            <a:spLocks noChangeArrowheads="1"/>
          </p:cNvSpPr>
          <p:nvPr/>
        </p:nvSpPr>
        <p:spPr bwMode="auto">
          <a:xfrm>
            <a:off x="5796136" y="1700998"/>
            <a:ext cx="407987" cy="3238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</p:spTree>
    <p:extLst>
      <p:ext uri="{BB962C8B-B14F-4D97-AF65-F5344CB8AC3E}">
        <p14:creationId xmlns:p14="http://schemas.microsoft.com/office/powerpoint/2010/main" val="2359049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BE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altLang="en-US" dirty="0"/>
                  <a:t>-waarde en significantie </a:t>
                </a:r>
              </a:p>
            </p:txBody>
          </p:sp>
        </mc:Choice>
        <mc:Fallback xmlns="">
          <p:sp>
            <p:nvSpPr>
              <p:cNvPr id="43011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" b="-11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43750" y="1268413"/>
                <a:ext cx="4016920" cy="5400947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nl-BE" dirty="0"/>
                  <a:t>Let op de overgang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nl-BE" dirty="0"/>
                  <a:t>Hoe waarschijnlijk is …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nl-BE" u="sng" dirty="0"/>
                  <a:t>hoogstens</a:t>
                </a:r>
                <a:endParaRPr lang="nl-BE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nl-BE" dirty="0"/>
                  <a:t>… 15 op 120 keer 6?</a:t>
                </a:r>
              </a:p>
              <a:p>
                <a:pPr>
                  <a:lnSpc>
                    <a:spcPct val="110000"/>
                  </a:lnSpc>
                  <a:defRPr/>
                </a:pPr>
                <a:endParaRPr lang="nl-BE"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nl-BE" dirty="0"/>
                  <a:t>hier: 13,68% van de steekproeven geeft 15 of minder 6-en.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nl-BE" dirty="0"/>
                  <a:t>weinig reden tot twijfel aan zuiverheid dobbelsteen</a:t>
                </a:r>
              </a:p>
              <a:p>
                <a:pPr>
                  <a:lnSpc>
                    <a:spcPct val="110000"/>
                  </a:lnSpc>
                  <a:defRPr/>
                </a:pPr>
                <a:endParaRPr lang="nl-BE"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nl-BE" dirty="0"/>
                  <a:t>13,68% ‘=‘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nl-BE" dirty="0"/>
                  <a:t>vaak gehanteerde grens is 5% ‘=‘ significantieniveau </a:t>
                </a:r>
                <a:r>
                  <a:rPr lang="el-GR" dirty="0"/>
                  <a:t>α</a:t>
                </a:r>
                <a:endParaRPr lang="nl-BE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750" y="1268413"/>
                <a:ext cx="4016920" cy="5400947"/>
              </a:xfrm>
              <a:blipFill rotWithShape="0">
                <a:blip r:embed="rId3"/>
                <a:stretch>
                  <a:fillRect l="-3187" t="-14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570" y="1340768"/>
            <a:ext cx="466344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1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BE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altLang="en-US" dirty="0"/>
                  <a:t>-waarde (bis)</a:t>
                </a:r>
              </a:p>
            </p:txBody>
          </p:sp>
        </mc:Choice>
        <mc:Fallback xmlns="">
          <p:sp>
            <p:nvSpPr>
              <p:cNvPr id="44035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" b="-11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562" y="1268412"/>
            <a:ext cx="4047955" cy="53289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nl-BE" dirty="0"/>
              <a:t>Ik gooi 120 keer met de dobbelsteen en tel </a:t>
            </a:r>
            <a:r>
              <a:rPr lang="nl-BE" dirty="0">
                <a:solidFill>
                  <a:srgbClr val="C00000"/>
                </a:solidFill>
              </a:rPr>
              <a:t>10</a:t>
            </a:r>
            <a:r>
              <a:rPr lang="nl-BE" dirty="0"/>
              <a:t> 6-en. Dat is minder dan 1/6. Is dat voldoende om te besluiten dat de dobbelsteen vals is?</a:t>
            </a:r>
          </a:p>
          <a:p>
            <a:pPr>
              <a:lnSpc>
                <a:spcPct val="120000"/>
              </a:lnSpc>
              <a:defRPr/>
            </a:pPr>
            <a:r>
              <a:rPr lang="nl-BE" dirty="0"/>
              <a:t>Hier: 0.78% van de steekproeven geeft 10 of minder 6-en. Het experiment dat we uitvoerden geeft nu dus wel degelijk aanleiding tot twijfel aan de zuiverheid van de dobbelsteen…</a:t>
            </a:r>
          </a:p>
          <a:p>
            <a:pPr>
              <a:lnSpc>
                <a:spcPct val="120000"/>
              </a:lnSpc>
              <a:defRPr/>
            </a:pPr>
            <a:r>
              <a:rPr lang="nl-BE" dirty="0"/>
              <a:t>… maar ook nu hebben we geen </a:t>
            </a:r>
            <a:r>
              <a:rPr lang="nl-BE" u="sng" dirty="0"/>
              <a:t>zekerheid</a:t>
            </a:r>
            <a:r>
              <a:rPr lang="nl-BE" dirty="0"/>
              <a:t> dat de dobbelsteen onzuiver is!</a:t>
            </a:r>
          </a:p>
        </p:txBody>
      </p:sp>
      <p:sp>
        <p:nvSpPr>
          <p:cNvPr id="44037" name="Ovaal 4"/>
          <p:cNvSpPr>
            <a:spLocks noChangeArrowheads="1"/>
          </p:cNvSpPr>
          <p:nvPr/>
        </p:nvSpPr>
        <p:spPr bwMode="auto">
          <a:xfrm>
            <a:off x="2764274" y="1628800"/>
            <a:ext cx="504056" cy="3841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70" y="1559251"/>
            <a:ext cx="4602480" cy="47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9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" y="1462685"/>
            <a:ext cx="4421981" cy="4593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1462685"/>
            <a:ext cx="4386263" cy="4557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 via normale verdeling, continuïteitscorrectie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3246" t="-13559" b="-265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  <p:sp>
        <p:nvSpPr>
          <p:cNvPr id="8" name="Ovaal 4"/>
          <p:cNvSpPr>
            <a:spLocks noChangeArrowheads="1"/>
          </p:cNvSpPr>
          <p:nvPr/>
        </p:nvSpPr>
        <p:spPr bwMode="auto">
          <a:xfrm>
            <a:off x="1043608" y="3819802"/>
            <a:ext cx="327025" cy="3841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  <p:sp>
        <p:nvSpPr>
          <p:cNvPr id="9" name="Ovaal 4"/>
          <p:cNvSpPr>
            <a:spLocks noChangeArrowheads="1"/>
          </p:cNvSpPr>
          <p:nvPr/>
        </p:nvSpPr>
        <p:spPr bwMode="auto">
          <a:xfrm>
            <a:off x="5846013" y="3819802"/>
            <a:ext cx="327025" cy="3841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en-US" sz="2400"/>
          </a:p>
        </p:txBody>
      </p:sp>
    </p:spTree>
    <p:extLst>
      <p:ext uri="{BB962C8B-B14F-4D97-AF65-F5344CB8AC3E}">
        <p14:creationId xmlns:p14="http://schemas.microsoft.com/office/powerpoint/2010/main" val="91292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Afsluitende bemerkingen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199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Mijn ervaring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BE" dirty="0"/>
                  <a:t>context: probleem 2 / studenten uit de lerarenopleiding / in groepjes van 3 à 4 / met een werktekst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veel B-studenten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“Ik herinner me dat ik dit soort problemen ooit heb leren oplossen, maar ik ben het ondertussen vergeten.”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weinig inzicht (bv. </a:t>
                </a:r>
                <a14:m>
                  <m:oMath xmlns:m="http://schemas.openxmlformats.org/officeDocument/2006/math">
                    <m:r>
                      <a:rPr lang="nl-BE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-waarde)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ik stimuleer hen om observaties te koppelen aan wat ze van vroeger weten, bv. eerst voorspellen, dan observeren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niet evident voor hen: veel discussie onder elkaar, werken meer dan een uur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ze vinden de opdrachten verhelderend</a:t>
                </a:r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1" t="-1175" r="-27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sz="2800"/>
              <a:t>Een moderne aanpak van verklarende statistiek</a:t>
            </a:r>
            <a:endParaRPr lang="en-GB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nl-BE" dirty="0"/>
                  <a:t>veel aandacht voor begripsvorming en statistisch denken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nl-BE" dirty="0"/>
                  <a:t>gebaseerd op de centrale vraag: Wat gebeurt er als we dit heel veel keren doen?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nl-BE" dirty="0"/>
                  <a:t>laveert tussen twee klippen door: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nl-BE" dirty="0"/>
                  <a:t>klip 1: kookboekstatistiek, toepassen van recepten zonder inzicht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nl-BE" dirty="0"/>
                  <a:t>klip 2: volledigheid nastreven in de wiskundige onderbouw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nl-BE" dirty="0"/>
                  <a:t>bv.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nl-BE" dirty="0"/>
                  <a:t>veel aandacht voor variabiliteit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nl-BE" dirty="0"/>
                  <a:t>veel belang aan inzicht in een concept als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l-BE" dirty="0"/>
                  <a:t>-waarde</a:t>
                </a:r>
              </a:p>
              <a:p>
                <a:pPr lvl="1">
                  <a:lnSpc>
                    <a:spcPct val="120000"/>
                  </a:lnSpc>
                  <a:defRPr/>
                </a:pPr>
                <a:r>
                  <a:rPr lang="nl-BE" dirty="0"/>
                  <a:t>maar gebaseerd op een informeel </a:t>
                </a:r>
                <a:r>
                  <a:rPr lang="nl-BE" dirty="0" err="1"/>
                  <a:t>kansbegrip</a:t>
                </a:r>
                <a:endParaRPr lang="nl-BE" dirty="0"/>
              </a:p>
              <a:p>
                <a:pPr>
                  <a:lnSpc>
                    <a:spcPct val="120000"/>
                  </a:lnSpc>
                  <a:defRPr/>
                </a:pPr>
                <a:r>
                  <a:rPr lang="nl-BE" dirty="0"/>
                  <a:t>aanpak is geïnspireerd op didactisch onderzoek en ontwikkelingswerk uit USA van David Moore, Joan Garfield, Alan </a:t>
                </a:r>
                <a:r>
                  <a:rPr lang="nl-BE" dirty="0" err="1"/>
                  <a:t>Rossman</a:t>
                </a:r>
                <a:r>
                  <a:rPr lang="nl-BE" dirty="0"/>
                  <a:t>, Beth Chance, …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65" t="-940" r="-23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7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dit een wondermiddel?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Many […] studies set out to answer a question such as “which is better?” However, […] it is </a:t>
            </a:r>
            <a:r>
              <a:rPr lang="en-US" u="sng" dirty="0"/>
              <a:t>difficult to determine the impact of a particular teaching method or instruction tool</a:t>
            </a:r>
            <a:r>
              <a:rPr lang="en-US" dirty="0"/>
              <a:t> on students’ learning in a course due to limitations in study design or assessments used. […] The results of many of the comparative studies are </a:t>
            </a:r>
            <a:r>
              <a:rPr lang="en-US" u="sng" dirty="0"/>
              <a:t>usually limited to that particular course setting and cannot be generalized to other courses</a:t>
            </a:r>
            <a:r>
              <a:rPr lang="en-US" dirty="0"/>
              <a:t>. For example, if one study compared a particular type of active learning to a “traditional” course, results cannot be generalized to active learning versus a “traditional” course, because of the variety of methods of implementing “active learning” and the variety of “traditional” courses.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843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opdracht!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[…] developing a deep understanding of statistics concepts is quite challenging and should not be underestimated. Research suggests that it </a:t>
            </a:r>
            <a:r>
              <a:rPr lang="en-US" u="sng" dirty="0"/>
              <a:t>takes time</a:t>
            </a:r>
            <a:r>
              <a:rPr lang="en-US" dirty="0"/>
              <a:t>, a </a:t>
            </a:r>
            <a:r>
              <a:rPr lang="en-US" u="sng" dirty="0"/>
              <a:t>well thought out learning trajectory</a:t>
            </a:r>
            <a:r>
              <a:rPr lang="en-US" dirty="0"/>
              <a:t>, and </a:t>
            </a:r>
            <a:r>
              <a:rPr lang="en-US" u="sng" dirty="0"/>
              <a:t>appropriate technological tools</a:t>
            </a:r>
            <a:r>
              <a:rPr lang="en-US" dirty="0"/>
              <a:t>, </a:t>
            </a:r>
            <a:r>
              <a:rPr lang="en-US" u="sng" dirty="0"/>
              <a:t>activities</a:t>
            </a:r>
            <a:r>
              <a:rPr lang="en-US" dirty="0"/>
              <a:t>, and </a:t>
            </a:r>
            <a:r>
              <a:rPr lang="en-US" u="sng" dirty="0"/>
              <a:t>discussion questions</a:t>
            </a:r>
            <a:r>
              <a:rPr lang="en-US" dirty="0"/>
              <a:t> to develop deep understanding. Good reasoning about important concepts can be developed very carefully using activities and tools given enough time and revisiting of these ideas.</a:t>
            </a:r>
          </a:p>
          <a:p>
            <a:pPr marL="2154600" lvl="5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Joan Garfield and Dani Ben-</a:t>
            </a:r>
            <a:r>
              <a:rPr lang="en-US" dirty="0" err="1"/>
              <a:t>Zvi</a:t>
            </a:r>
            <a:r>
              <a:rPr lang="en-US" dirty="0"/>
              <a:t> (2007). How Students Learn Statistics Revisited: A Current Review of Research on Teaching and Learning Statistics. </a:t>
            </a:r>
            <a:r>
              <a:rPr lang="en-US" i="1" dirty="0"/>
              <a:t>International Statistical Review 75</a:t>
            </a:r>
            <a:r>
              <a:rPr lang="en-US" dirty="0"/>
              <a:t>(3), 372–396.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4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jullie?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docenten uit de bovenbouw?</a:t>
            </a:r>
          </a:p>
          <a:p>
            <a:endParaRPr lang="nl-BE" dirty="0"/>
          </a:p>
          <a:p>
            <a:r>
              <a:rPr lang="nl-BE" dirty="0"/>
              <a:t>havo - vwo</a:t>
            </a:r>
          </a:p>
          <a:p>
            <a:endParaRPr lang="nl-BE" dirty="0"/>
          </a:p>
          <a:p>
            <a:r>
              <a:rPr lang="nl-BE" dirty="0"/>
              <a:t>A-B-C-D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2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Acht principes van Garfield en Ben-Zvi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Students learn by constructing knowledge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Students learn by active involvement in learning activities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Students learn to do well only what they practice doing</a:t>
            </a:r>
          </a:p>
          <a:p>
            <a:pPr>
              <a:lnSpc>
                <a:spcPct val="120000"/>
              </a:lnSpc>
            </a:pPr>
            <a:r>
              <a:rPr lang="en-US" dirty="0"/>
              <a:t>It is easy to underestimate the difficulty students have in understanding basic concepts of probability and statistics</a:t>
            </a:r>
          </a:p>
          <a:p>
            <a:pPr>
              <a:lnSpc>
                <a:spcPct val="120000"/>
              </a:lnSpc>
            </a:pPr>
            <a:r>
              <a:rPr lang="en-US" dirty="0"/>
              <a:t>It is easy to overestimate how well students understand basic concepts</a:t>
            </a:r>
          </a:p>
          <a:p>
            <a:pPr>
              <a:lnSpc>
                <a:spcPct val="120000"/>
              </a:lnSpc>
            </a:pPr>
            <a:r>
              <a:rPr lang="en-US" dirty="0"/>
              <a:t>Learning is enhanced by having students become aware of and confront their errors in reasoning</a:t>
            </a:r>
          </a:p>
          <a:p>
            <a:pPr>
              <a:lnSpc>
                <a:spcPct val="120000"/>
              </a:lnSpc>
            </a:pPr>
            <a:r>
              <a:rPr lang="en-US" dirty="0"/>
              <a:t>Technological tools should be used to help students visualize and explore data, not just to follow algorithms to pre-determined ends</a:t>
            </a:r>
          </a:p>
          <a:p>
            <a:pPr>
              <a:lnSpc>
                <a:spcPct val="120000"/>
              </a:lnSpc>
            </a:pPr>
            <a:r>
              <a:rPr lang="en-US" dirty="0"/>
              <a:t>Students learn better if they receive consistent and helpful feedback on their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8F1F-13CE-4486-9E48-08EEEFFC7776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070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Bedankt voor uw aandacht!</a:t>
            </a:r>
            <a:br>
              <a:rPr lang="nl-BE" dirty="0"/>
            </a:br>
            <a:br>
              <a:rPr lang="nl-BE" dirty="0"/>
            </a:br>
            <a:r>
              <a:rPr lang="nl-BE" dirty="0"/>
              <a:t>Vragen en opmerkingen welkom!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9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Intro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42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Mijn dobbelsteen (probleem 1)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 algn="ctr">
              <a:buNone/>
            </a:pPr>
            <a:r>
              <a:rPr lang="nl-BE" dirty="0"/>
              <a:t>Is mijn dobbelsteen onzuiver?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74" y="1129539"/>
            <a:ext cx="3163453" cy="45671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7589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mijn dobbelsteen onzuiver?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2778" y="1196752"/>
            <a:ext cx="7014374" cy="5184576"/>
          </a:xfrm>
        </p:spPr>
        <p:txBody>
          <a:bodyPr/>
          <a:lstStyle/>
          <a:p>
            <a:r>
              <a:rPr lang="nl-BE" dirty="0"/>
              <a:t>“Ja! Bij een zuivere dobbelsteen komt elk aantal ogen 20 keer voor.”</a:t>
            </a:r>
          </a:p>
          <a:p>
            <a:pPr lvl="1"/>
            <a:r>
              <a:rPr lang="nl-BE" dirty="0"/>
              <a:t>in “theorie” wel…</a:t>
            </a:r>
          </a:p>
          <a:p>
            <a:pPr lvl="1"/>
            <a:r>
              <a:rPr lang="nl-BE" dirty="0"/>
              <a:t>maar: bij een eindig aantal worpen treden er altijd afwijkingen op</a:t>
            </a:r>
          </a:p>
          <a:p>
            <a:pPr lvl="1"/>
            <a:r>
              <a:rPr lang="nl-BE" u="sng" dirty="0"/>
              <a:t>steekproevenvariabiliteit</a:t>
            </a:r>
            <a:r>
              <a:rPr lang="nl-BE" dirty="0"/>
              <a:t>: elke steekproef (hier: elke set van 120 worpen) kan een ander resultaat geven</a:t>
            </a:r>
          </a:p>
          <a:p>
            <a:endParaRPr lang="nl-BE" dirty="0"/>
          </a:p>
          <a:p>
            <a:r>
              <a:rPr lang="nl-BE" dirty="0"/>
              <a:t>“Uit zo’n beperkt aantal worpen kun je geen enkele conclusie trekken.”</a:t>
            </a:r>
          </a:p>
          <a:p>
            <a:pPr lvl="1"/>
            <a:r>
              <a:rPr lang="nl-BE" dirty="0"/>
              <a:t>Dat valt nog te bezien…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52" y="1944253"/>
            <a:ext cx="2056848" cy="2969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617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zijn jullie? (bis)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 = “Ik weet hoe ik op basis van het experiment moet bepalen of de dubbelsteen onzuiver is.”</a:t>
            </a:r>
          </a:p>
          <a:p>
            <a:endParaRPr lang="nl-BE" dirty="0"/>
          </a:p>
          <a:p>
            <a:r>
              <a:rPr lang="nl-BE" dirty="0"/>
              <a:t>B = “Ik herinner me dat ik dit soort problemen ooit heb leren oplossen, maar ik ben het ondertussen vergeten.”</a:t>
            </a:r>
          </a:p>
          <a:p>
            <a:endParaRPr lang="nl-BE" dirty="0"/>
          </a:p>
          <a:p>
            <a:r>
              <a:rPr lang="nl-BE" dirty="0"/>
              <a:t>C = “Ik heb geen idee hoe ik dit soort problemen kan oplossen.”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45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Onzuiver? Plan van aanpak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/>
              <a:t>We bestuderen het gedrag van een </a:t>
            </a:r>
            <a:r>
              <a:rPr lang="nl-BE" u="sng" dirty="0"/>
              <a:t>zuivere</a:t>
            </a:r>
            <a:r>
              <a:rPr lang="nl-BE" dirty="0"/>
              <a:t> dobbelsteen.</a:t>
            </a:r>
          </a:p>
          <a:p>
            <a:pPr marL="898525" lvl="1" indent="-361950"/>
            <a:r>
              <a:rPr lang="nl-BE" dirty="0"/>
              <a:t>via simulatie</a:t>
            </a:r>
          </a:p>
          <a:p>
            <a:pPr marL="898525" lvl="1" indent="-361950"/>
            <a:r>
              <a:rPr lang="nl-BE" dirty="0"/>
              <a:t>met Excel (kan ook met GR, …)</a:t>
            </a:r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Past de uitkomst van het experiment met mijn dobbelsteen in dit plaatje of niet?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739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41007_KU_Leuven" id="{16143344-362B-4CDC-8C34-78F9C388593B}" vid="{D0380E31-9FA4-4F5F-99A1-3DE66D68AF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1707</Words>
  <Application>Microsoft Office PowerPoint</Application>
  <PresentationFormat>Diavoorstelling (4:3)</PresentationFormat>
  <Paragraphs>280</Paragraphs>
  <Slides>41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Verdana</vt:lpstr>
      <vt:lpstr>Wingdings</vt:lpstr>
      <vt:lpstr>2009-corporate_kuleuven_liggend-versie2007-9sept</vt:lpstr>
      <vt:lpstr> Statistiek begrijpen via inzicht in steekproevenvariabiliteit</vt:lpstr>
      <vt:lpstr>Kennismaking</vt:lpstr>
      <vt:lpstr>Wie ben ik?</vt:lpstr>
      <vt:lpstr>Wie zijn jullie?</vt:lpstr>
      <vt:lpstr>Intro</vt:lpstr>
      <vt:lpstr>Mijn dobbelsteen (probleem 1)</vt:lpstr>
      <vt:lpstr>Is mijn dobbelsteen onzuiver?</vt:lpstr>
      <vt:lpstr>Wie zijn jullie? (bis)</vt:lpstr>
      <vt:lpstr>Onzuiver? Plan van aanpak</vt:lpstr>
      <vt:lpstr>Overzicht van deze lezing</vt:lpstr>
      <vt:lpstr>Probleem 1: via simulatie</vt:lpstr>
      <vt:lpstr>Simulatie van één worp met een ZUIVERE dobbelsteen</vt:lpstr>
      <vt:lpstr>Simulatie van 120 worpen met …</vt:lpstr>
      <vt:lpstr>Past de uitkomst van het experiment met mijn dobbelsteen in dit plaatje? (1)</vt:lpstr>
      <vt:lpstr>Afwijkingen van het ‘ideaal’ kwantificeren</vt:lpstr>
      <vt:lpstr>Past de uitkomst van het experiment met mijn dobbelsteen in dit plaatje? (2)</vt:lpstr>
      <vt:lpstr>Systematische studie: 10 000 reeksen van 120 worpen …</vt:lpstr>
      <vt:lpstr>Systematische studie: … en hun ‘afwijkingsgetallen’</vt:lpstr>
      <vt:lpstr>Systematische studie: ‘afwijkingsgetallen’ bij 10 000 reeksen van 120 worpen</vt:lpstr>
      <vt:lpstr>Past de uitkomst van het experiment met mijn dobbelsteen in dit plaatje? (3)</vt:lpstr>
      <vt:lpstr>Probleem 1: van informeel naar formeel</vt:lpstr>
      <vt:lpstr>De wiskunde/statistiek achter dit voorbeeld: toetsen van hypothesen</vt:lpstr>
      <vt:lpstr>De wiskunde/statistiek achter dit voorbeeld</vt:lpstr>
      <vt:lpstr>Informeel versus formeel</vt:lpstr>
      <vt:lpstr>Probleem 2</vt:lpstr>
      <vt:lpstr>Mijn dobbelsteen</vt:lpstr>
      <vt:lpstr>De applet</vt:lpstr>
      <vt:lpstr>Herhaald simuleren</vt:lpstr>
      <vt:lpstr>Steekproevenvariabiliteit</vt:lpstr>
      <vt:lpstr>Veel steekproeven: regelmaat in de uitkomsten leidt tot steekproevenverdeling</vt:lpstr>
      <vt:lpstr>Grootte van steekproeven vergelijken</vt:lpstr>
      <vt:lpstr>p-waarde en significantie </vt:lpstr>
      <vt:lpstr>p-waarde (bis)</vt:lpstr>
      <vt:lpstr>p-waarde via normale verdeling, continuïteitscorrectie</vt:lpstr>
      <vt:lpstr>Afsluitende bemerkingen</vt:lpstr>
      <vt:lpstr>Mijn ervaring</vt:lpstr>
      <vt:lpstr>Een moderne aanpak van verklarende statistiek</vt:lpstr>
      <vt:lpstr>Is dit een wondermiddel?</vt:lpstr>
      <vt:lpstr>Een opdracht!</vt:lpstr>
      <vt:lpstr>Acht principes van Garfield en Ben-Zvi</vt:lpstr>
      <vt:lpstr>Bedankt voor uw aandacht!  Vragen en opmerkingen welkom!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en onderwijzen van statistiek – inleiding (1)</dc:title>
  <dc:creator>Eline Vetters</dc:creator>
  <cp:lastModifiedBy>Johan Deprez</cp:lastModifiedBy>
  <cp:revision>631</cp:revision>
  <dcterms:created xsi:type="dcterms:W3CDTF">2016-08-17T10:15:00Z</dcterms:created>
  <dcterms:modified xsi:type="dcterms:W3CDTF">2017-02-02T08:39:57Z</dcterms:modified>
</cp:coreProperties>
</file>