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6"/>
  </p:notesMasterIdLst>
  <p:sldIdLst>
    <p:sldId id="256" r:id="rId2"/>
    <p:sldId id="276" r:id="rId3"/>
    <p:sldId id="316" r:id="rId4"/>
    <p:sldId id="258" r:id="rId5"/>
    <p:sldId id="314" r:id="rId6"/>
    <p:sldId id="259" r:id="rId7"/>
    <p:sldId id="260" r:id="rId8"/>
    <p:sldId id="261" r:id="rId9"/>
    <p:sldId id="262" r:id="rId10"/>
    <p:sldId id="279" r:id="rId11"/>
    <p:sldId id="263" r:id="rId12"/>
    <p:sldId id="275" r:id="rId13"/>
    <p:sldId id="284" r:id="rId14"/>
    <p:sldId id="315" r:id="rId15"/>
    <p:sldId id="286" r:id="rId16"/>
    <p:sldId id="289" r:id="rId17"/>
    <p:sldId id="300" r:id="rId18"/>
    <p:sldId id="301" r:id="rId19"/>
    <p:sldId id="302" r:id="rId20"/>
    <p:sldId id="304" r:id="rId21"/>
    <p:sldId id="303" r:id="rId22"/>
    <p:sldId id="264" r:id="rId23"/>
    <p:sldId id="265" r:id="rId24"/>
    <p:sldId id="268" r:id="rId25"/>
    <p:sldId id="270" r:id="rId26"/>
    <p:sldId id="269" r:id="rId27"/>
    <p:sldId id="272" r:id="rId28"/>
    <p:sldId id="277" r:id="rId29"/>
    <p:sldId id="271" r:id="rId30"/>
    <p:sldId id="278" r:id="rId31"/>
    <p:sldId id="281" r:id="rId32"/>
    <p:sldId id="273" r:id="rId33"/>
    <p:sldId id="280" r:id="rId34"/>
    <p:sldId id="282" r:id="rId35"/>
    <p:sldId id="305" r:id="rId36"/>
    <p:sldId id="306" r:id="rId37"/>
    <p:sldId id="307" r:id="rId38"/>
    <p:sldId id="308" r:id="rId39"/>
    <p:sldId id="309" r:id="rId40"/>
    <p:sldId id="310" r:id="rId41"/>
    <p:sldId id="311" r:id="rId42"/>
    <p:sldId id="312" r:id="rId43"/>
    <p:sldId id="313" r:id="rId44"/>
    <p:sldId id="274" r:id="rId45"/>
  </p:sldIdLst>
  <p:sldSz cx="9144000" cy="6858000" type="screen4x3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prez, Johan" initials="DJ" lastIdx="5" clrIdx="0">
    <p:extLst>
      <p:ext uri="{19B8F6BF-5375-455C-9EA6-DF929625EA0E}">
        <p15:presenceInfo xmlns:p15="http://schemas.microsoft.com/office/powerpoint/2012/main" userId="S-1-5-21-2900568480-4167444633-610546693-76656" providerId="AD"/>
      </p:ext>
    </p:extLst>
  </p:cmAuthor>
  <p:cmAuthor id="2" name="Johan Deprez" initials="JD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51" autoAdjust="0"/>
    <p:restoredTop sz="94004" autoAdjust="0"/>
  </p:normalViewPr>
  <p:slideViewPr>
    <p:cSldViewPr snapToGrid="0">
      <p:cViewPr varScale="1">
        <p:scale>
          <a:sx n="111" d="100"/>
          <a:sy n="111" d="100"/>
        </p:scale>
        <p:origin x="1764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592C9C-9CDE-4329-BD1B-AC9364D7DEED}" type="datetimeFigureOut">
              <a:rPr lang="nl-BE" smtClean="0"/>
              <a:t>19/04/2017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F504E5-5EB5-405D-9C6F-4EB285499B9D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04708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9745EB-E21A-463B-87C4-0AEA21A60A87}" type="slidenum">
              <a:rPr lang="nl-NL" smtClean="0"/>
              <a:pPr>
                <a:defRPr/>
              </a:pPr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66946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0" y="539750"/>
            <a:ext cx="9177338" cy="633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nl-BE" sz="1800">
              <a:solidFill>
                <a:srgbClr val="000000"/>
              </a:solidFill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836613"/>
            <a:ext cx="9177338" cy="6021387"/>
          </a:xfrm>
          <a:prstGeom prst="rect">
            <a:avLst/>
          </a:prstGeom>
          <a:gradFill rotWithShape="1">
            <a:gsLst>
              <a:gs pos="0">
                <a:srgbClr val="158CAF"/>
              </a:gs>
              <a:gs pos="100000">
                <a:srgbClr val="0A415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nl-BE" sz="1800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0"/>
            <a:ext cx="9144000" cy="841375"/>
          </a:xfrm>
          <a:prstGeom prst="rect">
            <a:avLst/>
          </a:prstGeom>
          <a:solidFill>
            <a:schemeClr val="bg1"/>
          </a:solidFill>
          <a:ln w="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nl-BE" sz="2400">
              <a:solidFill>
                <a:srgbClr val="000E21"/>
              </a:solidFill>
              <a:cs typeface="Arial" pitchFamily="34" charset="0"/>
            </a:endParaRPr>
          </a:p>
        </p:txBody>
      </p:sp>
      <p:pic>
        <p:nvPicPr>
          <p:cNvPr id="5" name="Picture 11" descr="SEDES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263" y="114300"/>
            <a:ext cx="36353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Afbeelding 13" descr="HR_CORPORATE-versie3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77" y="2828804"/>
            <a:ext cx="1221905" cy="2616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84000" y="2159000"/>
            <a:ext cx="7452000" cy="2278112"/>
          </a:xfrm>
        </p:spPr>
        <p:txBody>
          <a:bodyPr anchor="t"/>
          <a:lstStyle>
            <a:lvl1pPr algn="ctr">
              <a:defRPr sz="4000" baseline="0"/>
            </a:lvl1pPr>
          </a:lstStyle>
          <a:p>
            <a:r>
              <a:rPr lang="nl-NL" dirty="0"/>
              <a:t>Klik om de stijl te bewerken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567"/>
            <a:ext cx="1960859" cy="698303"/>
          </a:xfrm>
          <a:prstGeom prst="rect">
            <a:avLst/>
          </a:prstGeom>
        </p:spPr>
      </p:pic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584000" y="4868862"/>
            <a:ext cx="7452000" cy="1080000"/>
          </a:xfrm>
        </p:spPr>
        <p:txBody>
          <a:bodyPr lIns="0" tIns="0" rIns="0" bIns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360000" indent="0">
              <a:buNone/>
              <a:defRPr/>
            </a:lvl2pPr>
            <a:lvl3pPr marL="684000" indent="0">
              <a:buNone/>
              <a:defRPr/>
            </a:lvl3pPr>
            <a:lvl4pPr marL="972000" indent="0">
              <a:buNone/>
              <a:defRPr/>
            </a:lvl4pPr>
            <a:lvl5pPr marL="1224000" indent="0">
              <a:buNone/>
              <a:defRPr/>
            </a:lvl5pPr>
          </a:lstStyle>
          <a:p>
            <a:pPr lvl="0"/>
            <a:r>
              <a:rPr lang="nl-BE" noProof="0" dirty="0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030379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82B52"/>
                </a:solidFill>
              </a:defRPr>
            </a:lvl1pPr>
            <a:lvl2pPr>
              <a:defRPr>
                <a:solidFill>
                  <a:srgbClr val="182B52"/>
                </a:solidFill>
              </a:defRPr>
            </a:lvl2pPr>
            <a:lvl3pPr>
              <a:defRPr>
                <a:solidFill>
                  <a:srgbClr val="182B52"/>
                </a:solidFill>
              </a:defRPr>
            </a:lvl3pPr>
            <a:lvl4pPr>
              <a:defRPr>
                <a:solidFill>
                  <a:srgbClr val="182B52"/>
                </a:solidFill>
              </a:defRPr>
            </a:lvl4pPr>
            <a:lvl5pPr>
              <a:defRPr>
                <a:solidFill>
                  <a:srgbClr val="182B52"/>
                </a:solidFill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22554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7504" y="2492896"/>
            <a:ext cx="8928992" cy="1440000"/>
          </a:xfrm>
        </p:spPr>
        <p:txBody>
          <a:bodyPr anchor="ctr"/>
          <a:lstStyle>
            <a:lvl1pPr algn="l">
              <a:defRPr sz="3600" b="1" cap="none" baseline="0">
                <a:solidFill>
                  <a:srgbClr val="182B52"/>
                </a:solidFill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7504" y="3960120"/>
            <a:ext cx="8928992" cy="1440000"/>
          </a:xfrm>
        </p:spPr>
        <p:txBody>
          <a:bodyPr anchor="ctr"/>
          <a:lstStyle>
            <a:lvl1pPr marL="0" indent="0">
              <a:buNone/>
              <a:defRPr sz="2000">
                <a:solidFill>
                  <a:srgbClr val="182B52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F76CB6-1DD1-4E73-82BD-69665DAF08A8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18405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72000" y="1258888"/>
            <a:ext cx="4428000" cy="5122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4608000" y="1258888"/>
            <a:ext cx="4428000" cy="5122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35194B-9B01-4EE2-8614-AE65564F0E31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77541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" y="0"/>
            <a:ext cx="86400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035B2-DDAF-47E4-8D83-C606CE61E8BE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08226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 descr="PP_CORP_BACKG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8344" y="6441500"/>
            <a:ext cx="1296169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2000">
                <a:solidFill>
                  <a:srgbClr val="182B52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EB5CAE8A-A2CE-4EE7-9900-583AC2CEA8B2}" type="slidenum">
              <a:rPr lang="nl-NL" smtClean="0"/>
              <a:pPr fontAlgn="base">
                <a:spcAft>
                  <a:spcPct val="0"/>
                </a:spcAft>
                <a:defRPr/>
              </a:pPr>
              <a:t>‹#›</a:t>
            </a:fld>
            <a:endParaRPr lang="nl-NL" dirty="0"/>
          </a:p>
        </p:txBody>
      </p:sp>
      <p:sp>
        <p:nvSpPr>
          <p:cNvPr id="1031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778" y="1196752"/>
            <a:ext cx="8963718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6000" tIns="36000" rIns="36000" bIns="3600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nl-NL" dirty="0"/>
              <a:t>Klik en typ de tekst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032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71983" y="0"/>
            <a:ext cx="86391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/>
              <a:t>Klik en typ de titel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32748" y="337201"/>
            <a:ext cx="1048453" cy="374051"/>
          </a:xfrm>
          <a:prstGeom prst="rect">
            <a:avLst/>
          </a:prstGeom>
        </p:spPr>
      </p:pic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2778" y="6440400"/>
            <a:ext cx="752355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>
                <a:solidFill>
                  <a:srgbClr val="182B52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07483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60000" indent="-360000" algn="l" rtl="0" eaLnBrk="0" fontAlgn="base" hangingPunct="0">
        <a:spcBef>
          <a:spcPts val="300"/>
        </a:spcBef>
        <a:spcAft>
          <a:spcPct val="0"/>
        </a:spcAft>
        <a:buChar char="•"/>
        <a:defRPr sz="2800">
          <a:solidFill>
            <a:srgbClr val="182B52"/>
          </a:solidFill>
          <a:latin typeface="+mn-lt"/>
          <a:ea typeface="+mn-ea"/>
          <a:cs typeface="+mn-cs"/>
        </a:defRPr>
      </a:lvl1pPr>
      <a:lvl2pPr marL="684000" indent="-324000" algn="l" rtl="0" eaLnBrk="0" fontAlgn="base" hangingPunct="0">
        <a:spcBef>
          <a:spcPts val="300"/>
        </a:spcBef>
        <a:spcAft>
          <a:spcPct val="0"/>
        </a:spcAft>
        <a:buFont typeface="Wingdings" panose="05000000000000000000" pitchFamily="2" charset="2"/>
        <a:buChar char="Ø"/>
        <a:defRPr sz="2400">
          <a:solidFill>
            <a:srgbClr val="182B52"/>
          </a:solidFill>
          <a:latin typeface="+mn-lt"/>
        </a:defRPr>
      </a:lvl2pPr>
      <a:lvl3pPr marL="972000" indent="-288000" algn="l" rtl="0" eaLnBrk="0" fontAlgn="base" hangingPunct="0">
        <a:spcBef>
          <a:spcPts val="300"/>
        </a:spcBef>
        <a:spcAft>
          <a:spcPct val="0"/>
        </a:spcAft>
        <a:buChar char="•"/>
        <a:defRPr sz="2200">
          <a:solidFill>
            <a:srgbClr val="182B52"/>
          </a:solidFill>
          <a:latin typeface="+mn-lt"/>
        </a:defRPr>
      </a:lvl3pPr>
      <a:lvl4pPr marL="1224000" indent="-252000" algn="l" rtl="0" eaLnBrk="0" fontAlgn="base" hangingPunct="0">
        <a:spcBef>
          <a:spcPts val="200"/>
        </a:spcBef>
        <a:spcAft>
          <a:spcPct val="0"/>
        </a:spcAft>
        <a:buFont typeface="Wingdings" panose="05000000000000000000" pitchFamily="2" charset="2"/>
        <a:buChar char="Ø"/>
        <a:defRPr sz="2000">
          <a:solidFill>
            <a:srgbClr val="182B52"/>
          </a:solidFill>
          <a:latin typeface="+mn-lt"/>
        </a:defRPr>
      </a:lvl4pPr>
      <a:lvl5pPr marL="1440000" indent="-216000" algn="l" rtl="0" eaLnBrk="0" fontAlgn="base" hangingPunct="0">
        <a:spcBef>
          <a:spcPts val="200"/>
        </a:spcBef>
        <a:spcAft>
          <a:spcPct val="0"/>
        </a:spcAft>
        <a:buChar char="•"/>
        <a:defRPr sz="1800">
          <a:solidFill>
            <a:srgbClr val="182B5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rgbClr val="182B52"/>
          </a:solidFill>
          <a:latin typeface="+mn-lt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hyperlink" Target="http://www.ua.ac.be/johan.deprez" TargetMode="Externa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ggbm.at/puwMrjPn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png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84000" y="2159000"/>
            <a:ext cx="7452000" cy="2278112"/>
          </a:xfrm>
        </p:spPr>
        <p:txBody>
          <a:bodyPr/>
          <a:lstStyle/>
          <a:p>
            <a:r>
              <a:rPr lang="nl-BE" dirty="0"/>
              <a:t/>
            </a:r>
            <a:br>
              <a:rPr lang="nl-BE" dirty="0"/>
            </a:br>
            <a:r>
              <a:rPr lang="nl-BE" dirty="0"/>
              <a:t>Economische contexten in wiskundelessen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BE" dirty="0"/>
              <a:t>Johan Deprez</a:t>
            </a:r>
          </a:p>
          <a:p>
            <a:r>
              <a:rPr lang="nl-BE" dirty="0"/>
              <a:t>AVL-nascholing wiskunde, Leuven, 19/4/17</a:t>
            </a:r>
          </a:p>
          <a:p>
            <a:r>
              <a:rPr lang="nl-BE" dirty="0"/>
              <a:t>slides + tekst op mijn website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461" y="1068194"/>
            <a:ext cx="1399079" cy="174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61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Twee betekenissen ‘continu’: 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>
              <a:xfrm>
                <a:off x="72778" y="4437112"/>
                <a:ext cx="8963718" cy="2088232"/>
              </a:xfrm>
            </p:spPr>
            <p:txBody>
              <a:bodyPr>
                <a:normAutofit fontScale="70000" lnSpcReduction="20000"/>
              </a:bodyPr>
              <a:lstStyle/>
              <a:p>
                <a:pPr lvl="4">
                  <a:lnSpc>
                    <a:spcPct val="120000"/>
                  </a:lnSpc>
                </a:pPr>
                <a:endParaRPr lang="nl-BE" dirty="0"/>
              </a:p>
              <a:p>
                <a:pPr>
                  <a:lnSpc>
                    <a:spcPct val="120000"/>
                  </a:lnSpc>
                </a:pPr>
                <a:r>
                  <a:rPr lang="nl-BE" dirty="0"/>
                  <a:t>prijs postzegel in functie van gewicht brief</a:t>
                </a:r>
              </a:p>
              <a:p>
                <a:pPr>
                  <a:lnSpc>
                    <a:spcPct val="120000"/>
                  </a:lnSpc>
                </a:pPr>
                <a:r>
                  <a:rPr lang="nl-BE" dirty="0"/>
                  <a:t>domein is interval </a:t>
                </a:r>
                <a14:m>
                  <m:oMath xmlns:m="http://schemas.openxmlformats.org/officeDocument/2006/math">
                    <m:r>
                      <a:rPr lang="nl-BE">
                        <a:latin typeface="Cambria Math" panose="02040503050406030204" pitchFamily="18" charset="0"/>
                      </a:rPr>
                      <m:t>[0, 2000]</m:t>
                    </m:r>
                  </m:oMath>
                </a14:m>
                <a:endParaRPr lang="nl-BE" dirty="0"/>
              </a:p>
              <a:p>
                <a:pPr>
                  <a:lnSpc>
                    <a:spcPct val="120000"/>
                  </a:lnSpc>
                </a:pPr>
                <a:r>
                  <a:rPr lang="nl-BE" dirty="0"/>
                  <a:t>grafiek: trapfunctie, sprong bij 50, 100, 350, 1000</a:t>
                </a:r>
              </a:p>
              <a:p>
                <a:pPr>
                  <a:lnSpc>
                    <a:spcPct val="120000"/>
                  </a:lnSpc>
                </a:pPr>
                <a:r>
                  <a:rPr lang="nl-BE" dirty="0"/>
                  <a:t>functie die optreedt als continu model (betekenis 2) is dus niet noodzakelijk continu (betekenis 1)</a:t>
                </a:r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2778" y="4437112"/>
                <a:ext cx="8963718" cy="2088232"/>
              </a:xfrm>
              <a:blipFill>
                <a:blip r:embed="rId2"/>
                <a:stretch>
                  <a:fillRect l="-1224" r="-884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10</a:t>
            </a:fld>
            <a:endParaRPr lang="nl-NL" dirty="0"/>
          </a:p>
        </p:txBody>
      </p:sp>
      <p:pic>
        <p:nvPicPr>
          <p:cNvPr id="6" name="Tijdelijke aanduiding voor inhoud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696" y="908720"/>
            <a:ext cx="8277683" cy="3754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483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Een beetje economische achtergrond</a:t>
            </a:r>
            <a:endParaRPr lang="nl-B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nl-BE" dirty="0" smtClean="0"/>
                  <a:t>prijsdiscriminatie en marktsegmentatie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nl-BE" dirty="0"/>
                  <a:t>zelfde product of dienst wordt tegen verschillende prijzen aangeboden op verschillende markten die van elkaar afgesloten zijn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nl-BE" dirty="0"/>
                  <a:t>bv. geografisch gescheiden, grote verbruikers versus kleine verbruikers, kinderen versus volwassenen, …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nl-BE" dirty="0"/>
                  <a:t>in theorie alleen bij monopolisten, maar in de praktijk ruimer verspreid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nl-BE" dirty="0"/>
                  <a:t>levert meer omzet/winst op</a:t>
                </a:r>
              </a:p>
              <a:p>
                <a:pPr>
                  <a:lnSpc>
                    <a:spcPct val="120000"/>
                  </a:lnSpc>
                </a:pPr>
                <a:r>
                  <a:rPr lang="nl-BE" dirty="0"/>
                  <a:t>probleem 1 zonder prijsdiscriminatie</a:t>
                </a:r>
              </a:p>
              <a:p>
                <a:pPr lvl="1">
                  <a:lnSpc>
                    <a:spcPct val="12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endParaRPr lang="nl-BE" dirty="0"/>
              </a:p>
              <a:p>
                <a:pPr lvl="1">
                  <a:lnSpc>
                    <a:spcPct val="12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smtClean="0">
                        <a:latin typeface="Cambria Math" panose="02040503050406030204" pitchFamily="18" charset="0"/>
                      </a:rPr>
                      <m:t>=24−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nl-BE" dirty="0"/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>
                        <a:latin typeface="Cambria Math" panose="02040503050406030204" pitchFamily="18" charset="0"/>
                      </a:rPr>
                      <m:t>=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nl-BE" b="0" i="0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endParaRPr lang="nl-BE" dirty="0"/>
              </a:p>
              <a:p>
                <a:pPr lvl="1"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nl-BE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24−</m:t>
                        </m:r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</m:d>
                    <m:r>
                      <a:rPr lang="nl-BE" smtClean="0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20−</m:t>
                        </m:r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</m:d>
                    <m:r>
                      <a:rPr lang="nl-BE" smtClean="0">
                        <a:latin typeface="Cambria Math" panose="02040503050406030204" pitchFamily="18" charset="0"/>
                      </a:rPr>
                      <m:t>=44−2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nl-BE" dirty="0"/>
                  <a:t> (zolang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≤20</m:t>
                    </m:r>
                  </m:oMath>
                </a14:m>
                <a:r>
                  <a:rPr lang="nl-BE" dirty="0"/>
                  <a:t>)</a:t>
                </a:r>
              </a:p>
              <a:p>
                <a:pPr lvl="1"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nl-BE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=10</m:t>
                    </m:r>
                  </m:oMath>
                </a14:m>
                <a:r>
                  <a:rPr lang="nl-BE" dirty="0"/>
                  <a:t> geeft </a:t>
                </a:r>
                <a14:m>
                  <m:oMath xmlns:m="http://schemas.openxmlformats.org/officeDocument/2006/math">
                    <m:r>
                      <a:rPr lang="nl-BE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=17</m:t>
                    </m:r>
                  </m:oMath>
                </a14:m>
                <a:r>
                  <a:rPr lang="nl-BE" dirty="0"/>
                  <a:t> (i.p.v.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nl-BE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>
                        <a:latin typeface="Cambria Math" panose="02040503050406030204" pitchFamily="18" charset="0"/>
                      </a:rPr>
                      <m:t>=18</m:t>
                    </m:r>
                  </m:oMath>
                </a14:m>
                <a:r>
                  <a:rPr lang="nl-BE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nl-BE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>
                        <a:latin typeface="Cambria Math" panose="02040503050406030204" pitchFamily="18" charset="0"/>
                      </a:rPr>
                      <m:t>=16</m:t>
                    </m:r>
                  </m:oMath>
                </a14:m>
                <a:r>
                  <a:rPr lang="nl-BE" dirty="0"/>
                  <a:t>)</a:t>
                </a:r>
              </a:p>
              <a:p>
                <a:pPr lvl="1"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nl-BE" smtClean="0">
                        <a:latin typeface="Cambria Math" panose="02040503050406030204" pitchFamily="18" charset="0"/>
                      </a:rPr>
                      <m:t>𝑇𝑂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=170</m:t>
                    </m:r>
                  </m:oMath>
                </a14:m>
                <a:r>
                  <a:rPr lang="nl-BE" dirty="0"/>
                  <a:t> (i.p.v. 172)</a:t>
                </a:r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565" t="-823" r="-680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C8F1F-13CE-4486-9E48-08EEEFFC7776}" type="slidenum">
              <a:rPr lang="nl-NL" smtClean="0"/>
              <a:pPr/>
              <a:t>11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8221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Varianten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dirty="0"/>
              <a:t>vraagfunctie hoeft niet lineair te zijn</a:t>
            </a:r>
          </a:p>
          <a:p>
            <a:endParaRPr lang="nl-BE" dirty="0"/>
          </a:p>
          <a:p>
            <a:r>
              <a:rPr lang="nl-BE" dirty="0"/>
              <a:t>opbrengsten</a:t>
            </a:r>
          </a:p>
          <a:p>
            <a:pPr lvl="1"/>
            <a:r>
              <a:rPr lang="nl-BE" dirty="0"/>
              <a:t>≠ winst</a:t>
            </a:r>
          </a:p>
          <a:p>
            <a:pPr lvl="1"/>
            <a:r>
              <a:rPr lang="nl-BE" dirty="0"/>
              <a:t>= ontvangsten, omzet</a:t>
            </a:r>
          </a:p>
          <a:p>
            <a:endParaRPr lang="nl-BE" dirty="0"/>
          </a:p>
          <a:p>
            <a:r>
              <a:rPr lang="nl-BE" u="sng" dirty="0"/>
              <a:t>winst</a:t>
            </a:r>
            <a:r>
              <a:rPr lang="nl-BE" dirty="0"/>
              <a:t> of </a:t>
            </a:r>
            <a:r>
              <a:rPr lang="nl-BE" u="sng" dirty="0"/>
              <a:t>opbrengsten</a:t>
            </a:r>
            <a:r>
              <a:rPr lang="nl-BE" dirty="0"/>
              <a:t> maximaliseren?</a:t>
            </a:r>
          </a:p>
          <a:p>
            <a:pPr lvl="1"/>
            <a:r>
              <a:rPr lang="nl-BE" dirty="0"/>
              <a:t>hier (vaste productie) zijn beide equivalent</a:t>
            </a:r>
          </a:p>
          <a:p>
            <a:pPr lvl="1"/>
            <a:r>
              <a:rPr lang="nl-BE" dirty="0"/>
              <a:t>gegeven vaste productie laten vallen: functies van twee veranderlijken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12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754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inhalige monopolist en een inhalige overheid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F76CB6-1DD1-4E73-82BD-69665DAF08A8}" type="slidenum">
              <a:rPr lang="nl-NL" smtClean="0"/>
              <a:pPr>
                <a:defRPr/>
              </a:pPr>
              <a:t>13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780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inhalige monopolist en een inhalige overheid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dirty="0"/>
                  <a:t>monopolist</a:t>
                </a:r>
              </a:p>
              <a:p>
                <a:pPr lvl="1">
                  <a:lnSpc>
                    <a:spcPct val="110000"/>
                  </a:lnSpc>
                </a:pPr>
                <a:r>
                  <a:rPr lang="en-US" dirty="0" err="1"/>
                  <a:t>productiekost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𝐾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=20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𝑞</m:t>
                    </m:r>
                  </m:oMath>
                </a14:m>
                <a:endParaRPr lang="nl-BE" b="0" dirty="0"/>
              </a:p>
              <a:p>
                <a:pPr lvl="1">
                  <a:lnSpc>
                    <a:spcPct val="110000"/>
                  </a:lnSpc>
                </a:pPr>
                <a:r>
                  <a:rPr lang="en-US" dirty="0"/>
                  <a:t>(inverse) </a:t>
                </a:r>
                <a:r>
                  <a:rPr lang="en-US" dirty="0" err="1"/>
                  <a:t>vraagfunctie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=30−0,01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𝑞</m:t>
                    </m:r>
                  </m:oMath>
                </a14:m>
                <a:endParaRPr lang="en-US" dirty="0"/>
              </a:p>
              <a:p>
                <a:pPr>
                  <a:lnSpc>
                    <a:spcPct val="110000"/>
                  </a:lnSpc>
                </a:pPr>
                <a:r>
                  <a:rPr lang="en-US" dirty="0" err="1"/>
                  <a:t>overheid</a:t>
                </a:r>
                <a:r>
                  <a:rPr lang="en-US" dirty="0"/>
                  <a:t>: </a:t>
                </a:r>
                <a:r>
                  <a:rPr lang="en-US" dirty="0" err="1"/>
                  <a:t>hoeveel</a:t>
                </a:r>
                <a:r>
                  <a:rPr lang="en-US" dirty="0"/>
                  <a:t> </a:t>
                </a:r>
                <a:r>
                  <a:rPr lang="en-US" dirty="0" err="1"/>
                  <a:t>belasting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nl-BE" b="0" i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) per </a:t>
                </a:r>
                <a:r>
                  <a:rPr lang="en-US" dirty="0" err="1"/>
                  <a:t>verkochte</a:t>
                </a:r>
                <a:r>
                  <a:rPr lang="en-US" dirty="0"/>
                  <a:t> </a:t>
                </a:r>
                <a:r>
                  <a:rPr lang="en-US" dirty="0" err="1"/>
                  <a:t>eenheid</a:t>
                </a:r>
                <a:r>
                  <a:rPr lang="en-US" dirty="0"/>
                  <a:t> om </a:t>
                </a:r>
                <a:r>
                  <a:rPr lang="en-US" dirty="0" err="1"/>
                  <a:t>totale</a:t>
                </a:r>
                <a:r>
                  <a:rPr lang="en-US" dirty="0"/>
                  <a:t> </a:t>
                </a:r>
                <a:r>
                  <a:rPr lang="en-US" dirty="0" err="1"/>
                  <a:t>belastingsontvangsten</a:t>
                </a:r>
                <a:r>
                  <a:rPr lang="en-US" dirty="0"/>
                  <a:t> (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) te </a:t>
                </a:r>
                <a:r>
                  <a:rPr lang="en-US" dirty="0" err="1"/>
                  <a:t>maximaliseren</a:t>
                </a:r>
                <a:r>
                  <a:rPr lang="en-US" dirty="0"/>
                  <a:t>?</a:t>
                </a:r>
              </a:p>
              <a:p>
                <a:pPr>
                  <a:lnSpc>
                    <a:spcPct val="110000"/>
                  </a:lnSpc>
                </a:pPr>
                <a:r>
                  <a:rPr lang="nl-BE" b="0" dirty="0"/>
                  <a:t>bv.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dirty="0"/>
              </a:p>
              <a:p>
                <a:pPr lvl="1">
                  <a:lnSpc>
                    <a:spcPct val="110000"/>
                  </a:lnSpc>
                </a:pPr>
                <a:r>
                  <a:rPr lang="en-US" dirty="0"/>
                  <a:t>monopolist: </a:t>
                </a:r>
                <a:r>
                  <a:rPr lang="en-US" dirty="0" err="1"/>
                  <a:t>hoeveel</a:t>
                </a:r>
                <a:r>
                  <a:rPr lang="en-US" dirty="0"/>
                  <a:t> </a:t>
                </a:r>
                <a:r>
                  <a:rPr lang="en-US" dirty="0" err="1"/>
                  <a:t>verkopen</a:t>
                </a:r>
                <a:r>
                  <a:rPr lang="en-US" dirty="0"/>
                  <a:t> om </a:t>
                </a:r>
                <a:r>
                  <a:rPr lang="en-US" dirty="0" err="1"/>
                  <a:t>winst</a:t>
                </a:r>
                <a:r>
                  <a:rPr lang="en-US" dirty="0"/>
                  <a:t> (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n-US" dirty="0"/>
                  <a:t>) </a:t>
                </a:r>
                <a:r>
                  <a:rPr lang="en-US" dirty="0" err="1"/>
                  <a:t>te</a:t>
                </a:r>
                <a:r>
                  <a:rPr lang="en-US" dirty="0"/>
                  <a:t> </a:t>
                </a:r>
                <a:r>
                  <a:rPr lang="en-US" dirty="0" err="1"/>
                  <a:t>maximaliseren</a:t>
                </a:r>
                <a:r>
                  <a:rPr lang="en-US" dirty="0"/>
                  <a:t>?</a:t>
                </a:r>
              </a:p>
              <a:p>
                <a:pPr lvl="1">
                  <a:lnSpc>
                    <a:spcPct val="11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𝑝𝑞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𝐾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endParaRPr lang="en-US" dirty="0"/>
              </a:p>
              <a:p>
                <a:pPr lvl="1">
                  <a:lnSpc>
                    <a:spcPct val="11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=−0,01</m:t>
                    </m:r>
                    <m:sSup>
                      <m:sSup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p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nl-BE" b="0" i="1" smtClean="0">
                        <a:latin typeface="Cambria Math" panose="02040503050406030204" pitchFamily="18" charset="0"/>
                      </a:rPr>
                      <m:t>+30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−20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−4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=−0,01</m:t>
                    </m:r>
                    <m:sSup>
                      <m:sSup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p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nl-BE" b="0" i="1" smtClean="0">
                        <a:latin typeface="Cambria Math" panose="02040503050406030204" pitchFamily="18" charset="0"/>
                      </a:rPr>
                      <m:t>+6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𝑞</m:t>
                    </m:r>
                  </m:oMath>
                </a14:m>
                <a:endParaRPr lang="en-US" dirty="0"/>
              </a:p>
              <a:p>
                <a:pPr lvl="1">
                  <a:lnSpc>
                    <a:spcPct val="11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n-US" dirty="0"/>
                  <a:t> is </a:t>
                </a:r>
                <a:r>
                  <a:rPr lang="en-US" dirty="0" err="1"/>
                  <a:t>maximaal</a:t>
                </a:r>
                <a:r>
                  <a:rPr lang="en-US" dirty="0"/>
                  <a:t> </a:t>
                </a:r>
                <a:r>
                  <a:rPr lang="en-US" dirty="0" err="1"/>
                  <a:t>als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=300</m:t>
                    </m:r>
                  </m:oMath>
                </a14:m>
                <a:endParaRPr lang="en-US" dirty="0"/>
              </a:p>
              <a:p>
                <a:pPr lvl="1">
                  <a:lnSpc>
                    <a:spcPct val="11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=300⋅4=1200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01" t="-1175" r="-1633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14</a:t>
            </a:fld>
            <a:endParaRPr lang="nl-NL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19404" y="3893575"/>
            <a:ext cx="8270466" cy="2373181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580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inhalige monopolist en een inhalige overheid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dirty="0" smtClean="0"/>
                  <a:t>monopolist</a:t>
                </a:r>
              </a:p>
              <a:p>
                <a:pPr lvl="1">
                  <a:lnSpc>
                    <a:spcPct val="110000"/>
                  </a:lnSpc>
                </a:pPr>
                <a:r>
                  <a:rPr lang="en-US" dirty="0" err="1"/>
                  <a:t>productiekost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𝐾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=20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𝑞</m:t>
                    </m:r>
                  </m:oMath>
                </a14:m>
                <a:endParaRPr lang="nl-BE" b="0" dirty="0"/>
              </a:p>
              <a:p>
                <a:pPr lvl="1">
                  <a:lnSpc>
                    <a:spcPct val="110000"/>
                  </a:lnSpc>
                </a:pPr>
                <a:r>
                  <a:rPr lang="en-US" dirty="0"/>
                  <a:t>(inverse) </a:t>
                </a:r>
                <a:r>
                  <a:rPr lang="en-US" dirty="0" err="1"/>
                  <a:t>vraagfunctie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=30−0,01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𝑞</m:t>
                    </m:r>
                  </m:oMath>
                </a14:m>
                <a:endParaRPr lang="en-US" dirty="0"/>
              </a:p>
              <a:p>
                <a:pPr>
                  <a:lnSpc>
                    <a:spcPct val="110000"/>
                  </a:lnSpc>
                </a:pPr>
                <a:r>
                  <a:rPr lang="en-US" dirty="0" err="1"/>
                  <a:t>overheid</a:t>
                </a:r>
                <a:r>
                  <a:rPr lang="en-US" dirty="0"/>
                  <a:t>: </a:t>
                </a:r>
                <a:r>
                  <a:rPr lang="en-US" dirty="0" err="1"/>
                  <a:t>hoeveel</a:t>
                </a:r>
                <a:r>
                  <a:rPr lang="en-US" dirty="0"/>
                  <a:t> </a:t>
                </a:r>
                <a:r>
                  <a:rPr lang="en-US" dirty="0" err="1"/>
                  <a:t>belasting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nl-BE" b="0" i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) per </a:t>
                </a:r>
                <a:r>
                  <a:rPr lang="en-US" dirty="0" err="1"/>
                  <a:t>verkochte</a:t>
                </a:r>
                <a:r>
                  <a:rPr lang="en-US" dirty="0"/>
                  <a:t> </a:t>
                </a:r>
                <a:r>
                  <a:rPr lang="en-US" dirty="0" err="1"/>
                  <a:t>eenheid</a:t>
                </a:r>
                <a:r>
                  <a:rPr lang="en-US" dirty="0"/>
                  <a:t> om </a:t>
                </a:r>
                <a:r>
                  <a:rPr lang="en-US" dirty="0" err="1"/>
                  <a:t>totale</a:t>
                </a:r>
                <a:r>
                  <a:rPr lang="en-US" dirty="0"/>
                  <a:t> </a:t>
                </a:r>
                <a:r>
                  <a:rPr lang="en-US" dirty="0" err="1"/>
                  <a:t>belastingsontvangsten</a:t>
                </a:r>
                <a:r>
                  <a:rPr lang="en-US" dirty="0"/>
                  <a:t> (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) te </a:t>
                </a:r>
                <a:r>
                  <a:rPr lang="en-US" dirty="0" err="1"/>
                  <a:t>maximaliseren</a:t>
                </a:r>
                <a:r>
                  <a:rPr lang="en-US" dirty="0"/>
                  <a:t>?</a:t>
                </a:r>
              </a:p>
              <a:p>
                <a:pPr>
                  <a:lnSpc>
                    <a:spcPct val="110000"/>
                  </a:lnSpc>
                </a:pPr>
                <a:r>
                  <a:rPr lang="nl-BE" b="0" dirty="0"/>
                  <a:t>bv.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dirty="0"/>
              </a:p>
              <a:p>
                <a:pPr lvl="1">
                  <a:lnSpc>
                    <a:spcPct val="11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=300⋅4=1200</m:t>
                    </m:r>
                  </m:oMath>
                </a14:m>
                <a:endParaRPr lang="nl-BE" b="0" dirty="0"/>
              </a:p>
              <a:p>
                <a:pPr>
                  <a:lnSpc>
                    <a:spcPct val="110000"/>
                  </a:lnSpc>
                </a:pPr>
                <a:r>
                  <a:rPr lang="nl-BE" dirty="0"/>
                  <a:t>bv.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nl-BE" i="1">
                        <a:latin typeface="Cambria Math" panose="02040503050406030204" pitchFamily="18" charset="0"/>
                      </a:rPr>
                      <m:t>=7</m:t>
                    </m:r>
                  </m:oMath>
                </a14:m>
                <a:endParaRPr lang="en-US" dirty="0"/>
              </a:p>
              <a:p>
                <a:pPr lvl="1">
                  <a:lnSpc>
                    <a:spcPct val="110000"/>
                  </a:lnSpc>
                </a:pPr>
                <a:r>
                  <a:rPr lang="nl-BE" i="1" dirty="0">
                    <a:latin typeface="Cambria Math" panose="02040503050406030204" pitchFamily="18" charset="0"/>
                  </a:rPr>
                  <a:t>…</a:t>
                </a:r>
              </a:p>
              <a:p>
                <a:pPr lvl="1">
                  <a:lnSpc>
                    <a:spcPct val="110000"/>
                  </a:lnSpc>
                </a:pP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n-US" dirty="0"/>
                  <a:t> is </a:t>
                </a:r>
                <a:r>
                  <a:rPr lang="en-US" dirty="0" err="1"/>
                  <a:t>maximaal</a:t>
                </a:r>
                <a:r>
                  <a:rPr lang="en-US" dirty="0"/>
                  <a:t> </a:t>
                </a:r>
                <a:r>
                  <a:rPr lang="en-US" dirty="0" err="1"/>
                  <a:t>als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𝑞</m:t>
                    </m:r>
                    <m:r>
                      <a:rPr lang="nl-BE" i="1">
                        <a:latin typeface="Cambria Math" panose="02040503050406030204" pitchFamily="18" charset="0"/>
                      </a:rPr>
                      <m:t>=150</m:t>
                    </m:r>
                  </m:oMath>
                </a14:m>
                <a:endParaRPr lang="en-US" dirty="0"/>
              </a:p>
              <a:p>
                <a:pPr lvl="1">
                  <a:lnSpc>
                    <a:spcPct val="110000"/>
                  </a:lnSpc>
                </a:pP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nl-BE" i="1">
                        <a:latin typeface="Cambria Math" panose="02040503050406030204" pitchFamily="18" charset="0"/>
                      </a:rPr>
                      <m:t>=150⋅7=1050</m:t>
                    </m:r>
                  </m:oMath>
                </a14:m>
                <a:endParaRPr lang="en-US" dirty="0"/>
              </a:p>
              <a:p>
                <a:pPr>
                  <a:lnSpc>
                    <a:spcPct val="110000"/>
                  </a:lnSpc>
                </a:pPr>
                <a:endParaRPr lang="en-US" dirty="0"/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701" t="-1175" r="-1633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15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0901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inhalige monopolist en een inhalige overheid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dirty="0"/>
                  <a:t>monopolist</a:t>
                </a:r>
              </a:p>
              <a:p>
                <a:pPr lvl="1">
                  <a:lnSpc>
                    <a:spcPct val="110000"/>
                  </a:lnSpc>
                </a:pPr>
                <a:r>
                  <a:rPr lang="en-US" dirty="0" err="1"/>
                  <a:t>productiekost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𝐾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=20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𝑞</m:t>
                    </m:r>
                  </m:oMath>
                </a14:m>
                <a:endParaRPr lang="nl-BE" b="0" dirty="0"/>
              </a:p>
              <a:p>
                <a:pPr lvl="1">
                  <a:lnSpc>
                    <a:spcPct val="110000"/>
                  </a:lnSpc>
                </a:pPr>
                <a:r>
                  <a:rPr lang="en-US" dirty="0"/>
                  <a:t>(inverse) </a:t>
                </a:r>
                <a:r>
                  <a:rPr lang="en-US" dirty="0" err="1"/>
                  <a:t>vraagfunctie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=30−0,01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𝑞</m:t>
                    </m:r>
                  </m:oMath>
                </a14:m>
                <a:endParaRPr lang="en-US" dirty="0"/>
              </a:p>
              <a:p>
                <a:pPr>
                  <a:lnSpc>
                    <a:spcPct val="110000"/>
                  </a:lnSpc>
                </a:pPr>
                <a:r>
                  <a:rPr lang="en-US" dirty="0" err="1"/>
                  <a:t>overheid</a:t>
                </a:r>
                <a:r>
                  <a:rPr lang="en-US" dirty="0"/>
                  <a:t>: </a:t>
                </a:r>
                <a:r>
                  <a:rPr lang="en-US" dirty="0" err="1"/>
                  <a:t>hoeveel</a:t>
                </a:r>
                <a:r>
                  <a:rPr lang="en-US" dirty="0"/>
                  <a:t> </a:t>
                </a:r>
                <a:r>
                  <a:rPr lang="en-US" dirty="0" err="1"/>
                  <a:t>belasting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nl-BE" b="0" i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) per </a:t>
                </a:r>
                <a:r>
                  <a:rPr lang="en-US" dirty="0" err="1"/>
                  <a:t>verkochte</a:t>
                </a:r>
                <a:r>
                  <a:rPr lang="en-US" dirty="0"/>
                  <a:t> </a:t>
                </a:r>
                <a:r>
                  <a:rPr lang="en-US" dirty="0" err="1"/>
                  <a:t>eenheid</a:t>
                </a:r>
                <a:r>
                  <a:rPr lang="en-US" dirty="0"/>
                  <a:t> om </a:t>
                </a:r>
                <a:r>
                  <a:rPr lang="en-US" dirty="0" err="1"/>
                  <a:t>totale</a:t>
                </a:r>
                <a:r>
                  <a:rPr lang="en-US" dirty="0"/>
                  <a:t> </a:t>
                </a:r>
                <a:r>
                  <a:rPr lang="en-US" dirty="0" err="1"/>
                  <a:t>belastingsontvangsten</a:t>
                </a:r>
                <a:r>
                  <a:rPr lang="en-US" dirty="0"/>
                  <a:t> (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) te </a:t>
                </a:r>
                <a:r>
                  <a:rPr lang="en-US" dirty="0" err="1"/>
                  <a:t>maximaliseren</a:t>
                </a:r>
                <a:r>
                  <a:rPr lang="en-US" dirty="0"/>
                  <a:t>?</a:t>
                </a:r>
              </a:p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 veranderlijk</a:t>
                </a:r>
              </a:p>
              <a:p>
                <a:pPr lvl="1">
                  <a:lnSpc>
                    <a:spcPct val="110000"/>
                  </a:lnSpc>
                </a:pPr>
                <a:r>
                  <a:rPr lang="en-US" dirty="0"/>
                  <a:t>monopolist: </a:t>
                </a:r>
                <a:r>
                  <a:rPr lang="en-US" dirty="0" err="1"/>
                  <a:t>hoeveel</a:t>
                </a:r>
                <a:r>
                  <a:rPr lang="en-US" dirty="0"/>
                  <a:t> </a:t>
                </a:r>
                <a:r>
                  <a:rPr lang="en-US" dirty="0" err="1"/>
                  <a:t>verkopen</a:t>
                </a:r>
                <a:r>
                  <a:rPr lang="en-US" dirty="0"/>
                  <a:t> om </a:t>
                </a:r>
                <a:r>
                  <a:rPr lang="en-US" dirty="0" err="1"/>
                  <a:t>winst</a:t>
                </a:r>
                <a:r>
                  <a:rPr lang="en-US" dirty="0"/>
                  <a:t> (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n-US" dirty="0"/>
                  <a:t>) </a:t>
                </a:r>
                <a:r>
                  <a:rPr lang="en-US" dirty="0" err="1"/>
                  <a:t>te</a:t>
                </a:r>
                <a:r>
                  <a:rPr lang="en-US" dirty="0"/>
                  <a:t> </a:t>
                </a:r>
                <a:r>
                  <a:rPr lang="en-US" dirty="0" err="1"/>
                  <a:t>maximaliseren</a:t>
                </a:r>
                <a:r>
                  <a:rPr lang="en-US" dirty="0"/>
                  <a:t>?</a:t>
                </a:r>
              </a:p>
              <a:p>
                <a:pPr lvl="1">
                  <a:lnSpc>
                    <a:spcPct val="11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𝑝𝑞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𝐾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endParaRPr lang="en-US" dirty="0"/>
              </a:p>
              <a:p>
                <a:pPr lvl="1">
                  <a:lnSpc>
                    <a:spcPct val="11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=−0,01</m:t>
                    </m:r>
                    <m:sSup>
                      <m:sSup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p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nl-BE" b="0" i="1" smtClean="0">
                        <a:latin typeface="Cambria Math" panose="02040503050406030204" pitchFamily="18" charset="0"/>
                      </a:rPr>
                      <m:t>+30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−20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𝑡𝑞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=−0,01</m:t>
                    </m:r>
                    <m:sSup>
                      <m:sSup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p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nl-BE" b="0" i="1" smtClean="0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10−</m:t>
                        </m:r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nl-BE" b="0" i="1" smtClean="0">
                        <a:latin typeface="Cambria Math" panose="02040503050406030204" pitchFamily="18" charset="0"/>
                      </a:rPr>
                      <m:t>𝑞</m:t>
                    </m:r>
                  </m:oMath>
                </a14:m>
                <a:endParaRPr lang="en-US" dirty="0"/>
              </a:p>
              <a:p>
                <a:pPr lvl="1">
                  <a:lnSpc>
                    <a:spcPct val="11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n-US" dirty="0"/>
                  <a:t> is </a:t>
                </a:r>
                <a:r>
                  <a:rPr lang="en-US" dirty="0" err="1"/>
                  <a:t>maximaal</a:t>
                </a:r>
                <a:r>
                  <a:rPr lang="en-US" dirty="0"/>
                  <a:t> </a:t>
                </a:r>
                <a:r>
                  <a:rPr lang="en-US" dirty="0" err="1"/>
                  <a:t>als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=500−50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endParaRPr lang="en-US" dirty="0"/>
              </a:p>
              <a:p>
                <a:pPr lvl="1">
                  <a:lnSpc>
                    <a:spcPct val="11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500−50</m:t>
                        </m:r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nl-BE" b="0" i="1" smtClean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=−50</m:t>
                    </m:r>
                    <m:sSup>
                      <m:sSup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nl-BE" b="0" i="1" smtClean="0">
                        <a:latin typeface="Cambria Math" panose="02040503050406030204" pitchFamily="18" charset="0"/>
                      </a:rPr>
                      <m:t>+500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endParaRPr lang="en-US" dirty="0"/>
              </a:p>
              <a:p>
                <a:pPr lvl="1">
                  <a:lnSpc>
                    <a:spcPct val="11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 is </a:t>
                </a:r>
                <a:r>
                  <a:rPr lang="en-US" dirty="0" err="1"/>
                  <a:t>maximaal</a:t>
                </a:r>
                <a:r>
                  <a:rPr lang="en-US" dirty="0"/>
                  <a:t> </a:t>
                </a:r>
                <a:r>
                  <a:rPr lang="en-US" dirty="0" err="1"/>
                  <a:t>als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01" t="-1175" r="-1633" b="-1293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16</a:t>
            </a:fld>
            <a:endParaRPr lang="nl-NL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00581" y="3921772"/>
            <a:ext cx="8270466" cy="2373181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350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Reducties voor grote groepen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F76CB6-1DD1-4E73-82BD-69665DAF08A8}" type="slidenum">
              <a:rPr lang="nl-NL" smtClean="0"/>
              <a:pPr>
                <a:defRPr/>
              </a:pPr>
              <a:t>17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9847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Schoolreis naar zee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BE" dirty="0"/>
                  <a:t>basisprijs: 250 EUR per deelnemer</a:t>
                </a:r>
              </a:p>
              <a:p>
                <a:r>
                  <a:rPr lang="nl-BE" dirty="0"/>
                  <a:t>korting indien meer dan 40 deelnemers</a:t>
                </a:r>
              </a:p>
              <a:p>
                <a:pPr lvl="1"/>
                <a:r>
                  <a:rPr lang="nl-BE" u="sng" dirty="0"/>
                  <a:t>per supplementaire deelnemer</a:t>
                </a:r>
                <a:r>
                  <a:rPr lang="nl-BE" dirty="0"/>
                  <a:t> 2,5 EUR korting…</a:t>
                </a:r>
              </a:p>
              <a:p>
                <a:pPr lvl="1"/>
                <a:r>
                  <a:rPr lang="nl-BE" dirty="0"/>
                  <a:t>… </a:t>
                </a:r>
                <a:r>
                  <a:rPr lang="nl-BE" u="sng" dirty="0"/>
                  <a:t>voor elke deelnemer</a:t>
                </a:r>
              </a:p>
              <a:p>
                <a:endParaRPr lang="nl-BE" u="sng" dirty="0"/>
              </a:p>
              <a:p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nl-BE" dirty="0"/>
                  <a:t> = aantal deelnemers</a:t>
                </a:r>
              </a:p>
              <a:p>
                <a:r>
                  <a:rPr lang="nl-BE" dirty="0"/>
                  <a:t>prijs per deelnemer</a:t>
                </a:r>
              </a:p>
              <a:p>
                <a:pPr lvl="1"/>
                <a:r>
                  <a:rPr lang="nl-BE" b="0" dirty="0"/>
                  <a:t>als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≤40</m:t>
                    </m:r>
                  </m:oMath>
                </a14:m>
                <a:r>
                  <a:rPr lang="nl-BE" dirty="0"/>
                  <a:t>: </a:t>
                </a:r>
                <a14:m>
                  <m:oMath xmlns:m="http://schemas.openxmlformats.org/officeDocument/2006/math">
                    <m:r>
                      <a:rPr lang="nl-BE" i="1" dirty="0" smtClean="0">
                        <a:latin typeface="Cambria Math" panose="02040503050406030204" pitchFamily="18" charset="0"/>
                      </a:rPr>
                      <m:t>250</m:t>
                    </m:r>
                  </m:oMath>
                </a14:m>
                <a:endParaRPr lang="nl-BE" dirty="0"/>
              </a:p>
              <a:p>
                <a:pPr lvl="1"/>
                <a:r>
                  <a:rPr lang="nl-BE" dirty="0"/>
                  <a:t>als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&gt;40</m:t>
                    </m:r>
                  </m:oMath>
                </a14:m>
                <a:endParaRPr lang="nl-BE" b="0" dirty="0">
                  <a:ea typeface="Cambria Math" panose="02040503050406030204" pitchFamily="18" charset="0"/>
                </a:endParaRPr>
              </a:p>
              <a:p>
                <a:pPr lvl="2"/>
                <a:r>
                  <a:rPr lang="nl-BE" dirty="0"/>
                  <a:t>basisprijs: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250</m:t>
                    </m:r>
                  </m:oMath>
                </a14:m>
                <a:endParaRPr lang="nl-BE" dirty="0"/>
              </a:p>
              <a:p>
                <a:pPr lvl="2"/>
                <a:r>
                  <a:rPr lang="nl-BE" dirty="0"/>
                  <a:t>aantal keer dat korting toegepast wordt: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−40</m:t>
                    </m:r>
                  </m:oMath>
                </a14:m>
                <a:endParaRPr lang="nl-BE" dirty="0"/>
              </a:p>
              <a:p>
                <a:pPr lvl="2"/>
                <a:r>
                  <a:rPr lang="nl-BE" dirty="0"/>
                  <a:t>dus: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250−</m:t>
                    </m:r>
                    <m:d>
                      <m:d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−40</m:t>
                        </m:r>
                      </m:e>
                    </m:d>
                    <m:r>
                      <a:rPr lang="nl-BE" b="0" i="1" smtClean="0">
                        <a:latin typeface="Cambria Math" panose="02040503050406030204" pitchFamily="18" charset="0"/>
                      </a:rPr>
                      <m:t>⋅2,5=350−2,5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nl-BE" dirty="0"/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837" t="-1410" b="-823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18</a:t>
            </a:fld>
            <a:endParaRPr lang="nl-NL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29143" y="5204885"/>
            <a:ext cx="6210827" cy="1060575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370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Schoolreis naar zee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nl-BE" dirty="0"/>
                  <a:t> = aantal deelnemers</a:t>
                </a:r>
              </a:p>
              <a:p>
                <a:r>
                  <a:rPr lang="nl-BE" dirty="0"/>
                  <a:t>prijs per deelnemer</a:t>
                </a:r>
              </a:p>
              <a:p>
                <a:pPr lvl="1"/>
                <a:r>
                  <a:rPr lang="nl-BE" b="0" dirty="0"/>
                  <a:t>als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≤40</m:t>
                    </m:r>
                  </m:oMath>
                </a14:m>
                <a:r>
                  <a:rPr lang="nl-BE" dirty="0"/>
                  <a:t>: </a:t>
                </a:r>
                <a14:m>
                  <m:oMath xmlns:m="http://schemas.openxmlformats.org/officeDocument/2006/math">
                    <m:r>
                      <a:rPr lang="nl-BE" i="1" dirty="0" smtClean="0">
                        <a:latin typeface="Cambria Math" panose="02040503050406030204" pitchFamily="18" charset="0"/>
                      </a:rPr>
                      <m:t>250</m:t>
                    </m:r>
                  </m:oMath>
                </a14:m>
                <a:endParaRPr lang="nl-BE" dirty="0"/>
              </a:p>
              <a:p>
                <a:pPr lvl="1"/>
                <a:r>
                  <a:rPr lang="nl-BE" dirty="0"/>
                  <a:t>als </a:t>
                </a:r>
                <a14:m>
                  <m:oMath xmlns:m="http://schemas.openxmlformats.org/officeDocument/2006/math">
                    <m:r>
                      <a:rPr lang="nl-BE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40</m:t>
                    </m:r>
                  </m:oMath>
                </a14:m>
                <a:r>
                  <a:rPr lang="nl-BE" b="0" dirty="0">
                    <a:ea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50−2,5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nl-BE" dirty="0"/>
              </a:p>
              <a:p>
                <a:endParaRPr lang="nl-BE" dirty="0"/>
              </a:p>
              <a:p>
                <a:r>
                  <a:rPr lang="nl-BE" dirty="0"/>
                  <a:t>totale ontvangsten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𝑇𝑂</m:t>
                    </m:r>
                  </m:oMath>
                </a14:m>
                <a:r>
                  <a:rPr lang="nl-BE" dirty="0"/>
                  <a:t> van het reisbureau</a:t>
                </a:r>
              </a:p>
              <a:p>
                <a:pPr lvl="1"/>
                <a:r>
                  <a:rPr lang="nl-BE" dirty="0"/>
                  <a:t>als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≤40</m:t>
                    </m:r>
                  </m:oMath>
                </a14:m>
                <a:r>
                  <a:rPr lang="nl-BE" dirty="0"/>
                  <a:t>: </a:t>
                </a:r>
                <a14:m>
                  <m:oMath xmlns:m="http://schemas.openxmlformats.org/officeDocument/2006/math">
                    <m:r>
                      <a:rPr lang="nl-BE" b="0" i="1" dirty="0" smtClean="0">
                        <a:latin typeface="Cambria Math" panose="02040503050406030204" pitchFamily="18" charset="0"/>
                      </a:rPr>
                      <m:t>𝑇𝑂</m:t>
                    </m:r>
                    <m:r>
                      <a:rPr lang="nl-BE" b="0" i="1" dirty="0" smtClean="0">
                        <a:latin typeface="Cambria Math" panose="02040503050406030204" pitchFamily="18" charset="0"/>
                      </a:rPr>
                      <m:t>=250</m:t>
                    </m:r>
                    <m:r>
                      <a:rPr lang="nl-BE" b="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nl-BE" dirty="0"/>
              </a:p>
              <a:p>
                <a:pPr lvl="1"/>
                <a:r>
                  <a:rPr lang="nl-BE" dirty="0"/>
                  <a:t>als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40</m:t>
                    </m:r>
                  </m:oMath>
                </a14:m>
                <a:r>
                  <a:rPr lang="nl-BE" dirty="0">
                    <a:ea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𝑇𝑂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=−2,5</m:t>
                    </m:r>
                    <m:sSup>
                      <m:sSup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nl-BE" b="0" i="1" smtClean="0">
                        <a:latin typeface="Cambria Math" panose="02040503050406030204" pitchFamily="18" charset="0"/>
                      </a:rPr>
                      <m:t>+350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nl-BE" dirty="0"/>
              </a:p>
              <a:p>
                <a:endParaRPr lang="nl-BE" dirty="0"/>
              </a:p>
              <a:p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nl-BE" dirty="0"/>
                  <a:t> zo dat </a:t>
                </a:r>
                <a14:m>
                  <m:oMath xmlns:m="http://schemas.openxmlformats.org/officeDocument/2006/math">
                    <m:r>
                      <a:rPr lang="nl-BE" i="1" dirty="0" smtClean="0">
                        <a:latin typeface="Cambria Math" panose="02040503050406030204" pitchFamily="18" charset="0"/>
                      </a:rPr>
                      <m:t>𝑇𝑂</m:t>
                    </m:r>
                  </m:oMath>
                </a14:m>
                <a:r>
                  <a:rPr lang="nl-BE" dirty="0"/>
                  <a:t> maximaal is?</a:t>
                </a:r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837" t="-1410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19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7123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/>
              <a:t>Wie</a:t>
            </a:r>
            <a:r>
              <a:rPr lang="en-GB" altLang="en-US" dirty="0"/>
              <a:t> ben </a:t>
            </a:r>
            <a:r>
              <a:rPr lang="en-GB" altLang="en-US" dirty="0" err="1"/>
              <a:t>ik</a:t>
            </a:r>
            <a:r>
              <a:rPr lang="en-GB" altLang="en-US" dirty="0"/>
              <a:t>?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altLang="en-US" dirty="0" err="1"/>
              <a:t>verantwoordelijke</a:t>
            </a:r>
            <a:r>
              <a:rPr lang="en-GB" altLang="en-US" dirty="0"/>
              <a:t> </a:t>
            </a:r>
            <a:r>
              <a:rPr lang="en-GB" altLang="en-US" dirty="0" err="1"/>
              <a:t>voor</a:t>
            </a:r>
            <a:r>
              <a:rPr lang="en-GB" altLang="en-US" dirty="0"/>
              <a:t> de </a:t>
            </a:r>
            <a:r>
              <a:rPr lang="en-GB" altLang="en-US" dirty="0" err="1"/>
              <a:t>Specifieke</a:t>
            </a:r>
            <a:r>
              <a:rPr lang="en-GB" altLang="en-US" dirty="0"/>
              <a:t> </a:t>
            </a:r>
            <a:r>
              <a:rPr lang="en-GB" altLang="en-US" dirty="0" err="1"/>
              <a:t>Lerarenopleiding</a:t>
            </a:r>
            <a:r>
              <a:rPr lang="en-GB" altLang="en-US" dirty="0"/>
              <a:t> </a:t>
            </a:r>
            <a:r>
              <a:rPr lang="en-GB" altLang="en-US" dirty="0" err="1"/>
              <a:t>wiskunde</a:t>
            </a:r>
            <a:r>
              <a:rPr lang="en-GB" altLang="en-US" dirty="0"/>
              <a:t> KU Leuven</a:t>
            </a:r>
          </a:p>
          <a:p>
            <a:r>
              <a:rPr lang="en-GB" altLang="en-US" dirty="0"/>
              <a:t>docent </a:t>
            </a:r>
            <a:r>
              <a:rPr lang="en-GB" altLang="en-US" dirty="0" err="1"/>
              <a:t>wiskunde</a:t>
            </a:r>
            <a:r>
              <a:rPr lang="en-GB" altLang="en-US" dirty="0"/>
              <a:t> in </a:t>
            </a:r>
            <a:r>
              <a:rPr lang="en-GB" altLang="en-US" dirty="0" err="1"/>
              <a:t>ba</a:t>
            </a:r>
            <a:r>
              <a:rPr lang="en-GB" altLang="en-US" dirty="0"/>
              <a:t> </a:t>
            </a:r>
            <a:r>
              <a:rPr lang="en-GB" altLang="en-US" dirty="0" err="1"/>
              <a:t>biomedische</a:t>
            </a:r>
            <a:r>
              <a:rPr lang="en-GB" altLang="en-US" dirty="0"/>
              <a:t> </a:t>
            </a:r>
            <a:r>
              <a:rPr lang="en-GB" altLang="en-US" dirty="0" err="1"/>
              <a:t>wetenschappen</a:t>
            </a:r>
            <a:r>
              <a:rPr lang="en-GB" altLang="en-US" dirty="0"/>
              <a:t> </a:t>
            </a:r>
            <a:r>
              <a:rPr lang="en-GB" altLang="en-US" dirty="0" err="1"/>
              <a:t>en</a:t>
            </a:r>
            <a:r>
              <a:rPr lang="en-GB" altLang="en-US" dirty="0"/>
              <a:t> </a:t>
            </a:r>
            <a:r>
              <a:rPr lang="en-GB" altLang="en-US" dirty="0" err="1"/>
              <a:t>ba</a:t>
            </a:r>
            <a:r>
              <a:rPr lang="en-GB" altLang="en-US" dirty="0"/>
              <a:t> </a:t>
            </a:r>
            <a:r>
              <a:rPr lang="en-GB" altLang="en-US" dirty="0" err="1"/>
              <a:t>biologie</a:t>
            </a:r>
            <a:endParaRPr lang="en-GB" altLang="en-US" dirty="0"/>
          </a:p>
          <a:p>
            <a:endParaRPr lang="en-GB" altLang="en-US" dirty="0"/>
          </a:p>
          <a:p>
            <a:endParaRPr lang="en-GB" altLang="en-US" dirty="0"/>
          </a:p>
          <a:p>
            <a:endParaRPr lang="en-GB" altLang="en-US" dirty="0"/>
          </a:p>
          <a:p>
            <a:r>
              <a:rPr lang="en-GB" altLang="en-US" dirty="0"/>
              <a:t>(</a:t>
            </a:r>
            <a:r>
              <a:rPr lang="en-GB" altLang="en-US" dirty="0" err="1"/>
              <a:t>en</a:t>
            </a:r>
            <a:r>
              <a:rPr lang="en-GB" altLang="en-US" dirty="0"/>
              <a:t> </a:t>
            </a:r>
            <a:r>
              <a:rPr lang="en-GB" altLang="en-US" dirty="0" err="1"/>
              <a:t>een</a:t>
            </a:r>
            <a:r>
              <a:rPr lang="en-GB" altLang="en-US" dirty="0"/>
              <a:t> </a:t>
            </a:r>
            <a:r>
              <a:rPr lang="en-GB" altLang="en-US" dirty="0" err="1"/>
              <a:t>verleden</a:t>
            </a:r>
            <a:r>
              <a:rPr lang="en-GB" altLang="en-US" dirty="0"/>
              <a:t> </a:t>
            </a:r>
            <a:r>
              <a:rPr lang="en-GB" altLang="en-US" dirty="0" err="1"/>
              <a:t>als</a:t>
            </a:r>
            <a:endParaRPr lang="en-GB" altLang="en-US" dirty="0"/>
          </a:p>
          <a:p>
            <a:pPr lvl="1"/>
            <a:r>
              <a:rPr lang="en-GB" altLang="en-US" dirty="0"/>
              <a:t>docent </a:t>
            </a:r>
            <a:r>
              <a:rPr lang="en-GB" altLang="en-US" dirty="0" err="1"/>
              <a:t>wiskunde</a:t>
            </a:r>
            <a:r>
              <a:rPr lang="en-GB" altLang="en-US" dirty="0"/>
              <a:t> in het </a:t>
            </a:r>
            <a:r>
              <a:rPr lang="en-GB" altLang="en-US" dirty="0" err="1"/>
              <a:t>economisch</a:t>
            </a:r>
            <a:r>
              <a:rPr lang="en-GB" altLang="en-US" dirty="0"/>
              <a:t> </a:t>
            </a:r>
            <a:r>
              <a:rPr lang="en-GB" altLang="en-US" dirty="0" err="1"/>
              <a:t>onderwijs</a:t>
            </a:r>
            <a:r>
              <a:rPr lang="en-GB" altLang="en-US" dirty="0"/>
              <a:t> </a:t>
            </a:r>
            <a:r>
              <a:rPr lang="en-GB" altLang="en-US" dirty="0" err="1"/>
              <a:t>aan</a:t>
            </a:r>
            <a:r>
              <a:rPr lang="en-GB" altLang="en-US" dirty="0"/>
              <a:t> de </a:t>
            </a:r>
            <a:r>
              <a:rPr lang="en-GB" altLang="en-US" dirty="0" err="1"/>
              <a:t>hogeschool</a:t>
            </a:r>
            <a:r>
              <a:rPr lang="en-GB" altLang="en-US" dirty="0"/>
              <a:t>/</a:t>
            </a:r>
            <a:r>
              <a:rPr lang="en-GB" altLang="en-US" dirty="0" err="1"/>
              <a:t>universiteit</a:t>
            </a:r>
            <a:endParaRPr lang="en-GB" altLang="en-US" dirty="0"/>
          </a:p>
          <a:p>
            <a:pPr lvl="1"/>
            <a:r>
              <a:rPr lang="en-GB" altLang="en-US" dirty="0" err="1"/>
              <a:t>verantwoordelijke</a:t>
            </a:r>
            <a:r>
              <a:rPr lang="en-GB" altLang="en-US" dirty="0"/>
              <a:t> </a:t>
            </a:r>
            <a:r>
              <a:rPr lang="en-GB" altLang="en-US" dirty="0" err="1"/>
              <a:t>voor</a:t>
            </a:r>
            <a:r>
              <a:rPr lang="en-GB" altLang="en-US" dirty="0"/>
              <a:t> de </a:t>
            </a:r>
            <a:r>
              <a:rPr lang="en-GB" altLang="en-US" dirty="0" err="1"/>
              <a:t>Specifieke</a:t>
            </a:r>
            <a:r>
              <a:rPr lang="en-GB" altLang="en-US" dirty="0"/>
              <a:t> </a:t>
            </a:r>
            <a:r>
              <a:rPr lang="en-GB" altLang="en-US" dirty="0" err="1"/>
              <a:t>Lerarenopleiding</a:t>
            </a:r>
            <a:r>
              <a:rPr lang="en-GB" altLang="en-US" dirty="0"/>
              <a:t> </a:t>
            </a:r>
            <a:r>
              <a:rPr lang="en-GB" altLang="en-US" dirty="0" err="1"/>
              <a:t>wiskunde</a:t>
            </a:r>
            <a:r>
              <a:rPr lang="en-GB" altLang="en-US" dirty="0"/>
              <a:t> </a:t>
            </a:r>
            <a:r>
              <a:rPr lang="en-GB" altLang="en-US" dirty="0" err="1"/>
              <a:t>aan</a:t>
            </a:r>
            <a:r>
              <a:rPr lang="en-GB" altLang="en-US" dirty="0"/>
              <a:t> de </a:t>
            </a:r>
            <a:r>
              <a:rPr lang="en-GB" altLang="en-US" dirty="0" err="1"/>
              <a:t>Universiteit</a:t>
            </a:r>
            <a:r>
              <a:rPr lang="en-GB" altLang="en-US" dirty="0"/>
              <a:t> </a:t>
            </a:r>
            <a:r>
              <a:rPr lang="en-GB" altLang="en-US" dirty="0" err="1"/>
              <a:t>Antwerpen</a:t>
            </a:r>
            <a:r>
              <a:rPr lang="en-GB" altLang="en-US" dirty="0"/>
              <a:t>)</a:t>
            </a:r>
          </a:p>
        </p:txBody>
      </p:sp>
      <p:pic>
        <p:nvPicPr>
          <p:cNvPr id="8" name="Afbeelding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710" y="6096676"/>
            <a:ext cx="2442122" cy="53021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8" y="2904476"/>
            <a:ext cx="2779483" cy="991623"/>
          </a:xfrm>
          <a:prstGeom prst="rect">
            <a:avLst/>
          </a:prstGeom>
        </p:spPr>
      </p:pic>
      <p:pic>
        <p:nvPicPr>
          <p:cNvPr id="9" name="Picture 2" descr="logo_UA_U_kl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292" y="6115340"/>
            <a:ext cx="593892" cy="492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039" y="2685912"/>
            <a:ext cx="1581150" cy="1428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154" y="3011959"/>
            <a:ext cx="3279212" cy="776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42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Schoolreis naar zee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r>
                      <a:rPr lang="nl-BE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≤40</m:t>
                    </m:r>
                  </m:oMath>
                </a14:m>
                <a:r>
                  <a:rPr lang="nl-BE" dirty="0"/>
                  <a:t>: </a:t>
                </a:r>
                <a14:m>
                  <m:oMath xmlns:m="http://schemas.openxmlformats.org/officeDocument/2006/math">
                    <m:r>
                      <a:rPr lang="nl-BE" b="0" i="1" dirty="0" smtClean="0">
                        <a:latin typeface="Cambria Math" panose="02040503050406030204" pitchFamily="18" charset="0"/>
                      </a:rPr>
                      <m:t>𝑇𝑂</m:t>
                    </m:r>
                    <m:r>
                      <a:rPr lang="nl-BE" b="0" i="1" dirty="0" smtClean="0">
                        <a:latin typeface="Cambria Math" panose="02040503050406030204" pitchFamily="18" charset="0"/>
                      </a:rPr>
                      <m:t>=250</m:t>
                    </m:r>
                    <m:r>
                      <a:rPr lang="nl-BE" b="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nl-BE" dirty="0"/>
                  <a:t>,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40</m:t>
                    </m:r>
                  </m:oMath>
                </a14:m>
                <a:r>
                  <a:rPr lang="nl-BE" dirty="0">
                    <a:ea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𝑇𝑂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=−2,5</m:t>
                    </m:r>
                    <m:sSup>
                      <m:sSup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nl-BE" b="0" i="1" smtClean="0">
                        <a:latin typeface="Cambria Math" panose="02040503050406030204" pitchFamily="18" charset="0"/>
                      </a:rPr>
                      <m:t>+350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nl-BE" dirty="0"/>
              </a:p>
              <a:p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nl-BE" dirty="0"/>
                  <a:t> zo dat </a:t>
                </a:r>
                <a14:m>
                  <m:oMath xmlns:m="http://schemas.openxmlformats.org/officeDocument/2006/math">
                    <m:r>
                      <a:rPr lang="nl-BE" i="1" dirty="0" smtClean="0">
                        <a:latin typeface="Cambria Math" panose="02040503050406030204" pitchFamily="18" charset="0"/>
                      </a:rPr>
                      <m:t>𝑇𝑂</m:t>
                    </m:r>
                  </m:oMath>
                </a14:m>
                <a:r>
                  <a:rPr lang="nl-BE" dirty="0"/>
                  <a:t> maximaal is?</a:t>
                </a:r>
              </a:p>
              <a:p>
                <a:r>
                  <a:rPr lang="nl-BE" dirty="0"/>
                  <a:t>top van de parabool!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=70</m:t>
                    </m:r>
                  </m:oMath>
                </a14:m>
                <a:endParaRPr lang="nl-BE" dirty="0"/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837" t="-1410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20</a:t>
            </a:fld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5" y="2709044"/>
            <a:ext cx="8892530" cy="40342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10987" y="2621288"/>
            <a:ext cx="8910761" cy="4151471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10987" y="2164401"/>
            <a:ext cx="8892530" cy="411464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124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Schoolreis naar zee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Kan de grafiek er ook wezenlijk anders uitzien?</a:t>
            </a:r>
          </a:p>
          <a:p>
            <a:pPr lvl="1"/>
            <a:r>
              <a:rPr lang="nl-BE" dirty="0"/>
              <a:t>voor andere basisprijs, korting, minimum aantal deelnemers</a:t>
            </a:r>
          </a:p>
          <a:p>
            <a:r>
              <a:rPr lang="nl-BE" dirty="0"/>
              <a:t>applet op https://ggbm.at/puwMrjPn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21</a:t>
            </a:fld>
            <a:endParaRPr lang="nl-NL" dirty="0"/>
          </a:p>
        </p:txBody>
      </p:sp>
      <p:pic>
        <p:nvPicPr>
          <p:cNvPr id="6" name="Afbeelding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5" y="2709044"/>
            <a:ext cx="8892530" cy="40342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10987" y="2621288"/>
            <a:ext cx="8910761" cy="4151471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313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Werkmoment 2 = werkteksten 2A en 2B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F76CB6-1DD1-4E73-82BD-69665DAF08A8}" type="slidenum">
              <a:rPr lang="nl-NL" smtClean="0"/>
              <a:pPr>
                <a:defRPr/>
              </a:pPr>
              <a:t>22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8806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Twee definities van marginale kosten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nl-BE" dirty="0"/>
                  <a:t>discreet</a:t>
                </a:r>
              </a:p>
              <a:p>
                <a:pPr lvl="1">
                  <a:lnSpc>
                    <a:spcPct val="110000"/>
                  </a:lnSpc>
                </a:pPr>
                <a:r>
                  <a:rPr lang="nl-BE" dirty="0"/>
                  <a:t>bijkomende kost voor productie van één extra eenheid</a:t>
                </a:r>
              </a:p>
              <a:p>
                <a:pPr lvl="1">
                  <a:lnSpc>
                    <a:spcPct val="11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𝑀𝐾</m:t>
                    </m:r>
                    <m:d>
                      <m:d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</m:d>
                    <m:r>
                      <a:rPr lang="nl-BE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𝑇𝐾</m:t>
                    </m:r>
                    <m:d>
                      <m:d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nl-BE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𝑇𝐾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nl-BE" dirty="0"/>
              </a:p>
              <a:p>
                <a:pPr lvl="1">
                  <a:lnSpc>
                    <a:spcPct val="110000"/>
                  </a:lnSpc>
                </a:pPr>
                <a:r>
                  <a:rPr lang="nl-BE" dirty="0"/>
                  <a:t>zoals in de les economie (eenvoudiger om uit te leggen)</a:t>
                </a:r>
              </a:p>
              <a:p>
                <a:pPr>
                  <a:lnSpc>
                    <a:spcPct val="110000"/>
                  </a:lnSpc>
                </a:pPr>
                <a:endParaRPr lang="nl-BE" dirty="0"/>
              </a:p>
              <a:p>
                <a:pPr>
                  <a:lnSpc>
                    <a:spcPct val="110000"/>
                  </a:lnSpc>
                </a:pPr>
                <a:endParaRPr lang="nl-BE" dirty="0"/>
              </a:p>
              <a:p>
                <a:pPr>
                  <a:lnSpc>
                    <a:spcPct val="110000"/>
                  </a:lnSpc>
                </a:pPr>
                <a:endParaRPr lang="nl-BE" dirty="0"/>
              </a:p>
              <a:p>
                <a:pPr>
                  <a:lnSpc>
                    <a:spcPct val="110000"/>
                  </a:lnSpc>
                </a:pPr>
                <a:endParaRPr lang="nl-BE" dirty="0"/>
              </a:p>
              <a:p>
                <a:pPr>
                  <a:lnSpc>
                    <a:spcPct val="110000"/>
                  </a:lnSpc>
                </a:pPr>
                <a:endParaRPr lang="nl-BE" dirty="0"/>
              </a:p>
              <a:p>
                <a:pPr>
                  <a:lnSpc>
                    <a:spcPct val="110000"/>
                  </a:lnSpc>
                </a:pPr>
                <a:r>
                  <a:rPr lang="nl-BE" dirty="0"/>
                  <a:t>continu</a:t>
                </a:r>
              </a:p>
              <a:p>
                <a:pPr lvl="1">
                  <a:lnSpc>
                    <a:spcPct val="11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𝑀𝐾</m:t>
                    </m:r>
                    <m:d>
                      <m:d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</m:d>
                    <m:r>
                      <a:rPr lang="nl-BE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𝑑𝑇𝐾</m:t>
                        </m:r>
                      </m:num>
                      <m:den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𝑑𝑞</m:t>
                        </m:r>
                      </m:den>
                    </m:f>
                    <m:r>
                      <a:rPr lang="nl-BE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nl-BE" dirty="0"/>
              </a:p>
              <a:p>
                <a:pPr lvl="1">
                  <a:lnSpc>
                    <a:spcPct val="110000"/>
                  </a:lnSpc>
                </a:pPr>
                <a:r>
                  <a:rPr lang="nl-BE" dirty="0"/>
                  <a:t>snelheid waarmee de kosten veranderen</a:t>
                </a:r>
              </a:p>
              <a:p>
                <a:pPr lvl="1">
                  <a:lnSpc>
                    <a:spcPct val="110000"/>
                  </a:lnSpc>
                </a:pPr>
                <a:r>
                  <a:rPr lang="nl-BE" dirty="0"/>
                  <a:t>zoals in de economische theorie (eenvoudiger om mee te werken)</a:t>
                </a:r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01" t="-2115" r="-1293" b="-2350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23</a:t>
            </a:fld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6337" y="2736580"/>
            <a:ext cx="6199172" cy="283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99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Van marginaal naar totaal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nl-BE" dirty="0"/>
                  <a:t>een typisch patroon voor marginale-kosten-functie</a:t>
                </a:r>
              </a:p>
              <a:p>
                <a:pPr lvl="1"/>
                <a:r>
                  <a:rPr lang="nl-BE" dirty="0"/>
                  <a:t>eerst dalend</a:t>
                </a:r>
              </a:p>
              <a:p>
                <a:pPr lvl="2"/>
                <a:r>
                  <a:rPr lang="nl-BE" dirty="0"/>
                  <a:t>bv. dure machines worden meer gebruikt, …</a:t>
                </a:r>
              </a:p>
              <a:p>
                <a:pPr lvl="1"/>
                <a:r>
                  <a:rPr lang="nl-BE" dirty="0"/>
                  <a:t>daarna stijgend</a:t>
                </a:r>
              </a:p>
              <a:p>
                <a:pPr lvl="2"/>
                <a:r>
                  <a:rPr lang="nl-BE" dirty="0"/>
                  <a:t>bv. machines raken overbelast, nieuwe productiehal nodig, …</a:t>
                </a:r>
              </a:p>
              <a:p>
                <a:endParaRPr lang="nl-BE" dirty="0"/>
              </a:p>
              <a:p>
                <a:r>
                  <a:rPr lang="nl-BE" dirty="0"/>
                  <a:t>stel dat </a:t>
                </a:r>
                <a14:m>
                  <m:oMath xmlns:m="http://schemas.openxmlformats.org/officeDocument/2006/math">
                    <m:r>
                      <a:rPr lang="nl-BE" smtClean="0">
                        <a:latin typeface="Cambria Math" panose="02040503050406030204" pitchFamily="18" charset="0"/>
                      </a:rPr>
                      <m:t>𝑀𝐾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=3</m:t>
                    </m:r>
                    <m:sSup>
                      <m:sSup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p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nl-BE" smtClean="0">
                        <a:latin typeface="Cambria Math" panose="02040503050406030204" pitchFamily="18" charset="0"/>
                      </a:rPr>
                      <m:t>−18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+40</m:t>
                    </m:r>
                  </m:oMath>
                </a14:m>
                <a:endParaRPr lang="nl-BE" dirty="0"/>
              </a:p>
              <a:p>
                <a:r>
                  <a:rPr lang="nl-BE" dirty="0"/>
                  <a:t>vaste productiekosten: 50 EUR</a:t>
                </a:r>
              </a:p>
              <a:p>
                <a:r>
                  <a:rPr lang="nl-BE" dirty="0"/>
                  <a:t>zoek </a:t>
                </a:r>
                <a14:m>
                  <m:oMath xmlns:m="http://schemas.openxmlformats.org/officeDocument/2006/math">
                    <m:r>
                      <a:rPr lang="nl-BE" smtClean="0">
                        <a:latin typeface="Cambria Math" panose="02040503050406030204" pitchFamily="18" charset="0"/>
                      </a:rPr>
                      <m:t>𝑇𝐾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nl-BE" dirty="0"/>
              </a:p>
              <a:p>
                <a:pPr lvl="1"/>
                <a:r>
                  <a:rPr lang="nl-BE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BE" smtClean="0">
                        <a:latin typeface="Cambria Math" panose="02040503050406030204" pitchFamily="18" charset="0"/>
                      </a:rPr>
                      <m:t>TK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𝑀𝐾</m:t>
                        </m:r>
                        <m:d>
                          <m:dPr>
                            <m:ctrlPr>
                              <a:rPr lang="nl-BE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nl-BE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</m:d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𝑑𝑞</m:t>
                        </m:r>
                      </m:e>
                    </m:nary>
                    <m:r>
                      <a:rPr lang="nl-BE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p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nl-BE" smtClean="0">
                        <a:latin typeface="Cambria Math" panose="02040503050406030204" pitchFamily="18" charset="0"/>
                      </a:rPr>
                      <m:t>−9</m:t>
                    </m:r>
                    <m:sSup>
                      <m:sSup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p>
                        <m:r>
                          <a:rPr lang="nl-BE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nl-BE" smtClean="0">
                        <a:latin typeface="Cambria Math" panose="02040503050406030204" pitchFamily="18" charset="0"/>
                      </a:rPr>
                      <m:t>+40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endParaRPr lang="nl-BE" dirty="0"/>
              </a:p>
              <a:p>
                <a:pPr lvl="1"/>
                <a14:m>
                  <m:oMath xmlns:m="http://schemas.openxmlformats.org/officeDocument/2006/math">
                    <m:r>
                      <a:rPr lang="nl-BE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nl-BE" smtClean="0">
                        <a:latin typeface="Cambria Math" panose="02040503050406030204" pitchFamily="18" charset="0"/>
                      </a:rPr>
                      <m:t>=50</m:t>
                    </m:r>
                  </m:oMath>
                </a14:m>
                <a:r>
                  <a:rPr lang="nl-BE" dirty="0"/>
                  <a:t>, dus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BE">
                        <a:latin typeface="Cambria Math" panose="02040503050406030204" pitchFamily="18" charset="0"/>
                      </a:rPr>
                      <m:t>TK</m:t>
                    </m:r>
                    <m:r>
                      <a:rPr lang="nl-BE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BE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p>
                        <m:r>
                          <a:rPr lang="nl-BE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nl-BE">
                        <a:latin typeface="Cambria Math" panose="02040503050406030204" pitchFamily="18" charset="0"/>
                      </a:rPr>
                      <m:t>−9</m:t>
                    </m:r>
                    <m:sSup>
                      <m:sSup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BE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p>
                        <m:r>
                          <a:rPr lang="nl-BE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nl-BE">
                        <a:latin typeface="Cambria Math" panose="02040503050406030204" pitchFamily="18" charset="0"/>
                      </a:rPr>
                      <m:t>+40</m:t>
                    </m:r>
                    <m:r>
                      <a:rPr lang="nl-BE">
                        <a:latin typeface="Cambria Math" panose="02040503050406030204" pitchFamily="18" charset="0"/>
                      </a:rPr>
                      <m:t>𝑞</m:t>
                    </m:r>
                    <m:r>
                      <a:rPr lang="nl-BE">
                        <a:latin typeface="Cambria Math" panose="02040503050406030204" pitchFamily="18" charset="0"/>
                      </a:rPr>
                      <m:t>+50</m:t>
                    </m:r>
                  </m:oMath>
                </a14:m>
                <a:endParaRPr lang="nl-BE" dirty="0"/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837" t="-1410" b="-5288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C8F1F-13CE-4486-9E48-08EEEFFC7776}" type="slidenum">
              <a:rPr lang="nl-NL" smtClean="0"/>
              <a:pPr/>
              <a:t>24</a:t>
            </a:fld>
            <a:endParaRPr lang="nl-NL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1983" y="3622523"/>
            <a:ext cx="6518003" cy="2462967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375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Lorenzkromme en Ginicoëfficiënt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F76CB6-1DD1-4E73-82BD-69665DAF08A8}" type="slidenum">
              <a:rPr lang="nl-NL" smtClean="0"/>
              <a:pPr>
                <a:defRPr/>
              </a:pPr>
              <a:t>25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2342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Belgische inkomens (2012)</a:t>
            </a:r>
          </a:p>
        </p:txBody>
      </p:sp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26</a:t>
            </a:fld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79" y="1178628"/>
            <a:ext cx="5575586" cy="4902452"/>
          </a:xfrm>
          <a:prstGeom prst="rect">
            <a:avLst/>
          </a:prstGeom>
        </p:spPr>
      </p:pic>
      <p:sp>
        <p:nvSpPr>
          <p:cNvPr id="7" name="Bijschrift met afgeronde rechthoek 6"/>
          <p:cNvSpPr/>
          <p:nvPr/>
        </p:nvSpPr>
        <p:spPr bwMode="auto">
          <a:xfrm>
            <a:off x="3563009" y="6235442"/>
            <a:ext cx="5004928" cy="468658"/>
          </a:xfrm>
          <a:prstGeom prst="wedgeRoundRectCallout">
            <a:avLst>
              <a:gd name="adj1" fmla="val 8271"/>
              <a:gd name="adj2" fmla="val -88748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BE" sz="2800" dirty="0">
                <a:solidFill>
                  <a:srgbClr val="182B52"/>
                </a:solidFill>
                <a:latin typeface="Arial" charset="0"/>
              </a:rPr>
              <a:t>armste … % van de bevolking</a:t>
            </a:r>
            <a:endParaRPr kumimoji="0" lang="nl-BE" sz="2800" b="0" i="0" u="none" strike="noStrike" cap="none" normalizeH="0" baseline="0" dirty="0">
              <a:ln>
                <a:noFill/>
              </a:ln>
              <a:solidFill>
                <a:srgbClr val="182B52"/>
              </a:solidFill>
              <a:effectLst/>
              <a:latin typeface="Arial" charset="0"/>
            </a:endParaRPr>
          </a:p>
        </p:txBody>
      </p:sp>
      <p:sp>
        <p:nvSpPr>
          <p:cNvPr id="8" name="Bijschrift met afgeronde rechthoek 7"/>
          <p:cNvSpPr/>
          <p:nvPr/>
        </p:nvSpPr>
        <p:spPr bwMode="auto">
          <a:xfrm>
            <a:off x="168164" y="1437467"/>
            <a:ext cx="2701157" cy="1021959"/>
          </a:xfrm>
          <a:prstGeom prst="wedgeRoundRectCallout">
            <a:avLst>
              <a:gd name="adj1" fmla="val 68388"/>
              <a:gd name="adj2" fmla="val 38599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BE" sz="2800" dirty="0">
                <a:solidFill>
                  <a:srgbClr val="182B52"/>
                </a:solidFill>
                <a:latin typeface="Arial" charset="0"/>
              </a:rPr>
              <a:t>heeft … % van totale inkomen</a:t>
            </a:r>
            <a:endParaRPr kumimoji="0" lang="nl-BE" sz="2800" b="0" i="0" u="none" strike="noStrike" cap="none" normalizeH="0" baseline="0" dirty="0">
              <a:ln>
                <a:noFill/>
              </a:ln>
              <a:solidFill>
                <a:srgbClr val="182B52"/>
              </a:solidFill>
              <a:effectLst/>
              <a:latin typeface="Arial" charset="0"/>
            </a:endParaRPr>
          </a:p>
        </p:txBody>
      </p:sp>
      <p:sp>
        <p:nvSpPr>
          <p:cNvPr id="9" name="Bijschrift met afgeronde rechthoek 8"/>
          <p:cNvSpPr/>
          <p:nvPr/>
        </p:nvSpPr>
        <p:spPr bwMode="auto">
          <a:xfrm>
            <a:off x="4486596" y="2798794"/>
            <a:ext cx="2701157" cy="504132"/>
          </a:xfrm>
          <a:prstGeom prst="wedgeRoundRectCallout">
            <a:avLst>
              <a:gd name="adj1" fmla="val 62551"/>
              <a:gd name="adj2" fmla="val 37056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BE" sz="2800" dirty="0">
                <a:solidFill>
                  <a:srgbClr val="182B52"/>
                </a:solidFill>
                <a:latin typeface="Arial" charset="0"/>
              </a:rPr>
              <a:t>Lorenzkromme</a:t>
            </a:r>
            <a:endParaRPr kumimoji="0" lang="nl-BE" sz="2800" b="0" i="0" u="none" strike="noStrike" cap="none" normalizeH="0" baseline="0" dirty="0">
              <a:ln>
                <a:noFill/>
              </a:ln>
              <a:solidFill>
                <a:srgbClr val="182B52"/>
              </a:solidFill>
              <a:effectLst/>
              <a:latin typeface="Arial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195889" y="6180208"/>
            <a:ext cx="5372047" cy="585928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72000" y="1304992"/>
            <a:ext cx="3014179" cy="1312083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432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Belgische inkomens (2012)</a:t>
            </a:r>
          </a:p>
        </p:txBody>
      </p:sp>
      <p:sp>
        <p:nvSpPr>
          <p:cNvPr id="13" name="Tijdelijke aanduiding voor inhoud 12"/>
          <p:cNvSpPr>
            <a:spLocks noGrp="1"/>
          </p:cNvSpPr>
          <p:nvPr>
            <p:ph sz="half" idx="2"/>
          </p:nvPr>
        </p:nvSpPr>
        <p:spPr>
          <a:xfrm>
            <a:off x="5393574" y="1258887"/>
            <a:ext cx="3642425" cy="529956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nl-BE" dirty="0"/>
              <a:t>Zorgen belastingen voor herverdeling?</a:t>
            </a:r>
          </a:p>
          <a:p>
            <a:pPr lvl="1">
              <a:lnSpc>
                <a:spcPct val="110000"/>
              </a:lnSpc>
            </a:pPr>
            <a:r>
              <a:rPr lang="nl-BE" dirty="0"/>
              <a:t>ja!</a:t>
            </a:r>
          </a:p>
          <a:p>
            <a:pPr lvl="1">
              <a:lnSpc>
                <a:spcPct val="110000"/>
              </a:lnSpc>
            </a:pPr>
            <a:r>
              <a:rPr lang="nl-BE" dirty="0"/>
              <a:t>armste …% heeft na belastingen een groter % van het totale inkomen</a:t>
            </a:r>
          </a:p>
          <a:p>
            <a:pPr>
              <a:lnSpc>
                <a:spcPct val="110000"/>
              </a:lnSpc>
            </a:pPr>
            <a:r>
              <a:rPr lang="nl-BE" dirty="0"/>
              <a:t>Lorenzkromme bij</a:t>
            </a:r>
          </a:p>
          <a:p>
            <a:pPr lvl="1">
              <a:lnSpc>
                <a:spcPct val="110000"/>
              </a:lnSpc>
            </a:pPr>
            <a:r>
              <a:rPr lang="nl-BE" dirty="0"/>
              <a:t>perfecte gelijkheid?</a:t>
            </a:r>
          </a:p>
          <a:p>
            <a:pPr lvl="2">
              <a:lnSpc>
                <a:spcPct val="110000"/>
              </a:lnSpc>
            </a:pPr>
            <a:r>
              <a:rPr lang="nl-BE" dirty="0"/>
              <a:t>eerste bissectrice</a:t>
            </a:r>
          </a:p>
          <a:p>
            <a:pPr lvl="1">
              <a:lnSpc>
                <a:spcPct val="110000"/>
              </a:lnSpc>
            </a:pPr>
            <a:r>
              <a:rPr lang="nl-BE" dirty="0"/>
              <a:t>meest extreme ongelijkheid?</a:t>
            </a:r>
          </a:p>
          <a:p>
            <a:pPr lvl="2">
              <a:lnSpc>
                <a:spcPct val="110000"/>
              </a:lnSpc>
            </a:pPr>
            <a:r>
              <a:rPr lang="nl-BE" dirty="0"/>
              <a:t>op x-as tot 100% en dan verticaal omhoog</a:t>
            </a:r>
          </a:p>
        </p:txBody>
      </p:sp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27</a:t>
            </a:fld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" y="1378578"/>
            <a:ext cx="5321574" cy="4762744"/>
          </a:xfrm>
          <a:prstGeom prst="rect">
            <a:avLst/>
          </a:prstGeom>
        </p:spPr>
      </p:pic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5761142" y="2061734"/>
            <a:ext cx="3274857" cy="1816583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5761142" y="4681164"/>
            <a:ext cx="3274857" cy="300740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5761142" y="5721686"/>
            <a:ext cx="3274857" cy="659641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64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  <p:bldP spid="16" grpId="0" animBg="1"/>
      <p:bldP spid="16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Intermezzo: een historisch voorbeeld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5896303" y="3740188"/>
            <a:ext cx="3140193" cy="2641139"/>
          </a:xfrm>
        </p:spPr>
        <p:txBody>
          <a:bodyPr>
            <a:normAutofit/>
          </a:bodyPr>
          <a:lstStyle/>
          <a:p>
            <a:r>
              <a:rPr lang="nl-BE" sz="2400" dirty="0"/>
              <a:t>assen omgewisseld in vergelijking met nu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28</a:t>
            </a:fld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42" y="1079500"/>
            <a:ext cx="5858124" cy="5715244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899" y="1303988"/>
            <a:ext cx="4670947" cy="2211713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911666" y="3734169"/>
            <a:ext cx="3124830" cy="1171025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7878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Gini-coëfficiënt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035B2-DDAF-47E4-8D83-C606CE61E8BE}" type="slidenum">
              <a:rPr lang="nl-NL" smtClean="0"/>
              <a:pPr>
                <a:defRPr/>
              </a:pPr>
              <a:t>29</a:t>
            </a:fld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50" y="1589681"/>
            <a:ext cx="4991908" cy="4460853"/>
          </a:xfrm>
          <a:prstGeom prst="rect">
            <a:avLst/>
          </a:prstGeom>
        </p:spPr>
      </p:pic>
      <p:sp>
        <p:nvSpPr>
          <p:cNvPr id="6" name="Tijdelijke aanduiding voor inhoud 5"/>
          <p:cNvSpPr>
            <a:spLocks noGrp="1"/>
          </p:cNvSpPr>
          <p:nvPr>
            <p:ph sz="half" idx="2"/>
          </p:nvPr>
        </p:nvSpPr>
        <p:spPr>
          <a:xfrm>
            <a:off x="5202622" y="1258888"/>
            <a:ext cx="3833378" cy="5122440"/>
          </a:xfrm>
        </p:spPr>
        <p:txBody>
          <a:bodyPr/>
          <a:lstStyle/>
          <a:p>
            <a:r>
              <a:rPr lang="nl-BE" dirty="0"/>
              <a:t>= 2 </a:t>
            </a:r>
            <a:r>
              <a:rPr lang="nl-BE" dirty="0">
                <a:sym typeface="Symbol" panose="05050102010706020507" pitchFamily="18" charset="2"/>
              </a:rPr>
              <a:t> grijze opp.</a:t>
            </a:r>
          </a:p>
          <a:p>
            <a:pPr lvl="4"/>
            <a:endParaRPr lang="nl-BE" dirty="0">
              <a:sym typeface="Symbol" panose="05050102010706020507" pitchFamily="18" charset="2"/>
            </a:endParaRPr>
          </a:p>
          <a:p>
            <a:r>
              <a:rPr lang="nl-BE" dirty="0">
                <a:sym typeface="Symbol" panose="05050102010706020507" pitchFamily="18" charset="2"/>
              </a:rPr>
              <a:t>Gini-coëfficiënt bij</a:t>
            </a:r>
          </a:p>
          <a:p>
            <a:pPr lvl="1"/>
            <a:r>
              <a:rPr lang="nl-BE" dirty="0">
                <a:sym typeface="Symbol" panose="05050102010706020507" pitchFamily="18" charset="2"/>
              </a:rPr>
              <a:t>meest extreme ongelijkheid</a:t>
            </a:r>
          </a:p>
          <a:p>
            <a:pPr lvl="2"/>
            <a:r>
              <a:rPr lang="nl-BE" dirty="0">
                <a:sym typeface="Symbol" panose="05050102010706020507" pitchFamily="18" charset="2"/>
              </a:rPr>
              <a:t>1 = 100%</a:t>
            </a:r>
          </a:p>
          <a:p>
            <a:pPr lvl="1"/>
            <a:r>
              <a:rPr lang="nl-BE" dirty="0">
                <a:sym typeface="Symbol" panose="05050102010706020507" pitchFamily="18" charset="2"/>
              </a:rPr>
              <a:t>perfecte gelijkheid</a:t>
            </a:r>
          </a:p>
          <a:p>
            <a:pPr lvl="2"/>
            <a:r>
              <a:rPr lang="nl-BE" dirty="0">
                <a:sym typeface="Symbol" panose="05050102010706020507" pitchFamily="18" charset="2"/>
              </a:rPr>
              <a:t>0%</a:t>
            </a:r>
          </a:p>
          <a:p>
            <a:pPr lvl="4"/>
            <a:endParaRPr lang="nl-BE" dirty="0">
              <a:sym typeface="Symbol" panose="05050102010706020507" pitchFamily="18" charset="2"/>
            </a:endParaRPr>
          </a:p>
          <a:p>
            <a:r>
              <a:rPr lang="nl-BE" dirty="0">
                <a:sym typeface="Symbol" panose="05050102010706020507" pitchFamily="18" charset="2"/>
              </a:rPr>
              <a:t>België 2012</a:t>
            </a:r>
          </a:p>
          <a:p>
            <a:pPr lvl="1"/>
            <a:r>
              <a:rPr lang="nl-BE" dirty="0">
                <a:sym typeface="Symbol" panose="05050102010706020507" pitchFamily="18" charset="2"/>
              </a:rPr>
              <a:t>vóór belastingen: 42%</a:t>
            </a:r>
          </a:p>
          <a:p>
            <a:pPr lvl="1"/>
            <a:r>
              <a:rPr lang="nl-BE" dirty="0">
                <a:sym typeface="Symbol" panose="05050102010706020507" pitchFamily="18" charset="2"/>
              </a:rPr>
              <a:t>na belastingen: 36%</a:t>
            </a:r>
          </a:p>
          <a:p>
            <a:pPr lvl="2"/>
            <a:endParaRPr lang="nl-BE" dirty="0">
              <a:sym typeface="Symbol" panose="05050102010706020507" pitchFamily="18" charset="2"/>
            </a:endParaRPr>
          </a:p>
          <a:p>
            <a:pPr lvl="1"/>
            <a:endParaRPr lang="nl-BE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824207" y="3275679"/>
            <a:ext cx="3274857" cy="366155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824206" y="4063231"/>
            <a:ext cx="3274857" cy="366155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8324193" y="5222280"/>
            <a:ext cx="774869" cy="311418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8049009" y="5646095"/>
            <a:ext cx="774869" cy="311418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03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Wie zijn jullie?</a:t>
            </a:r>
            <a:endParaRPr lang="nl-BE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dirty="0" smtClean="0"/>
              <a:t>leraar? of (ook nog) andere functie?</a:t>
            </a:r>
          </a:p>
          <a:p>
            <a:endParaRPr lang="nl-BE" dirty="0"/>
          </a:p>
          <a:p>
            <a:r>
              <a:rPr lang="nl-BE" dirty="0" smtClean="0"/>
              <a:t>wiskunde? of (ook nog) een ander vak?</a:t>
            </a:r>
          </a:p>
          <a:p>
            <a:endParaRPr lang="nl-BE" dirty="0" smtClean="0"/>
          </a:p>
          <a:p>
            <a:r>
              <a:rPr lang="nl-BE" dirty="0" smtClean="0"/>
              <a:t>gevolgde opleiding: wiskunde? economische opleiding? …</a:t>
            </a:r>
            <a:endParaRPr lang="nl-BE" dirty="0"/>
          </a:p>
          <a:p>
            <a:endParaRPr lang="nl-BE" dirty="0" smtClean="0"/>
          </a:p>
          <a:p>
            <a:r>
              <a:rPr lang="nl-BE" dirty="0" smtClean="0"/>
              <a:t>tweede/derde graad?</a:t>
            </a:r>
          </a:p>
          <a:p>
            <a:endParaRPr lang="nl-BE" dirty="0"/>
          </a:p>
          <a:p>
            <a:r>
              <a:rPr lang="nl-BE" dirty="0" smtClean="0"/>
              <a:t>aso/tso/kso/bso? andere context?</a:t>
            </a:r>
          </a:p>
          <a:p>
            <a:endParaRPr lang="nl-BE" dirty="0"/>
          </a:p>
          <a:p>
            <a:r>
              <a:rPr lang="nl-BE" dirty="0" smtClean="0"/>
              <a:t>specifieke verwachtingen?</a:t>
            </a:r>
            <a:endParaRPr lang="nl-B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9124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Gini-coëfficiënten wereldwijd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30</a:t>
            </a:fld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/>
              <a:t>M. Tracy Hunter - Own work, CC BY-SA 3.0, https://commons.wikimedia.org/w/index.php?curid=33962866</a:t>
            </a:r>
          </a:p>
          <a:p>
            <a:endParaRPr lang="nl-BE" dirty="0"/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35" y="1099535"/>
            <a:ext cx="8357330" cy="429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67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Werkmoment 3 = werktekst 3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F76CB6-1DD1-4E73-82BD-69665DAF08A8}" type="slidenum">
              <a:rPr lang="nl-NL" smtClean="0"/>
              <a:pPr>
                <a:defRPr/>
              </a:pPr>
              <a:t>31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2026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Lorenz en Gini continu</a:t>
            </a:r>
          </a:p>
        </p:txBody>
      </p:sp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32</a:t>
            </a:fld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47" y="1694019"/>
            <a:ext cx="4789417" cy="42521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ijdelijke aanduiding voor inhoud 6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782570" y="1258888"/>
                <a:ext cx="4253429" cy="5122440"/>
              </a:xfrm>
            </p:spPr>
            <p:txBody>
              <a:bodyPr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nl-BE" b="0" dirty="0"/>
                  <a:t>Lorenzkromme als grafiek van een Lorenzfunctie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nl-BE" b="0" dirty="0"/>
                  <a:t>bv.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nl-BE" b="0" i="1" smtClean="0">
                        <a:latin typeface="Cambria Math" panose="02040503050406030204" pitchFamily="18" charset="0"/>
                      </a:rPr>
                      <m:t>=0,0582</m:t>
                    </m:r>
                    <m:d>
                      <m:d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nl-BE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nl-BE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nl-BE" b="0" i="1" smtClean="0">
                                <a:latin typeface="Cambria Math" panose="02040503050406030204" pitchFamily="18" charset="0"/>
                              </a:rPr>
                              <m:t>2,9</m:t>
                            </m:r>
                            <m:r>
                              <a:rPr lang="nl-BE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nl-BE" dirty="0"/>
              </a:p>
              <a:p>
                <a:pPr>
                  <a:lnSpc>
                    <a:spcPct val="120000"/>
                  </a:lnSpc>
                </a:pPr>
                <a:endParaRPr lang="nl-BE" dirty="0"/>
              </a:p>
              <a:p>
                <a:pPr>
                  <a:lnSpc>
                    <a:spcPct val="120000"/>
                  </a:lnSpc>
                </a:pPr>
                <a:r>
                  <a:rPr lang="nl-BE" dirty="0"/>
                  <a:t>Gini-coëfficiënt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nl-BE" dirty="0"/>
                  <a:t>bepaalde integraal</a:t>
                </a:r>
              </a:p>
              <a:p>
                <a:pPr lvl="1"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2⋅</m:t>
                    </m:r>
                    <m:nary>
                      <m:nary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nl-BE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  <m:e>
                        <m:d>
                          <m:dPr>
                            <m:ctrlPr>
                              <a:rPr lang="nl-BE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nl-BE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nl-BE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nl-BE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nl-BE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nl-BE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</m:d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endParaRPr lang="nl-BE" dirty="0"/>
              </a:p>
              <a:p>
                <a:pPr lvl="1"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1−2⋅</m:t>
                    </m:r>
                    <m:nary>
                      <m:nary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nl-BE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nl-BE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nl-BE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endParaRPr lang="nl-BE" dirty="0"/>
              </a:p>
              <a:p>
                <a:pPr lvl="1"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0,4267…</m:t>
                    </m:r>
                  </m:oMath>
                </a14:m>
                <a:endParaRPr lang="nl-BE" dirty="0"/>
              </a:p>
              <a:p>
                <a:pPr lvl="1">
                  <a:lnSpc>
                    <a:spcPct val="120000"/>
                  </a:lnSpc>
                </a:pPr>
                <a:r>
                  <a:rPr lang="nl-BE" dirty="0"/>
                  <a:t>(discrete versie: </a:t>
                </a:r>
                <a14:m>
                  <m:oMath xmlns:m="http://schemas.openxmlformats.org/officeDocument/2006/math">
                    <m:r>
                      <a:rPr lang="nl-BE" i="1" dirty="0" smtClean="0">
                        <a:latin typeface="Cambria Math" panose="02040503050406030204" pitchFamily="18" charset="0"/>
                      </a:rPr>
                      <m:t>0,42</m:t>
                    </m:r>
                  </m:oMath>
                </a14:m>
                <a:r>
                  <a:rPr lang="nl-BE" dirty="0"/>
                  <a:t>)</a:t>
                </a:r>
              </a:p>
              <a:p>
                <a:pPr>
                  <a:lnSpc>
                    <a:spcPct val="120000"/>
                  </a:lnSpc>
                </a:pPr>
                <a:endParaRPr lang="nl-BE" dirty="0"/>
              </a:p>
            </p:txBody>
          </p:sp>
        </mc:Choice>
        <mc:Fallback xmlns="">
          <p:sp>
            <p:nvSpPr>
              <p:cNvPr id="7" name="Tijdelijke aanduiding voor inhoud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82570" y="1258888"/>
                <a:ext cx="4253429" cy="5122440"/>
              </a:xfrm>
              <a:blipFill>
                <a:blip r:embed="rId3"/>
                <a:stretch>
                  <a:fillRect l="-3587" t="-595" r="-5595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5041571" y="4131086"/>
            <a:ext cx="3247023" cy="2122230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506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Welke functies kunnen optreden als Lorenzkromme?</a:t>
            </a:r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C8F1F-13CE-4486-9E48-08EEEFFC7776}" type="slidenum">
              <a:rPr lang="nl-NL" smtClean="0"/>
              <a:pPr/>
              <a:t>33</a:t>
            </a:fld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3" y="1469126"/>
            <a:ext cx="5812623" cy="2206252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84" y="3861995"/>
            <a:ext cx="5812622" cy="215633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>
              <a:xfrm>
                <a:off x="6032090" y="1196752"/>
                <a:ext cx="3004406" cy="518457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nl-BE" sz="2400" dirty="0"/>
              </a:p>
              <a:p>
                <a:pPr marL="0" indent="0">
                  <a:buNone/>
                </a:pPr>
                <a:endParaRPr lang="nl-BE" sz="2400" dirty="0"/>
              </a:p>
              <a:p>
                <a:pPr marL="0" indent="0">
                  <a:buNone/>
                </a:pPr>
                <a:r>
                  <a:rPr lang="nl-BE" sz="2400" dirty="0"/>
                  <a:t>Lorenzfunctie:</a:t>
                </a:r>
              </a:p>
              <a:p>
                <a14:m>
                  <m:oMath xmlns:m="http://schemas.openxmlformats.org/officeDocument/2006/math">
                    <m:r>
                      <a:rPr lang="nl-BE" sz="2400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nl-BE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sz="2400" i="1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nl-BE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nl-BE" sz="2400" dirty="0"/>
              </a:p>
              <a:p>
                <a14:m>
                  <m:oMath xmlns:m="http://schemas.openxmlformats.org/officeDocument/2006/math">
                    <m:r>
                      <a:rPr lang="nl-BE" sz="2400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nl-BE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sz="2400" i="1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nl-BE" sz="2400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nl-BE" sz="2400" dirty="0"/>
              </a:p>
              <a:p>
                <a:pPr marL="0" indent="0">
                  <a:buNone/>
                </a:pPr>
                <a:r>
                  <a:rPr lang="nl-BE" sz="2400" dirty="0"/>
                  <a:t>en voor alle </a:t>
                </a:r>
                <a14:m>
                  <m:oMath xmlns:m="http://schemas.openxmlformats.org/officeDocument/2006/math">
                    <m:r>
                      <a:rPr lang="nl-BE" sz="24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nl-BE" sz="2400" dirty="0"/>
                  <a:t> in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nl-BE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sz="2400" b="0" i="1" smtClean="0">
                            <a:latin typeface="Cambria Math" panose="02040503050406030204" pitchFamily="18" charset="0"/>
                          </a:rPr>
                          <m:t>0, 1</m:t>
                        </m:r>
                      </m:e>
                    </m:d>
                  </m:oMath>
                </a14:m>
                <a:endParaRPr lang="nl-BE" sz="2400" dirty="0"/>
              </a:p>
              <a:p>
                <a14:m>
                  <m:oMath xmlns:m="http://schemas.openxmlformats.org/officeDocument/2006/math">
                    <m:r>
                      <a:rPr lang="nl-BE" sz="24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nl-BE" sz="24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nl-BE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BE" sz="2400" b="0" i="1" smtClean="0">
                        <a:latin typeface="Cambria Math" panose="02040503050406030204" pitchFamily="18" charset="0"/>
                      </a:rPr>
                      <m:t>)≥0</m:t>
                    </m:r>
                  </m:oMath>
                </a14:m>
                <a:endParaRPr lang="nl-BE" sz="2400" dirty="0"/>
              </a:p>
              <a:p>
                <a14:m>
                  <m:oMath xmlns:m="http://schemas.openxmlformats.org/officeDocument/2006/math">
                    <m:r>
                      <a:rPr lang="nl-BE" sz="24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nl-BE" sz="24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nl-BE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BE" sz="2400" b="0" i="1" smtClean="0">
                        <a:latin typeface="Cambria Math" panose="02040503050406030204" pitchFamily="18" charset="0"/>
                      </a:rPr>
                      <m:t>)≤</m:t>
                    </m:r>
                    <m:r>
                      <a:rPr lang="nl-BE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</m:oMath>
                </a14:m>
                <a:endParaRPr lang="nl-BE" sz="2400" dirty="0"/>
              </a:p>
              <a:p>
                <a14:m>
                  <m:oMath xmlns:m="http://schemas.openxmlformats.org/officeDocument/2006/math">
                    <m:r>
                      <a:rPr lang="nl-BE" sz="24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nl-BE" sz="2400" b="0" i="1" smtClean="0">
                        <a:latin typeface="Cambria Math" panose="02040503050406030204" pitchFamily="18" charset="0"/>
                      </a:rPr>
                      <m:t>′(</m:t>
                    </m:r>
                    <m:r>
                      <a:rPr lang="nl-BE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BE" sz="2400" b="0" i="1" smtClean="0">
                        <a:latin typeface="Cambria Math" panose="02040503050406030204" pitchFamily="18" charset="0"/>
                      </a:rPr>
                      <m:t>)≥0</m:t>
                    </m:r>
                  </m:oMath>
                </a14:m>
                <a:endParaRPr lang="nl-BE" sz="2400" dirty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BE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BE" sz="24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nl-BE" sz="2400" b="0" i="1" smtClean="0">
                            <a:latin typeface="Cambria Math" panose="02040503050406030204" pitchFamily="18" charset="0"/>
                          </a:rPr>
                          <m:t>′′</m:t>
                        </m:r>
                      </m:sup>
                    </m:sSup>
                    <m:r>
                      <a:rPr lang="nl-BE" sz="24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nl-BE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BE" sz="2400" b="0" i="1" smtClean="0">
                        <a:latin typeface="Cambria Math" panose="02040503050406030204" pitchFamily="18" charset="0"/>
                      </a:rPr>
                      <m:t>)≥0</m:t>
                    </m:r>
                  </m:oMath>
                </a14:m>
                <a:endParaRPr lang="nl-BE" sz="2400" dirty="0"/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32090" y="1196752"/>
                <a:ext cx="3004406" cy="5184576"/>
              </a:xfrm>
              <a:blipFill>
                <a:blip r:embed="rId4"/>
                <a:stretch>
                  <a:fillRect l="-5081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5958348" y="2389174"/>
            <a:ext cx="3078148" cy="2964491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448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Twee </a:t>
            </a:r>
            <a:r>
              <a:rPr lang="nl-BE" dirty="0" err="1"/>
              <a:t>éénparameterfamiles</a:t>
            </a:r>
            <a:r>
              <a:rPr lang="nl-BE" dirty="0"/>
              <a:t> van Lorenzfuncties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ijdelijke aanduiding voor inhoud 6"/>
              <p:cNvSpPr>
                <a:spLocks noGrp="1"/>
              </p:cNvSpPr>
              <p:nvPr>
                <p:ph sz="half" idx="1"/>
              </p:nvPr>
            </p:nvSpPr>
            <p:spPr>
              <a:xfrm>
                <a:off x="72000" y="1258888"/>
                <a:ext cx="4428000" cy="5122440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nl-BE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nl-BE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nl-BE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r>
                  <a:rPr lang="nl-BE" dirty="0"/>
                  <a:t>, </a:t>
                </a:r>
                <a14:m>
                  <m:oMath xmlns:m="http://schemas.openxmlformats.org/officeDocument/2006/math">
                    <m:r>
                      <a:rPr lang="nl-BE" i="1" dirty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nl-BE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≥1</m:t>
                    </m:r>
                  </m:oMath>
                </a14:m>
                <a:endParaRPr lang="nl-BE" dirty="0"/>
              </a:p>
              <a:p>
                <a:pPr marL="0" indent="0">
                  <a:buNone/>
                </a:pPr>
                <a:endParaRPr lang="nl-BE" dirty="0"/>
              </a:p>
              <a:p>
                <a:pPr marL="0" indent="0">
                  <a:buNone/>
                </a:pPr>
                <a:endParaRPr lang="nl-BE" dirty="0"/>
              </a:p>
              <a:p>
                <a:pPr marL="0" indent="0">
                  <a:buNone/>
                </a:pPr>
                <a:endParaRPr lang="nl-BE" dirty="0"/>
              </a:p>
              <a:p>
                <a:pPr marL="0" indent="0">
                  <a:buNone/>
                </a:pPr>
                <a:endParaRPr lang="nl-BE" dirty="0"/>
              </a:p>
              <a:p>
                <a:pPr marL="0" indent="0">
                  <a:buNone/>
                </a:pPr>
                <a:endParaRPr lang="nl-BE" dirty="0"/>
              </a:p>
              <a:p>
                <a:pPr marL="0" indent="0">
                  <a:buNone/>
                </a:pPr>
                <a:endParaRPr lang="nl-BE" dirty="0"/>
              </a:p>
              <a:p>
                <a:pPr marL="0" indent="0">
                  <a:buNone/>
                </a:pPr>
                <a:endParaRPr lang="nl-BE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BE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nl-BE" b="0" i="1" smtClean="0">
                          <a:latin typeface="Cambria Math" panose="02040503050406030204" pitchFamily="18" charset="0"/>
                        </a:rPr>
                        <m:t>=1, 1,5, 2, 3, 4</m:t>
                      </m:r>
                    </m:oMath>
                  </m:oMathPara>
                </a14:m>
                <a:endParaRPr lang="nl-BE" dirty="0"/>
              </a:p>
              <a:p>
                <a:pPr marL="0" indent="0">
                  <a:buNone/>
                </a:pPr>
                <a:endParaRPr lang="nl-BE" dirty="0"/>
              </a:p>
              <a:p>
                <a:pPr marL="0" indent="0">
                  <a:buNone/>
                </a:pPr>
                <a:r>
                  <a:rPr lang="nl-BE" dirty="0"/>
                  <a:t>Gini-coëfficiënt is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1−</m:t>
                    </m:r>
                    <m:f>
                      <m:f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nl-BE" i="1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nl-BE" dirty="0"/>
                  <a:t>.</a:t>
                </a:r>
              </a:p>
              <a:p>
                <a:pPr marL="0" indent="0">
                  <a:buNone/>
                </a:pPr>
                <a:endParaRPr lang="nl-BE" dirty="0"/>
              </a:p>
            </p:txBody>
          </p:sp>
        </mc:Choice>
        <mc:Fallback xmlns="">
          <p:sp>
            <p:nvSpPr>
              <p:cNvPr id="7" name="Tijdelijke aanduiding voor inhoud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72000" y="1258888"/>
                <a:ext cx="4428000" cy="5122440"/>
              </a:xfrm>
              <a:blipFill rotWithShape="0">
                <a:blip r:embed="rId2"/>
                <a:stretch>
                  <a:fillRect l="-4132" t="-2381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ijdelijke aanduiding voor inhoud 7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608000" y="1258888"/>
                <a:ext cx="4428000" cy="5122440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nl-BE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nl-BE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nl-BE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nl-BE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nl-BE" i="1">
                                <a:latin typeface="Cambria Math" panose="02040503050406030204" pitchFamily="18" charset="0"/>
                              </a:rPr>
                              <m:t>𝑘𝑥</m:t>
                            </m:r>
                          </m:sup>
                        </m:sSup>
                        <m:r>
                          <a:rPr lang="nl-BE" i="1">
                            <a:latin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sSup>
                          <m:sSupPr>
                            <m:ctrlPr>
                              <a:rPr lang="nl-BE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nl-BE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nl-BE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p>
                        </m:sSup>
                        <m:r>
                          <a:rPr lang="nl-BE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nl-BE" dirty="0"/>
                  <a:t>, </a:t>
                </a:r>
                <a14:m>
                  <m:oMath xmlns:m="http://schemas.openxmlformats.org/officeDocument/2006/math">
                    <m:r>
                      <a:rPr lang="nl-BE" i="1" dirty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nl-BE" i="1" dirty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endParaRPr lang="nl-BE" dirty="0"/>
              </a:p>
              <a:p>
                <a:pPr marL="0" indent="0">
                  <a:buNone/>
                </a:pPr>
                <a:endParaRPr lang="nl-BE" dirty="0"/>
              </a:p>
              <a:p>
                <a:pPr marL="0" indent="0">
                  <a:buNone/>
                </a:pPr>
                <a:endParaRPr lang="nl-BE" dirty="0"/>
              </a:p>
              <a:p>
                <a:pPr marL="0" indent="0">
                  <a:buNone/>
                </a:pPr>
                <a:endParaRPr lang="nl-BE" dirty="0"/>
              </a:p>
              <a:p>
                <a:pPr marL="0" indent="0">
                  <a:buNone/>
                </a:pPr>
                <a:endParaRPr lang="nl-BE" dirty="0"/>
              </a:p>
              <a:p>
                <a:pPr marL="0" indent="0">
                  <a:buNone/>
                </a:pPr>
                <a:endParaRPr lang="nl-BE" dirty="0"/>
              </a:p>
              <a:p>
                <a:pPr marL="0" indent="0">
                  <a:buNone/>
                </a:pPr>
                <a:endParaRPr lang="nl-BE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BE" b="0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nl-BE" b="0" i="1" smtClean="0">
                          <a:latin typeface="Cambria Math" panose="02040503050406030204" pitchFamily="18" charset="0"/>
                        </a:rPr>
                        <m:t>=0,5, 1, 2, 3, 4, 5</m:t>
                      </m:r>
                    </m:oMath>
                  </m:oMathPara>
                </a14:m>
                <a:endParaRPr lang="nl-BE" dirty="0"/>
              </a:p>
              <a:p>
                <a:pPr marL="0" indent="0">
                  <a:buNone/>
                </a:pPr>
                <a:endParaRPr lang="nl-BE" dirty="0"/>
              </a:p>
              <a:p>
                <a:pPr marL="0" indent="0">
                  <a:buNone/>
                </a:pPr>
                <a:r>
                  <a:rPr lang="nl-BE" dirty="0"/>
                  <a:t>Gini-coëfficiënt is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1−</m:t>
                    </m:r>
                    <m:f>
                      <m:f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i="1">
                            <a:latin typeface="Cambria Math" panose="02040503050406030204" pitchFamily="18" charset="0"/>
                          </a:rPr>
                          <m:t>𝑘</m:t>
                        </m:r>
                      </m:den>
                    </m:f>
                    <m:r>
                      <a:rPr lang="nl-BE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nl-BE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nl-BE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nl-BE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p>
                        </m:sSup>
                        <m:r>
                          <a:rPr lang="nl-BE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nl-BE" dirty="0"/>
                  <a:t> .</a:t>
                </a:r>
              </a:p>
              <a:p>
                <a:pPr marL="0" indent="0">
                  <a:buNone/>
                </a:pPr>
                <a:endParaRPr lang="nl-BE" dirty="0"/>
              </a:p>
            </p:txBody>
          </p:sp>
        </mc:Choice>
        <mc:Fallback xmlns="">
          <p:sp>
            <p:nvSpPr>
              <p:cNvPr id="8" name="Tijdelijke aanduiding voor inhoud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08000" y="1258888"/>
                <a:ext cx="4428000" cy="5122440"/>
              </a:xfrm>
              <a:blipFill rotWithShape="0">
                <a:blip r:embed="rId3"/>
                <a:stretch>
                  <a:fillRect l="-4132" b="-952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34</a:t>
            </a:fld>
            <a:endParaRPr lang="nl-NL" dirty="0"/>
          </a:p>
        </p:txBody>
      </p:sp>
      <p:pic>
        <p:nvPicPr>
          <p:cNvPr id="9" name="Picture 48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88" y="2151819"/>
            <a:ext cx="2390024" cy="231936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Picture 48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988" y="2151819"/>
            <a:ext cx="2390024" cy="231936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854001" y="1199816"/>
            <a:ext cx="2877341" cy="540494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282001" y="1221887"/>
            <a:ext cx="3154076" cy="721047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2952899" y="5393274"/>
            <a:ext cx="1220895" cy="786300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5638144" y="5749757"/>
            <a:ext cx="2178501" cy="631571"/>
          </a:xfrm>
          <a:prstGeom prst="rect">
            <a:avLst/>
          </a:prstGeom>
          <a:solidFill>
            <a:srgbClr val="0099FF"/>
          </a:solidFill>
          <a:ln w="9525" algn="ctr">
            <a:solidFill>
              <a:srgbClr val="669900"/>
            </a:solidFill>
            <a:prstDash val="dash"/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581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Optimale grootte van een productierun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F76CB6-1DD1-4E73-82BD-69665DAF08A8}" type="slidenum">
              <a:rPr lang="nl-NL" smtClean="0"/>
              <a:pPr>
                <a:defRPr/>
              </a:pPr>
              <a:t>35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1824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Optimale grootte van een productierun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nl-BE" dirty="0"/>
                  <a:t>jaarlijkse verkoop = jaarlijkse productie: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24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nl-BE" i="1">
                        <a:latin typeface="Cambria Math" panose="02040503050406030204" pitchFamily="18" charset="0"/>
                      </a:rPr>
                      <m:t> 000</m:t>
                    </m:r>
                  </m:oMath>
                </a14:m>
                <a:r>
                  <a:rPr lang="nl-BE" dirty="0"/>
                  <a:t> stuks</a:t>
                </a:r>
              </a:p>
              <a:p>
                <a:r>
                  <a:rPr lang="nl-BE" dirty="0"/>
                  <a:t>verkoop gelijkmatig gespreid over het jaar</a:t>
                </a:r>
              </a:p>
              <a:p>
                <a:r>
                  <a:rPr lang="nl-BE" dirty="0"/>
                  <a:t>productie verdeeld over verschillende productieruns</a:t>
                </a:r>
              </a:p>
              <a:p>
                <a:endParaRPr lang="nl-BE" dirty="0"/>
              </a:p>
              <a:p>
                <a:r>
                  <a:rPr lang="nl-BE" dirty="0"/>
                  <a:t>wat is de optimale grootte van een productierun, rekening houdend met de volgende kosten</a:t>
                </a:r>
              </a:p>
              <a:p>
                <a:pPr lvl="1"/>
                <a:r>
                  <a:rPr lang="nl-BE" dirty="0"/>
                  <a:t>opzetten van de productielijn: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4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00</m:t>
                    </m:r>
                  </m:oMath>
                </a14:m>
                <a:r>
                  <a:rPr lang="nl-BE" dirty="0"/>
                  <a:t> EUR</a:t>
                </a:r>
              </a:p>
              <a:p>
                <a:pPr lvl="1"/>
                <a:r>
                  <a:rPr lang="nl-BE" dirty="0"/>
                  <a:t>productiekost per stuk: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3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nl-BE" dirty="0"/>
                  <a:t> EUR</a:t>
                </a:r>
              </a:p>
              <a:p>
                <a:pPr lvl="1"/>
                <a:r>
                  <a:rPr lang="nl-BE" dirty="0"/>
                  <a:t>stockagekosten: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10%</m:t>
                    </m:r>
                  </m:oMath>
                </a14:m>
                <a:r>
                  <a:rPr lang="nl-BE" dirty="0"/>
                  <a:t> van de waarde van de stock</a:t>
                </a:r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837" t="-1410" r="-1633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36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4919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Optimale grootte van een productierun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nl-BE" dirty="0"/>
                  <a:t>jaarlijkse verkoop = jaarlijkse productie: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24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nl-BE" i="1">
                        <a:latin typeface="Cambria Math" panose="02040503050406030204" pitchFamily="18" charset="0"/>
                      </a:rPr>
                      <m:t> 000</m:t>
                    </m:r>
                  </m:oMath>
                </a14:m>
                <a:r>
                  <a:rPr lang="nl-BE" dirty="0"/>
                  <a:t> stuks</a:t>
                </a:r>
              </a:p>
              <a:p>
                <a:r>
                  <a:rPr lang="nl-BE" dirty="0"/>
                  <a:t>opzetten van de productielijn: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4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00</m:t>
                    </m:r>
                  </m:oMath>
                </a14:m>
                <a:r>
                  <a:rPr lang="nl-BE" dirty="0"/>
                  <a:t> EUR</a:t>
                </a:r>
              </a:p>
              <a:p>
                <a:r>
                  <a:rPr lang="nl-BE" dirty="0"/>
                  <a:t>productiekost per stuk: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30</m:t>
                    </m:r>
                  </m:oMath>
                </a14:m>
                <a:r>
                  <a:rPr lang="nl-BE" dirty="0"/>
                  <a:t> EUR</a:t>
                </a:r>
              </a:p>
              <a:p>
                <a:r>
                  <a:rPr lang="nl-BE" dirty="0"/>
                  <a:t>stockagekosten: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10%</m:t>
                    </m:r>
                  </m:oMath>
                </a14:m>
                <a:r>
                  <a:rPr lang="nl-BE" dirty="0"/>
                  <a:t> van de waarde van de stock</a:t>
                </a:r>
              </a:p>
              <a:p>
                <a:endParaRPr lang="nl-BE" dirty="0"/>
              </a:p>
              <a:p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nl-BE" dirty="0"/>
                  <a:t> = aantal stuks in een productierun</a:t>
                </a:r>
              </a:p>
              <a:p>
                <a:r>
                  <a:rPr lang="nl-BE" dirty="0"/>
                  <a:t>aantal productieruns per jaar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240 000</m:t>
                        </m:r>
                      </m:num>
                      <m:den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endParaRPr lang="nl-BE" dirty="0"/>
              </a:p>
              <a:p>
                <a:endParaRPr lang="nl-BE" dirty="0"/>
              </a:p>
              <a:p>
                <a:r>
                  <a:rPr lang="nl-BE" dirty="0"/>
                  <a:t>kosten voor opzetten van de productielijn: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240 000</m:t>
                        </m:r>
                      </m:num>
                      <m:den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nl-BE" b="0" i="1" smtClean="0">
                        <a:latin typeface="Cambria Math" panose="02040503050406030204" pitchFamily="18" charset="0"/>
                      </a:rPr>
                      <m:t>⋅400=</m:t>
                    </m:r>
                    <m:f>
                      <m:f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96 000 000</m:t>
                        </m:r>
                      </m:num>
                      <m:den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nl-BE" dirty="0"/>
                  <a:t> </a:t>
                </a:r>
              </a:p>
              <a:p>
                <a:pPr lvl="1"/>
                <a:endParaRPr lang="nl-BE" dirty="0"/>
              </a:p>
              <a:p>
                <a:endParaRPr lang="nl-BE" dirty="0"/>
              </a:p>
              <a:p>
                <a:endParaRPr lang="nl-BE" dirty="0"/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837" t="-1410" r="-1633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37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2286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Optimale grootte van een productierun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BE" dirty="0"/>
                  <a:t>jaarlijkse verkoop = jaarlijkse productie: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24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nl-BE" i="1">
                        <a:latin typeface="Cambria Math" panose="02040503050406030204" pitchFamily="18" charset="0"/>
                      </a:rPr>
                      <m:t> 000</m:t>
                    </m:r>
                  </m:oMath>
                </a14:m>
                <a:r>
                  <a:rPr lang="nl-BE" dirty="0"/>
                  <a:t> stuks</a:t>
                </a:r>
              </a:p>
              <a:p>
                <a:r>
                  <a:rPr lang="nl-BE" dirty="0"/>
                  <a:t>opzetten van de productielijn: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4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00</m:t>
                    </m:r>
                  </m:oMath>
                </a14:m>
                <a:r>
                  <a:rPr lang="nl-BE" dirty="0"/>
                  <a:t> EUR</a:t>
                </a:r>
              </a:p>
              <a:p>
                <a:r>
                  <a:rPr lang="nl-BE" dirty="0"/>
                  <a:t>productiekost per stuk: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3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nl-BE" dirty="0"/>
                  <a:t> EUR</a:t>
                </a:r>
              </a:p>
              <a:p>
                <a:r>
                  <a:rPr lang="nl-BE" dirty="0"/>
                  <a:t>stockagekosten: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10%</m:t>
                    </m:r>
                  </m:oMath>
                </a14:m>
                <a:r>
                  <a:rPr lang="nl-BE" dirty="0"/>
                  <a:t> van de waarde van de stock</a:t>
                </a:r>
              </a:p>
              <a:p>
                <a:endParaRPr lang="nl-BE" dirty="0"/>
              </a:p>
              <a:p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nl-BE" dirty="0"/>
                  <a:t> = aantal stuks in een productierun</a:t>
                </a:r>
              </a:p>
              <a:p>
                <a:r>
                  <a:rPr lang="nl-BE" dirty="0"/>
                  <a:t>aantal productieruns per jaar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240 000</m:t>
                        </m:r>
                      </m:num>
                      <m:den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endParaRPr lang="nl-BE" dirty="0"/>
              </a:p>
              <a:p>
                <a:endParaRPr lang="nl-BE" dirty="0"/>
              </a:p>
              <a:p>
                <a:r>
                  <a:rPr lang="nl-BE" dirty="0"/>
                  <a:t>kosten voor de productie zelf: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BE" b="0" i="1" smtClean="0">
                          <a:latin typeface="Cambria Math" panose="02040503050406030204" pitchFamily="18" charset="0"/>
                        </a:rPr>
                        <m:t>240 000⋅30=7 200 000</m:t>
                      </m:r>
                    </m:oMath>
                  </m:oMathPara>
                </a14:m>
                <a:endParaRPr lang="nl-BE" dirty="0"/>
              </a:p>
              <a:p>
                <a:pPr lvl="1"/>
                <a:endParaRPr lang="nl-BE" dirty="0"/>
              </a:p>
              <a:p>
                <a:endParaRPr lang="nl-BE" dirty="0"/>
              </a:p>
              <a:p>
                <a:endParaRPr lang="nl-BE" dirty="0"/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837" t="-1410" r="-1633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38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6341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Optimale grootte van een productierun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BE" dirty="0"/>
                  <a:t>jaarlijkse verkoop = jaarlijkse productie: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24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nl-BE" i="1">
                        <a:latin typeface="Cambria Math" panose="02040503050406030204" pitchFamily="18" charset="0"/>
                      </a:rPr>
                      <m:t> 000</m:t>
                    </m:r>
                  </m:oMath>
                </a14:m>
                <a:r>
                  <a:rPr lang="nl-BE" dirty="0"/>
                  <a:t> stuks</a:t>
                </a:r>
              </a:p>
              <a:p>
                <a:r>
                  <a:rPr lang="nl-BE" dirty="0"/>
                  <a:t>verkoop gelijkmatig gespreid over het jaar</a:t>
                </a:r>
              </a:p>
              <a:p>
                <a:r>
                  <a:rPr lang="nl-BE" dirty="0"/>
                  <a:t>stockagekosten: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10%</m:t>
                    </m:r>
                  </m:oMath>
                </a14:m>
                <a:r>
                  <a:rPr lang="nl-BE" dirty="0"/>
                  <a:t> van de waarde van de stock</a:t>
                </a:r>
              </a:p>
              <a:p>
                <a:endParaRPr lang="nl-BE" dirty="0"/>
              </a:p>
              <a:p>
                <a:r>
                  <a:rPr lang="nl-BE" dirty="0"/>
                  <a:t>kosten voor de stockage?</a:t>
                </a:r>
              </a:p>
              <a:p>
                <a:pPr lvl="1"/>
                <a:r>
                  <a:rPr lang="nl-BE" dirty="0"/>
                  <a:t>bv.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6</m:t>
                    </m:r>
                  </m:oMath>
                </a14:m>
                <a:r>
                  <a:rPr lang="nl-BE" dirty="0"/>
                  <a:t> productieruns van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40 000</m:t>
                    </m:r>
                  </m:oMath>
                </a14:m>
                <a:r>
                  <a:rPr lang="nl-BE" dirty="0"/>
                  <a:t> stuks</a:t>
                </a:r>
              </a:p>
              <a:p>
                <a:pPr lvl="2"/>
                <a:r>
                  <a:rPr lang="nl-BE" dirty="0"/>
                  <a:t>na eerste productierun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40 000</m:t>
                    </m:r>
                  </m:oMath>
                </a14:m>
                <a:r>
                  <a:rPr lang="nl-BE" dirty="0"/>
                  <a:t> stuks in voorraad</a:t>
                </a:r>
              </a:p>
              <a:p>
                <a:pPr lvl="2"/>
                <a:r>
                  <a:rPr lang="nl-BE" dirty="0"/>
                  <a:t>die in de loop van twee maanden gelijkmatig verkocht worden</a:t>
                </a:r>
              </a:p>
              <a:p>
                <a:pPr lvl="2"/>
                <a:r>
                  <a:rPr lang="nl-BE" dirty="0"/>
                  <a:t>dan nieuwe productierun enz.</a:t>
                </a:r>
              </a:p>
              <a:p>
                <a:pPr lvl="2"/>
                <a:r>
                  <a:rPr lang="nl-BE" dirty="0"/>
                  <a:t>gemiddelde voorraad is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20 000</m:t>
                    </m:r>
                  </m:oMath>
                </a14:m>
                <a:r>
                  <a:rPr lang="nl-BE" dirty="0"/>
                  <a:t> stuks</a:t>
                </a:r>
              </a:p>
              <a:p>
                <a:pPr lvl="2"/>
                <a:r>
                  <a:rPr lang="nl-BE" dirty="0"/>
                  <a:t>waarde per stuk nemen we gelijk aan productiekost = </a:t>
                </a:r>
                <a14:m>
                  <m:oMath xmlns:m="http://schemas.openxmlformats.org/officeDocument/2006/math">
                    <m:r>
                      <a:rPr lang="nl-BE" i="1" dirty="0">
                        <a:latin typeface="Cambria Math" panose="02040503050406030204" pitchFamily="18" charset="0"/>
                      </a:rPr>
                      <m:t>30</m:t>
                    </m:r>
                  </m:oMath>
                </a14:m>
                <a:r>
                  <a:rPr lang="nl-BE" dirty="0"/>
                  <a:t> EUR</a:t>
                </a:r>
              </a:p>
              <a:p>
                <a:pPr lvl="2"/>
                <a:r>
                  <a:rPr lang="nl-BE" dirty="0"/>
                  <a:t>stockagekosten: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20 000⋅0,1⋅30</m:t>
                    </m:r>
                  </m:oMath>
                </a14:m>
                <a:endParaRPr lang="nl-BE" dirty="0"/>
              </a:p>
              <a:p>
                <a:endParaRPr lang="nl-BE" dirty="0"/>
              </a:p>
              <a:p>
                <a:endParaRPr lang="nl-BE" dirty="0"/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837" t="-1410" r="-1633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39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5469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Credits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1"/>
          </p:nvPr>
        </p:nvSpPr>
        <p:spPr>
          <a:xfrm>
            <a:off x="71999" y="1258888"/>
            <a:ext cx="4929721" cy="5122440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nl-BE" dirty="0"/>
              <a:t>(grootste deel van het) gepresenteerde materiaal is gemaakt in samenwerking met</a:t>
            </a:r>
          </a:p>
          <a:p>
            <a:pPr lvl="1">
              <a:lnSpc>
                <a:spcPct val="110000"/>
              </a:lnSpc>
            </a:pPr>
            <a:r>
              <a:rPr lang="nl-BE" dirty="0"/>
              <a:t>Ann Laeremans</a:t>
            </a:r>
          </a:p>
          <a:p>
            <a:pPr lvl="1">
              <a:lnSpc>
                <a:spcPct val="110000"/>
              </a:lnSpc>
            </a:pPr>
            <a:r>
              <a:rPr lang="nl-BE" dirty="0"/>
              <a:t>Ann Maes</a:t>
            </a:r>
          </a:p>
          <a:p>
            <a:pPr marL="361950" indent="0">
              <a:lnSpc>
                <a:spcPct val="110000"/>
              </a:lnSpc>
              <a:buNone/>
            </a:pPr>
            <a:r>
              <a:rPr lang="nl-BE" dirty="0"/>
              <a:t>van KU Leuven – Campus Brussel</a:t>
            </a:r>
          </a:p>
          <a:p>
            <a:pPr marL="360000" lvl="1" indent="0">
              <a:lnSpc>
                <a:spcPct val="110000"/>
              </a:lnSpc>
              <a:buNone/>
            </a:pPr>
            <a:r>
              <a:rPr lang="nl-BE" dirty="0"/>
              <a:t>(ex-EHSAL, ex-HUBrussel)</a:t>
            </a:r>
          </a:p>
          <a:p>
            <a:pPr>
              <a:lnSpc>
                <a:spcPct val="110000"/>
              </a:lnSpc>
            </a:pPr>
            <a:r>
              <a:rPr lang="nl-BE" dirty="0"/>
              <a:t>… voor Uitwiskeling</a:t>
            </a:r>
          </a:p>
          <a:p>
            <a:pPr lvl="1">
              <a:lnSpc>
                <a:spcPct val="110000"/>
              </a:lnSpc>
            </a:pPr>
            <a:r>
              <a:rPr lang="nl-BE" dirty="0"/>
              <a:t>nummer 31/3 (zomer 2015)</a:t>
            </a:r>
          </a:p>
        </p:txBody>
      </p:sp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4</a:t>
            </a:fld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721" y="1341928"/>
            <a:ext cx="3962792" cy="4956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Optimale grootte van een productierun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BE" dirty="0"/>
                  <a:t>jaarlijkse verkoop = jaarlijkse productie: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24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nl-BE" i="1">
                        <a:latin typeface="Cambria Math" panose="02040503050406030204" pitchFamily="18" charset="0"/>
                      </a:rPr>
                      <m:t> 000</m:t>
                    </m:r>
                  </m:oMath>
                </a14:m>
                <a:r>
                  <a:rPr lang="nl-BE" dirty="0"/>
                  <a:t> stuks</a:t>
                </a:r>
              </a:p>
              <a:p>
                <a:r>
                  <a:rPr lang="nl-BE" dirty="0"/>
                  <a:t>verkoop gelijkmatig gespreid over het jaar</a:t>
                </a:r>
              </a:p>
              <a:p>
                <a:r>
                  <a:rPr lang="nl-BE" dirty="0"/>
                  <a:t>stockagekosten: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10%</m:t>
                    </m:r>
                  </m:oMath>
                </a14:m>
                <a:r>
                  <a:rPr lang="nl-BE" dirty="0"/>
                  <a:t> van de waarde van de stock</a:t>
                </a:r>
              </a:p>
              <a:p>
                <a:endParaRPr lang="nl-BE" dirty="0"/>
              </a:p>
              <a:p>
                <a:r>
                  <a:rPr lang="nl-BE" dirty="0"/>
                  <a:t>kosten voor de stockage?</a:t>
                </a:r>
              </a:p>
              <a:p>
                <a:pPr lvl="1"/>
                <a:r>
                  <a:rPr lang="nl-BE" dirty="0"/>
                  <a:t>bv.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240 000</m:t>
                        </m:r>
                      </m:num>
                      <m:den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nl-BE" dirty="0"/>
                  <a:t> productieruns van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nl-BE" dirty="0"/>
                  <a:t> stuks</a:t>
                </a:r>
              </a:p>
              <a:p>
                <a:pPr lvl="2"/>
                <a:r>
                  <a:rPr lang="nl-BE" dirty="0"/>
                  <a:t>na eerste productierun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nl-BE" dirty="0"/>
                  <a:t> stuks in voorraad</a:t>
                </a:r>
              </a:p>
              <a:p>
                <a:pPr lvl="2"/>
                <a:r>
                  <a:rPr lang="nl-BE" dirty="0"/>
                  <a:t>die in de loop van … gelijkmatig verkocht worden</a:t>
                </a:r>
              </a:p>
              <a:p>
                <a:pPr lvl="2"/>
                <a:r>
                  <a:rPr lang="nl-BE" dirty="0"/>
                  <a:t>dan nieuwe productierun enz.</a:t>
                </a:r>
              </a:p>
              <a:p>
                <a:pPr lvl="2"/>
                <a:r>
                  <a:rPr lang="nl-BE" dirty="0"/>
                  <a:t>gemiddelde voorraad is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/2</m:t>
                    </m:r>
                  </m:oMath>
                </a14:m>
                <a:r>
                  <a:rPr lang="nl-BE" dirty="0"/>
                  <a:t> stuks</a:t>
                </a:r>
              </a:p>
              <a:p>
                <a:pPr lvl="2"/>
                <a:r>
                  <a:rPr lang="nl-BE" dirty="0"/>
                  <a:t>waarde per stuk nemen we gelijk aan productiekost = </a:t>
                </a:r>
                <a14:m>
                  <m:oMath xmlns:m="http://schemas.openxmlformats.org/officeDocument/2006/math">
                    <m:r>
                      <a:rPr lang="nl-BE" i="1" dirty="0" smtClean="0">
                        <a:latin typeface="Cambria Math" panose="02040503050406030204" pitchFamily="18" charset="0"/>
                      </a:rPr>
                      <m:t>30</m:t>
                    </m:r>
                  </m:oMath>
                </a14:m>
                <a:r>
                  <a:rPr lang="nl-BE" dirty="0"/>
                  <a:t> EUR</a:t>
                </a:r>
              </a:p>
              <a:p>
                <a:pPr lvl="2"/>
                <a:r>
                  <a:rPr lang="nl-BE" dirty="0"/>
                  <a:t>stockagekosten: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/2⋅0,1⋅30=1,5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nl-BE" dirty="0"/>
              </a:p>
              <a:p>
                <a:endParaRPr lang="nl-BE" dirty="0"/>
              </a:p>
              <a:p>
                <a:endParaRPr lang="nl-BE" dirty="0"/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837" t="-1410" r="-1633" b="-2115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40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7284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Optimale grootte van een productierun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nl-BE" dirty="0"/>
                  <a:t> = aantal stuks in een productierun</a:t>
                </a:r>
              </a:p>
              <a:p>
                <a:r>
                  <a:rPr lang="nl-BE" dirty="0"/>
                  <a:t>aantal productieruns per jaar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240 000</m:t>
                        </m:r>
                      </m:num>
                      <m:den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endParaRPr lang="nl-BE" dirty="0"/>
              </a:p>
              <a:p>
                <a:r>
                  <a:rPr lang="nl-BE" dirty="0"/>
                  <a:t>totale kosten: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BE" b="0" i="1" smtClean="0">
                          <a:latin typeface="Cambria Math" panose="02040503050406030204" pitchFamily="18" charset="0"/>
                        </a:rPr>
                        <m:t>𝑇𝐾</m:t>
                      </m:r>
                      <m:r>
                        <a:rPr lang="nl-BE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i="1">
                              <a:latin typeface="Cambria Math" panose="02040503050406030204" pitchFamily="18" charset="0"/>
                            </a:rPr>
                            <m:t>96</m:t>
                          </m:r>
                          <m:r>
                            <a:rPr lang="nl-BE" b="0" i="1" smtClean="0">
                              <a:latin typeface="Cambria Math" panose="02040503050406030204" pitchFamily="18" charset="0"/>
                            </a:rPr>
                            <m:t> 0</m:t>
                          </m:r>
                          <m:r>
                            <a:rPr lang="nl-BE" i="1">
                              <a:latin typeface="Cambria Math" panose="02040503050406030204" pitchFamily="18" charset="0"/>
                            </a:rPr>
                            <m:t>00 000</m:t>
                          </m:r>
                        </m:num>
                        <m:den>
                          <m:r>
                            <a:rPr lang="nl-BE" i="1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r>
                        <a:rPr lang="nl-BE" b="0" i="1" smtClean="0">
                          <a:latin typeface="Cambria Math" panose="02040503050406030204" pitchFamily="18" charset="0"/>
                        </a:rPr>
                        <m:t>+7 200 000+1,5</m:t>
                      </m:r>
                      <m:r>
                        <a:rPr lang="nl-BE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nl-BE" dirty="0"/>
              </a:p>
              <a:p>
                <a:endParaRPr lang="nl-BE" dirty="0"/>
              </a:p>
              <a:p>
                <a:endParaRPr lang="nl-BE" dirty="0"/>
              </a:p>
              <a:p>
                <a:endParaRPr lang="nl-BE" dirty="0"/>
              </a:p>
              <a:p>
                <a:endParaRPr lang="nl-BE" dirty="0"/>
              </a:p>
              <a:p>
                <a:r>
                  <a:rPr lang="nl-BE" dirty="0"/>
                  <a:t>optimale waarde: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=8000</m:t>
                    </m:r>
                  </m:oMath>
                </a14:m>
                <a:endParaRPr lang="nl-BE" dirty="0"/>
              </a:p>
              <a:p>
                <a:r>
                  <a:rPr lang="nl-BE" dirty="0"/>
                  <a:t>dus </a:t>
                </a:r>
                <a14:m>
                  <m:oMath xmlns:m="http://schemas.openxmlformats.org/officeDocument/2006/math">
                    <m:r>
                      <a:rPr lang="nl-BE" i="1" dirty="0" smtClean="0">
                        <a:latin typeface="Cambria Math" panose="02040503050406030204" pitchFamily="18" charset="0"/>
                      </a:rPr>
                      <m:t>30</m:t>
                    </m:r>
                  </m:oMath>
                </a14:m>
                <a:r>
                  <a:rPr lang="nl-BE" dirty="0"/>
                  <a:t> runs van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8000</m:t>
                    </m:r>
                  </m:oMath>
                </a14:m>
                <a:r>
                  <a:rPr lang="nl-BE" dirty="0"/>
                  <a:t> stuks per jaar</a:t>
                </a:r>
              </a:p>
              <a:p>
                <a:r>
                  <a:rPr lang="nl-BE" dirty="0"/>
                  <a:t>set-upkosten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=12 000=</m:t>
                    </m:r>
                  </m:oMath>
                </a14:m>
                <a:r>
                  <a:rPr lang="nl-BE" dirty="0"/>
                  <a:t> stockagekosten</a:t>
                </a:r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01" t="-2115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41</a:t>
            </a:fld>
            <a:endParaRPr lang="nl-NL" dirty="0"/>
          </a:p>
        </p:txBody>
      </p:sp>
      <p:sp>
        <p:nvSpPr>
          <p:cNvPr id="6" name="Bijschrift met afgeronde rechthoek 8"/>
          <p:cNvSpPr/>
          <p:nvPr/>
        </p:nvSpPr>
        <p:spPr bwMode="auto">
          <a:xfrm>
            <a:off x="283306" y="3432974"/>
            <a:ext cx="2701157" cy="1183274"/>
          </a:xfrm>
          <a:prstGeom prst="wedgeRoundRectCallout">
            <a:avLst>
              <a:gd name="adj1" fmla="val 54907"/>
              <a:gd name="adj2" fmla="val -71157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BE" sz="2400" dirty="0">
                <a:solidFill>
                  <a:srgbClr val="182B52"/>
                </a:solidFill>
                <a:latin typeface="Arial" charset="0"/>
              </a:rPr>
              <a:t>set-upkosten kleiner als runs </a:t>
            </a:r>
            <a:r>
              <a:rPr lang="nl-BE" sz="2400" u="sng" dirty="0">
                <a:solidFill>
                  <a:srgbClr val="182B52"/>
                </a:solidFill>
                <a:latin typeface="Arial" charset="0"/>
              </a:rPr>
              <a:t>groter</a:t>
            </a:r>
            <a:r>
              <a:rPr lang="nl-BE" sz="2400" dirty="0">
                <a:solidFill>
                  <a:srgbClr val="182B52"/>
                </a:solidFill>
                <a:latin typeface="Arial" charset="0"/>
              </a:rPr>
              <a:t> zijn</a:t>
            </a:r>
            <a:endParaRPr kumimoji="0" lang="nl-BE" sz="2400" b="0" i="0" u="none" strike="noStrike" cap="none" normalizeH="0" baseline="0" dirty="0">
              <a:ln>
                <a:noFill/>
              </a:ln>
              <a:solidFill>
                <a:srgbClr val="182B52"/>
              </a:solidFill>
              <a:effectLst/>
              <a:latin typeface="Arial" charset="0"/>
            </a:endParaRPr>
          </a:p>
        </p:txBody>
      </p:sp>
      <p:sp>
        <p:nvSpPr>
          <p:cNvPr id="7" name="Bijschrift met afgeronde rechthoek 8"/>
          <p:cNvSpPr/>
          <p:nvPr/>
        </p:nvSpPr>
        <p:spPr bwMode="auto">
          <a:xfrm>
            <a:off x="6245757" y="3432974"/>
            <a:ext cx="2701157" cy="1183274"/>
          </a:xfrm>
          <a:prstGeom prst="wedgeRoundRectCallout">
            <a:avLst>
              <a:gd name="adj1" fmla="val -23717"/>
              <a:gd name="adj2" fmla="val -67974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BE" sz="2400" dirty="0">
                <a:solidFill>
                  <a:srgbClr val="182B52"/>
                </a:solidFill>
                <a:latin typeface="Arial" charset="0"/>
              </a:rPr>
              <a:t>stockagekosten kleiner als runs </a:t>
            </a:r>
            <a:r>
              <a:rPr lang="nl-BE" sz="2400" u="sng" dirty="0">
                <a:solidFill>
                  <a:srgbClr val="182B52"/>
                </a:solidFill>
                <a:latin typeface="Arial" charset="0"/>
              </a:rPr>
              <a:t>kleiner</a:t>
            </a:r>
            <a:r>
              <a:rPr lang="nl-BE" sz="2400" dirty="0">
                <a:solidFill>
                  <a:srgbClr val="182B52"/>
                </a:solidFill>
                <a:latin typeface="Arial" charset="0"/>
              </a:rPr>
              <a:t> zijn</a:t>
            </a:r>
            <a:endParaRPr kumimoji="0" lang="nl-BE" sz="2400" b="0" i="0" u="none" strike="noStrike" cap="none" normalizeH="0" baseline="0" dirty="0">
              <a:ln>
                <a:noFill/>
              </a:ln>
              <a:solidFill>
                <a:srgbClr val="182B52"/>
              </a:solidFill>
              <a:effectLst/>
              <a:latin typeface="Arial" charset="0"/>
            </a:endParaRPr>
          </a:p>
        </p:txBody>
      </p:sp>
      <p:sp>
        <p:nvSpPr>
          <p:cNvPr id="8" name="Bijschrift met afgeronde rechthoek 8"/>
          <p:cNvSpPr/>
          <p:nvPr/>
        </p:nvSpPr>
        <p:spPr bwMode="auto">
          <a:xfrm>
            <a:off x="3264531" y="3432974"/>
            <a:ext cx="2701157" cy="1183274"/>
          </a:xfrm>
          <a:prstGeom prst="wedgeRoundRectCallout">
            <a:avLst>
              <a:gd name="adj1" fmla="val 24877"/>
              <a:gd name="adj2" fmla="val -69035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BE" sz="2400" dirty="0">
                <a:solidFill>
                  <a:srgbClr val="182B52"/>
                </a:solidFill>
                <a:latin typeface="Arial" charset="0"/>
              </a:rPr>
              <a:t>onafhankelijk van de grootte van de runs</a:t>
            </a:r>
            <a:endParaRPr kumimoji="0" lang="nl-BE" sz="2400" b="0" i="0" u="none" strike="noStrike" cap="none" normalizeH="0" baseline="0" dirty="0">
              <a:ln>
                <a:noFill/>
              </a:ln>
              <a:solidFill>
                <a:srgbClr val="182B52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75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Optimale grootte van een productierun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BE" dirty="0" smtClean="0"/>
                  <a:t>jaarlijkse verkoop = jaarlijkse productie: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endParaRPr lang="nl-BE" dirty="0"/>
              </a:p>
              <a:p>
                <a:r>
                  <a:rPr lang="nl-BE" dirty="0"/>
                  <a:t>verkoop gelijkmatig gespreid over het jaar</a:t>
                </a:r>
              </a:p>
              <a:p>
                <a:r>
                  <a:rPr lang="nl-BE" dirty="0"/>
                  <a:t>set-upkost productielijn: </a:t>
                </a:r>
                <a14:m>
                  <m:oMath xmlns:m="http://schemas.openxmlformats.org/officeDocument/2006/math">
                    <m:r>
                      <a:rPr lang="nl-BE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endParaRPr lang="nl-BE" dirty="0"/>
              </a:p>
              <a:p>
                <a:r>
                  <a:rPr lang="nl-BE" dirty="0"/>
                  <a:t>jaarlijkse stockagekost per eenheid: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endParaRPr lang="nl-BE" dirty="0"/>
              </a:p>
              <a:p>
                <a:endParaRPr lang="nl-BE" dirty="0"/>
              </a:p>
              <a:p>
                <a:r>
                  <a:rPr lang="nl-BE" dirty="0"/>
                  <a:t>optimale grootte productieruns: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nl-BE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nl-BE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nl-BE" b="0" i="1" smtClean="0">
                                <a:latin typeface="Cambria Math" panose="02040503050406030204" pitchFamily="18" charset="0"/>
                              </a:rPr>
                              <m:t>𝑄𝑆</m:t>
                            </m:r>
                          </m:num>
                          <m:den>
                            <m:r>
                              <a:rPr lang="nl-BE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den>
                        </m:f>
                      </m:e>
                    </m:rad>
                  </m:oMath>
                </a14:m>
                <a:endParaRPr lang="nl-BE" dirty="0"/>
              </a:p>
              <a:p>
                <a:r>
                  <a:rPr lang="nl-BE" dirty="0"/>
                  <a:t>jaarlijkse kosten voor setup: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nl-BE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nl-BE" b="0" i="1" smtClean="0">
                                <a:latin typeface="Cambria Math" panose="02040503050406030204" pitchFamily="18" charset="0"/>
                              </a:rPr>
                              <m:t>𝑆𝑄𝐴</m:t>
                            </m:r>
                          </m:num>
                          <m:den>
                            <m:r>
                              <a:rPr lang="nl-BE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endParaRPr lang="nl-BE" dirty="0"/>
              </a:p>
              <a:p>
                <a:r>
                  <a:rPr lang="nl-BE" dirty="0"/>
                  <a:t>jaarlijkse kosten voor stockage: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nl-BE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nl-BE" i="1">
                                <a:latin typeface="Cambria Math" panose="02040503050406030204" pitchFamily="18" charset="0"/>
                              </a:rPr>
                              <m:t>𝑆𝑄𝐴</m:t>
                            </m:r>
                          </m:num>
                          <m:den>
                            <m:r>
                              <a:rPr lang="nl-BE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endParaRPr lang="nl-BE" dirty="0"/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837" t="-1410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42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1809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Optimale bestelgrootte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BE" dirty="0" smtClean="0"/>
                  <a:t>ander verhaal, zelfde wiskunde!</a:t>
                </a:r>
              </a:p>
              <a:p>
                <a:r>
                  <a:rPr lang="nl-BE" dirty="0"/>
                  <a:t>jaarlijkse verkoop: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endParaRPr lang="nl-BE" dirty="0"/>
              </a:p>
              <a:p>
                <a:r>
                  <a:rPr lang="nl-BE" dirty="0"/>
                  <a:t>verkoop gelijkmatig gespreid over het jaar</a:t>
                </a:r>
              </a:p>
              <a:p>
                <a:r>
                  <a:rPr lang="nl-BE" dirty="0"/>
                  <a:t>administratiekost per bestelling: </a:t>
                </a:r>
                <a14:m>
                  <m:oMath xmlns:m="http://schemas.openxmlformats.org/officeDocument/2006/math">
                    <m:r>
                      <a:rPr lang="nl-BE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endParaRPr lang="nl-BE" dirty="0"/>
              </a:p>
              <a:p>
                <a:r>
                  <a:rPr lang="nl-BE" dirty="0"/>
                  <a:t>jaarlijkse stockagekost per eenheid: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endParaRPr lang="nl-BE" dirty="0"/>
              </a:p>
              <a:p>
                <a:r>
                  <a:rPr lang="nl-BE" dirty="0" smtClean="0"/>
                  <a:t>optimale </a:t>
                </a:r>
                <a:r>
                  <a:rPr lang="nl-BE" dirty="0"/>
                  <a:t>grootte bestelling: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nl-BE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nl-BE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nl-BE" b="0" i="1" smtClean="0">
                                <a:latin typeface="Cambria Math" panose="02040503050406030204" pitchFamily="18" charset="0"/>
                              </a:rPr>
                              <m:t>𝑄𝑆</m:t>
                            </m:r>
                          </m:num>
                          <m:den>
                            <m:r>
                              <a:rPr lang="nl-BE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den>
                        </m:f>
                      </m:e>
                    </m:rad>
                  </m:oMath>
                </a14:m>
                <a:endParaRPr lang="nl-BE" dirty="0"/>
              </a:p>
              <a:p>
                <a:r>
                  <a:rPr lang="nl-BE" dirty="0"/>
                  <a:t>jaarlijkse kosten voor besteladministratie: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nl-BE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nl-BE" b="0" i="1" smtClean="0">
                                <a:latin typeface="Cambria Math" panose="02040503050406030204" pitchFamily="18" charset="0"/>
                              </a:rPr>
                              <m:t>𝑆𝑄𝐴</m:t>
                            </m:r>
                          </m:num>
                          <m:den>
                            <m:r>
                              <a:rPr lang="nl-BE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endParaRPr lang="nl-BE" dirty="0"/>
              </a:p>
              <a:p>
                <a:r>
                  <a:rPr lang="nl-BE" dirty="0"/>
                  <a:t>jaarlijkse kosten voor stockage: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nl-BE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nl-BE" i="1">
                                <a:latin typeface="Cambria Math" panose="02040503050406030204" pitchFamily="18" charset="0"/>
                              </a:rPr>
                              <m:t>𝑆𝑄𝐴</m:t>
                            </m:r>
                          </m:num>
                          <m:den>
                            <m:r>
                              <a:rPr lang="nl-BE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endParaRPr lang="nl-BE" dirty="0"/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837" t="-1410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43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8525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Bedankt voor uw aandacht</a:t>
            </a:r>
            <a:r>
              <a:rPr lang="nl-BE" dirty="0" smtClean="0"/>
              <a:t>!</a:t>
            </a:r>
            <a:br>
              <a:rPr lang="nl-BE" dirty="0" smtClean="0"/>
            </a:br>
            <a:r>
              <a:rPr lang="nl-BE" dirty="0"/>
              <a:t/>
            </a:r>
            <a:br>
              <a:rPr lang="nl-BE" dirty="0"/>
            </a:br>
            <a:r>
              <a:rPr lang="nl-BE" smtClean="0"/>
              <a:t>Vragen?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BE" dirty="0" smtClean="0"/>
              <a:t>Evaluatieformulier invullen, graag!</a:t>
            </a:r>
          </a:p>
          <a:p>
            <a:r>
              <a:rPr lang="nl-BE" dirty="0" smtClean="0"/>
              <a:t>Parkeercode 8231#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7796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Overzicht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BE" dirty="0"/>
              <a:t>tijdens de sessie: mix van werkvormen</a:t>
            </a:r>
          </a:p>
          <a:p>
            <a:pPr lvl="1"/>
            <a:r>
              <a:rPr lang="nl-BE" dirty="0"/>
              <a:t>jullie werken zelfstandig, met beetje toelichting achteraf</a:t>
            </a:r>
          </a:p>
          <a:p>
            <a:pPr lvl="1"/>
            <a:r>
              <a:rPr lang="nl-BE" dirty="0"/>
              <a:t>‘onderwijsleergesprek’</a:t>
            </a:r>
          </a:p>
          <a:p>
            <a:pPr lvl="1"/>
            <a:r>
              <a:rPr lang="nl-BE" dirty="0"/>
              <a:t>kleine stukjes gedoceerd</a:t>
            </a:r>
          </a:p>
          <a:p>
            <a:pPr lvl="1"/>
            <a:r>
              <a:rPr lang="nl-BE" dirty="0"/>
              <a:t>soms op niveau leerlingen, soms op niveau leerkracht</a:t>
            </a:r>
          </a:p>
          <a:p>
            <a:r>
              <a:rPr lang="nl-BE" dirty="0"/>
              <a:t>syllabus</a:t>
            </a:r>
          </a:p>
          <a:p>
            <a:pPr lvl="1"/>
            <a:r>
              <a:rPr lang="nl-BE" dirty="0"/>
              <a:t>afdruk van de </a:t>
            </a:r>
            <a:r>
              <a:rPr lang="nl-BE" dirty="0" smtClean="0"/>
              <a:t>slides (met kadertjes)</a:t>
            </a:r>
            <a:endParaRPr lang="nl-BE" dirty="0"/>
          </a:p>
          <a:p>
            <a:pPr lvl="1"/>
            <a:r>
              <a:rPr lang="nl-BE" dirty="0"/>
              <a:t>werkteksten om zelfstandig door te werken</a:t>
            </a:r>
          </a:p>
          <a:p>
            <a:r>
              <a:rPr lang="nl-BE" dirty="0"/>
              <a:t>website</a:t>
            </a:r>
          </a:p>
          <a:p>
            <a:pPr lvl="1"/>
            <a:r>
              <a:rPr lang="nl-BE" dirty="0"/>
              <a:t>KU Leuven &gt; Interne tools &gt; wie-is-wie &gt; …</a:t>
            </a:r>
          </a:p>
          <a:p>
            <a:pPr lvl="1"/>
            <a:r>
              <a:rPr lang="nl-BE" dirty="0" smtClean="0"/>
              <a:t>materiaal </a:t>
            </a:r>
            <a:r>
              <a:rPr lang="nl-BE" dirty="0"/>
              <a:t>uit de syllabus + …</a:t>
            </a:r>
          </a:p>
          <a:p>
            <a:pPr lvl="1"/>
            <a:r>
              <a:rPr lang="nl-BE" dirty="0"/>
              <a:t>slides </a:t>
            </a:r>
            <a:r>
              <a:rPr lang="nl-BE" dirty="0" smtClean="0"/>
              <a:t>(kadertjes vliegen weg!)</a:t>
            </a:r>
            <a:endParaRPr lang="nl-BE" dirty="0"/>
          </a:p>
          <a:p>
            <a:pPr lvl="1"/>
            <a:r>
              <a:rPr lang="nl-BE" dirty="0"/>
              <a:t>volledige tekst uit </a:t>
            </a:r>
            <a:r>
              <a:rPr lang="nl-BE" dirty="0" smtClean="0"/>
              <a:t>Uitwiskeling</a:t>
            </a:r>
          </a:p>
          <a:p>
            <a:pPr lvl="1"/>
            <a:r>
              <a:rPr lang="nl-BE" dirty="0" smtClean="0"/>
              <a:t>deels met wachtwoord: wiseco2017</a:t>
            </a:r>
            <a:endParaRPr lang="nl-BE" dirty="0"/>
          </a:p>
          <a:p>
            <a:pPr lvl="1"/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0986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Werkmoment 1 = werkteksten 1A en 1B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F76CB6-1DD1-4E73-82BD-69665DAF08A8}" type="slidenum">
              <a:rPr lang="nl-NL" smtClean="0"/>
              <a:pPr>
                <a:defRPr/>
              </a:pPr>
              <a:t>6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6282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Probleem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nl-BE" dirty="0"/>
                  <a:t>eerst met tabellen, daarna met formules</a:t>
                </a:r>
              </a:p>
              <a:p>
                <a:pPr>
                  <a:lnSpc>
                    <a:spcPct val="120000"/>
                  </a:lnSpc>
                </a:pPr>
                <a:r>
                  <a:rPr lang="nl-BE" dirty="0"/>
                  <a:t>vraagfuncties en inverse vraagfuncties</a:t>
                </a:r>
              </a:p>
              <a:p>
                <a:pPr lvl="1">
                  <a:lnSpc>
                    <a:spcPct val="12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=…</m:t>
                    </m:r>
                  </m:oMath>
                </a14:m>
                <a:r>
                  <a:rPr lang="nl-BE" b="0" i="1" dirty="0">
                    <a:latin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dirty="0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b="0" i="1" dirty="0" smtClean="0">
                        <a:latin typeface="Cambria Math" panose="02040503050406030204" pitchFamily="18" charset="0"/>
                      </a:rPr>
                      <m:t>=…</m:t>
                    </m:r>
                  </m:oMath>
                </a14:m>
                <a:r>
                  <a:rPr lang="nl-BE" b="0" i="1" dirty="0">
                    <a:latin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=24−</m:t>
                    </m:r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nl-BE" b="0" i="1" dirty="0">
                    <a:latin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=24−</m:t>
                    </m:r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nl-BE" b="0" i="1" dirty="0">
                  <a:latin typeface="Cambria Math" panose="02040503050406030204" pitchFamily="18" charset="0"/>
                </a:endParaRPr>
              </a:p>
              <a:p>
                <a:pPr lvl="1">
                  <a:lnSpc>
                    <a:spcPct val="12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=20−</m:t>
                    </m:r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BE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=20−</m:t>
                    </m:r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nl-BE" dirty="0"/>
              </a:p>
              <a:p>
                <a:pPr>
                  <a:lnSpc>
                    <a:spcPct val="120000"/>
                  </a:lnSpc>
                </a:pPr>
                <a:r>
                  <a:rPr lang="nl-BE" dirty="0"/>
                  <a:t>beperking</a:t>
                </a:r>
              </a:p>
              <a:p>
                <a:pPr lvl="1">
                  <a:lnSpc>
                    <a:spcPct val="12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=10</m:t>
                    </m:r>
                  </m:oMath>
                </a14:m>
                <a:r>
                  <a:rPr lang="nl-BE" dirty="0"/>
                  <a:t> en dus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=10−</m:t>
                    </m:r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nl-BE" dirty="0"/>
              </a:p>
              <a:p>
                <a:pPr>
                  <a:lnSpc>
                    <a:spcPct val="120000"/>
                  </a:lnSpc>
                </a:pPr>
                <a:r>
                  <a:rPr lang="nl-BE" dirty="0"/>
                  <a:t>totale ontvangsten</a:t>
                </a:r>
              </a:p>
              <a:p>
                <a:pPr lvl="1"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𝑇𝑂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=…=−2</m:t>
                    </m:r>
                    <m:sSubSup>
                      <m:sSubSup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nl-BE" b="0" i="1" smtClean="0">
                        <a:latin typeface="Cambria Math" panose="02040503050406030204" pitchFamily="18" charset="0"/>
                      </a:rPr>
                      <m:t>+24</m:t>
                    </m:r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+100</m:t>
                    </m:r>
                  </m:oMath>
                </a14:m>
                <a:endParaRPr lang="nl-BE" dirty="0"/>
              </a:p>
              <a:p>
                <a:pPr>
                  <a:lnSpc>
                    <a:spcPct val="120000"/>
                  </a:lnSpc>
                </a:pPr>
                <a:r>
                  <a:rPr lang="nl-BE" dirty="0"/>
                  <a:t>maximaliseren</a:t>
                </a:r>
              </a:p>
              <a:p>
                <a:pPr lvl="1"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nl-BE" i="1" dirty="0" smtClean="0">
                        <a:latin typeface="Cambria Math" panose="02040503050406030204" pitchFamily="18" charset="0"/>
                      </a:rPr>
                      <m:t>𝑇𝑂</m:t>
                    </m:r>
                  </m:oMath>
                </a14:m>
                <a:r>
                  <a:rPr lang="nl-BE" dirty="0"/>
                  <a:t> is maximaal als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nl-BE" b="0" i="1" smtClean="0">
                        <a:latin typeface="Cambria Math" panose="02040503050406030204" pitchFamily="18" charset="0"/>
                      </a:rPr>
                      <m:t>=6</m:t>
                    </m:r>
                  </m:oMath>
                </a14:m>
                <a:endParaRPr lang="nl-BE" dirty="0"/>
              </a:p>
              <a:p>
                <a:pPr lvl="1"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𝑇</m:t>
                    </m:r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nl-BE" dirty="0"/>
                  <a:t> is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𝑇𝑂</m:t>
                    </m:r>
                    <m:d>
                      <m:d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</m:d>
                    <m:r>
                      <a:rPr lang="nl-BE" b="0" i="1" smtClean="0">
                        <a:latin typeface="Cambria Math" panose="02040503050406030204" pitchFamily="18" charset="0"/>
                      </a:rPr>
                      <m:t>=172</m:t>
                    </m:r>
                  </m:oMath>
                </a14:m>
                <a:endParaRPr lang="nl-BE" dirty="0"/>
              </a:p>
              <a:p>
                <a:pPr lvl="1">
                  <a:lnSpc>
                    <a:spcPct val="12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nl-BE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=18</m:t>
                    </m:r>
                  </m:oMath>
                </a14:m>
                <a:r>
                  <a:rPr lang="nl-BE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=16</m:t>
                    </m:r>
                  </m:oMath>
                </a14:m>
                <a:r>
                  <a:rPr lang="nl-BE" dirty="0"/>
                  <a:t> </a:t>
                </a:r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01" t="-1293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7163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Problemen 2 en 3 + variant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jdelijke aanduiding voor inhoud 3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nl-BE" dirty="0"/>
                  <a:t>oorspronkelijke versie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𝑇𝑂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=−2</m:t>
                    </m:r>
                    <m:sSubSup>
                      <m:sSubSup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  <m:sup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nl-BE" b="0" i="1" smtClean="0">
                        <a:latin typeface="Cambria Math" panose="02040503050406030204" pitchFamily="18" charset="0"/>
                      </a:rPr>
                      <m:t>+2100</m:t>
                    </m:r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+400 000</m:t>
                    </m:r>
                  </m:oMath>
                </a14:m>
                <a:endParaRPr lang="nl-BE" dirty="0"/>
              </a:p>
              <a:p>
                <a:pPr lvl="1"/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𝑇𝑂</m:t>
                    </m:r>
                  </m:oMath>
                </a14:m>
                <a:r>
                  <a:rPr lang="nl-BE" dirty="0"/>
                  <a:t> is maximaal als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=525</m:t>
                    </m:r>
                  </m:oMath>
                </a14:m>
                <a:endParaRPr lang="nl-BE" dirty="0"/>
              </a:p>
              <a:p>
                <a:r>
                  <a:rPr lang="nl-BE" dirty="0"/>
                  <a:t>variant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𝑇𝑂</m:t>
                    </m:r>
                  </m:oMath>
                </a14:m>
                <a:r>
                  <a:rPr lang="nl-BE" dirty="0"/>
                  <a:t> is maximaal als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i="1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=525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,25</m:t>
                    </m:r>
                  </m:oMath>
                </a14:m>
                <a:endParaRPr lang="nl-BE" dirty="0"/>
              </a:p>
              <a:p>
                <a:pPr lvl="1"/>
                <a:r>
                  <a:rPr lang="nl-BE" dirty="0"/>
                  <a:t>kaviaarprobleem</a:t>
                </a:r>
              </a:p>
              <a:p>
                <a:pPr lvl="2"/>
                <a:r>
                  <a:rPr lang="nl-BE" b="0" dirty="0"/>
                  <a:t>niet-gehele waarden voor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nl-BE" dirty="0"/>
                  <a:t> zijn toegelaten</a:t>
                </a:r>
              </a:p>
              <a:p>
                <a:pPr lvl="2"/>
                <a:r>
                  <a:rPr lang="nl-BE" dirty="0"/>
                  <a:t>continu probleem</a:t>
                </a:r>
              </a:p>
              <a:p>
                <a:pPr lvl="1"/>
                <a:r>
                  <a:rPr lang="nl-BE" dirty="0"/>
                  <a:t>PC-probleem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nl-BE" dirty="0"/>
                  <a:t> moet geheel zijn</a:t>
                </a:r>
              </a:p>
              <a:p>
                <a:pPr lvl="2"/>
                <a:r>
                  <a:rPr lang="nl-BE" dirty="0"/>
                  <a:t>discreet probleem</a:t>
                </a:r>
              </a:p>
              <a:p>
                <a:pPr lvl="2"/>
                <a:endParaRPr lang="nl-BE" dirty="0"/>
              </a:p>
              <a:p>
                <a:pPr lvl="1"/>
                <a:endParaRPr lang="nl-BE" dirty="0"/>
              </a:p>
            </p:txBody>
          </p:sp>
        </mc:Choice>
        <mc:Fallback xmlns="">
          <p:sp>
            <p:nvSpPr>
              <p:cNvPr id="4" name="Tijdelijke aanduiding voor inhoud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837" t="-1410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5326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Continu versus discreet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nl-BE" dirty="0"/>
              <a:t>discrete variabele</a:t>
            </a:r>
          </a:p>
          <a:p>
            <a:pPr lvl="1">
              <a:lnSpc>
                <a:spcPct val="120000"/>
              </a:lnSpc>
            </a:pPr>
            <a:r>
              <a:rPr lang="nl-BE" dirty="0"/>
              <a:t>neemt alleen natuurlijke getallen als waarden aan</a:t>
            </a:r>
          </a:p>
          <a:p>
            <a:pPr lvl="1">
              <a:lnSpc>
                <a:spcPct val="120000"/>
              </a:lnSpc>
            </a:pPr>
            <a:r>
              <a:rPr lang="nl-BE" dirty="0"/>
              <a:t>aantal tickets, aantal PC’s, …</a:t>
            </a:r>
          </a:p>
          <a:p>
            <a:pPr>
              <a:lnSpc>
                <a:spcPct val="120000"/>
              </a:lnSpc>
            </a:pPr>
            <a:r>
              <a:rPr lang="nl-BE" dirty="0"/>
              <a:t>continue variabele</a:t>
            </a:r>
          </a:p>
          <a:p>
            <a:pPr lvl="1">
              <a:lnSpc>
                <a:spcPct val="120000"/>
              </a:lnSpc>
            </a:pPr>
            <a:r>
              <a:rPr lang="nl-BE" dirty="0"/>
              <a:t>neemt alle waarden uit een interval aan</a:t>
            </a:r>
          </a:p>
          <a:p>
            <a:pPr lvl="1">
              <a:lnSpc>
                <a:spcPct val="120000"/>
              </a:lnSpc>
            </a:pPr>
            <a:r>
              <a:rPr lang="nl-BE" dirty="0"/>
              <a:t>gewicht, aantal liter, …</a:t>
            </a:r>
          </a:p>
          <a:p>
            <a:pPr lvl="1">
              <a:lnSpc>
                <a:spcPct val="120000"/>
              </a:lnSpc>
            </a:pPr>
            <a:r>
              <a:rPr lang="nl-BE" dirty="0"/>
              <a:t>‘onbeperkt deelbaar’ product</a:t>
            </a:r>
          </a:p>
          <a:p>
            <a:pPr>
              <a:lnSpc>
                <a:spcPct val="120000"/>
              </a:lnSpc>
            </a:pPr>
            <a:r>
              <a:rPr lang="nl-BE" dirty="0"/>
              <a:t>tijd kan discreet of continu zijn</a:t>
            </a:r>
          </a:p>
          <a:p>
            <a:pPr lvl="4">
              <a:lnSpc>
                <a:spcPct val="120000"/>
              </a:lnSpc>
            </a:pPr>
            <a:endParaRPr lang="nl-BE" dirty="0"/>
          </a:p>
          <a:p>
            <a:pPr>
              <a:lnSpc>
                <a:spcPct val="120000"/>
              </a:lnSpc>
            </a:pPr>
            <a:r>
              <a:rPr lang="nl-BE" dirty="0"/>
              <a:t>discreet/continu wiskundig model: functie waarbij de onafhankelijke variabele discreet/continu is</a:t>
            </a:r>
          </a:p>
          <a:p>
            <a:pPr lvl="4">
              <a:lnSpc>
                <a:spcPct val="120000"/>
              </a:lnSpc>
            </a:pPr>
            <a:endParaRPr lang="nl-BE" dirty="0"/>
          </a:p>
          <a:p>
            <a:pPr>
              <a:lnSpc>
                <a:spcPct val="120000"/>
              </a:lnSpc>
            </a:pPr>
            <a:r>
              <a:rPr lang="nl-BE" dirty="0"/>
              <a:t>‘continu’ in een andere betekenis dan in ‘continue functie’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C8F1F-13CE-4486-9E48-08EEEFFC7776}" type="slidenum">
              <a:rPr lang="nl-NL" smtClean="0"/>
              <a:pPr>
                <a:defRPr/>
              </a:pPr>
              <a:t>9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202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09-corporate_kuleuven_liggend-versie2007-9sept">
  <a:themeElements>
    <a:clrScheme name="corporate_kuleuven_liggen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_kuleuven_ligge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orporate_kuleuven_liggen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_kuleuven_liggen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_kuleuven_liggen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41007_KU_Leuven" id="{16143344-362B-4CDC-8C34-78F9C388593B}" vid="{D0380E31-9FA4-4F5F-99A1-3DE66D68AFC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3039</TotalTime>
  <Words>1512</Words>
  <Application>Microsoft Office PowerPoint</Application>
  <PresentationFormat>On-screen Show (4:3)</PresentationFormat>
  <Paragraphs>434</Paragraphs>
  <Slides>44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Arial</vt:lpstr>
      <vt:lpstr>Calibri</vt:lpstr>
      <vt:lpstr>Cambria Math</vt:lpstr>
      <vt:lpstr>Symbol</vt:lpstr>
      <vt:lpstr>Verdana</vt:lpstr>
      <vt:lpstr>Wingdings</vt:lpstr>
      <vt:lpstr>2009-corporate_kuleuven_liggend-versie2007-9sept</vt:lpstr>
      <vt:lpstr> Economische contexten in wiskundelessen</vt:lpstr>
      <vt:lpstr>Wie ben ik?</vt:lpstr>
      <vt:lpstr>Wie zijn jullie?</vt:lpstr>
      <vt:lpstr>Credits</vt:lpstr>
      <vt:lpstr>Overzicht</vt:lpstr>
      <vt:lpstr>Werkmoment 1 = werkteksten 1A en 1B</vt:lpstr>
      <vt:lpstr>Probleem 1</vt:lpstr>
      <vt:lpstr>Problemen 2 en 3 + variant</vt:lpstr>
      <vt:lpstr>Continu versus discreet</vt:lpstr>
      <vt:lpstr>Twee betekenissen ‘continu’: voorbeeld</vt:lpstr>
      <vt:lpstr>Een beetje economische achtergrond</vt:lpstr>
      <vt:lpstr>Varianten</vt:lpstr>
      <vt:lpstr>Een inhalige monopolist en een inhalige overheid</vt:lpstr>
      <vt:lpstr>Een inhalige monopolist en een inhalige overheid</vt:lpstr>
      <vt:lpstr>Een inhalige monopolist en een inhalige overheid</vt:lpstr>
      <vt:lpstr>Een inhalige monopolist en een inhalige overheid</vt:lpstr>
      <vt:lpstr>Reducties voor grote groepen</vt:lpstr>
      <vt:lpstr>Schoolreis naar zee</vt:lpstr>
      <vt:lpstr>Schoolreis naar zee</vt:lpstr>
      <vt:lpstr>Schoolreis naar zee</vt:lpstr>
      <vt:lpstr>Schoolreis naar zee</vt:lpstr>
      <vt:lpstr>Werkmoment 2 = werkteksten 2A en 2B</vt:lpstr>
      <vt:lpstr>Twee definities van marginale kosten</vt:lpstr>
      <vt:lpstr>Van marginaal naar totaal</vt:lpstr>
      <vt:lpstr>Lorenzkromme en Ginicoëfficiënt</vt:lpstr>
      <vt:lpstr>Belgische inkomens (2012)</vt:lpstr>
      <vt:lpstr>Belgische inkomens (2012)</vt:lpstr>
      <vt:lpstr>Intermezzo: een historisch voorbeeld</vt:lpstr>
      <vt:lpstr>Gini-coëfficiënt</vt:lpstr>
      <vt:lpstr>Gini-coëfficiënten wereldwijd</vt:lpstr>
      <vt:lpstr>Werkmoment 3 = werktekst 3</vt:lpstr>
      <vt:lpstr>Lorenz en Gini continu</vt:lpstr>
      <vt:lpstr>Welke functies kunnen optreden als Lorenzkromme?</vt:lpstr>
      <vt:lpstr>Twee éénparameterfamiles van Lorenzfuncties</vt:lpstr>
      <vt:lpstr>Optimale grootte van een productierun</vt:lpstr>
      <vt:lpstr>Optimale grootte van een productierun</vt:lpstr>
      <vt:lpstr>Optimale grootte van een productierun</vt:lpstr>
      <vt:lpstr>Optimale grootte van een productierun</vt:lpstr>
      <vt:lpstr>Optimale grootte van een productierun</vt:lpstr>
      <vt:lpstr>Optimale grootte van een productierun</vt:lpstr>
      <vt:lpstr>Optimale grootte van een productierun</vt:lpstr>
      <vt:lpstr>Optimale grootte van een productierun</vt:lpstr>
      <vt:lpstr>Optimale bestelgrootte</vt:lpstr>
      <vt:lpstr>Bedankt voor uw aandacht!  Vragen?</vt:lpstr>
    </vt:vector>
  </TitlesOfParts>
  <Company>KU Leuven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Leren en onderwijzen van statistiek – inleiding (1)</dc:title>
  <dc:creator>Eline Vetters</dc:creator>
  <cp:lastModifiedBy>Deprez, Johan</cp:lastModifiedBy>
  <cp:revision>481</cp:revision>
  <dcterms:created xsi:type="dcterms:W3CDTF">2016-08-17T10:15:00Z</dcterms:created>
  <dcterms:modified xsi:type="dcterms:W3CDTF">2017-04-19T09:04:56Z</dcterms:modified>
</cp:coreProperties>
</file>