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6" r:id="rId3"/>
    <p:sldId id="316" r:id="rId4"/>
    <p:sldId id="258" r:id="rId5"/>
    <p:sldId id="314" r:id="rId6"/>
    <p:sldId id="270" r:id="rId7"/>
    <p:sldId id="317" r:id="rId8"/>
    <p:sldId id="318" r:id="rId9"/>
    <p:sldId id="269" r:id="rId10"/>
    <p:sldId id="272" r:id="rId11"/>
    <p:sldId id="320" r:id="rId12"/>
    <p:sldId id="330" r:id="rId13"/>
    <p:sldId id="321" r:id="rId14"/>
    <p:sldId id="277" r:id="rId15"/>
    <p:sldId id="326" r:id="rId16"/>
    <p:sldId id="271" r:id="rId17"/>
    <p:sldId id="324" r:id="rId18"/>
    <p:sldId id="278" r:id="rId19"/>
    <p:sldId id="329" r:id="rId20"/>
    <p:sldId id="281" r:id="rId21"/>
    <p:sldId id="273" r:id="rId22"/>
    <p:sldId id="280" r:id="rId23"/>
    <p:sldId id="327" r:id="rId24"/>
    <p:sldId id="282" r:id="rId25"/>
    <p:sldId id="328" r:id="rId26"/>
    <p:sldId id="274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prez, Johan" initials="DJ" lastIdx="5" clrIdx="0">
    <p:extLst>
      <p:ext uri="{19B8F6BF-5375-455C-9EA6-DF929625EA0E}">
        <p15:presenceInfo xmlns:p15="http://schemas.microsoft.com/office/powerpoint/2012/main" userId="S-1-5-21-2900568480-4167444633-610546693-76656" providerId="AD"/>
      </p:ext>
    </p:extLst>
  </p:cmAuthor>
  <p:cmAuthor id="2" name="Johan Deprez" initials="J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004" autoAdjust="0"/>
  </p:normalViewPr>
  <p:slideViewPr>
    <p:cSldViewPr snapToGrid="0">
      <p:cViewPr varScale="1">
        <p:scale>
          <a:sx n="62" d="100"/>
          <a:sy n="62" d="100"/>
        </p:scale>
        <p:origin x="89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2C9C-9CDE-4329-BD1B-AC9364D7DEED}" type="datetimeFigureOut">
              <a:rPr lang="nl-BE" smtClean="0"/>
              <a:t>1/02/2019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04E5-5EB5-405D-9C6F-4EB285499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70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94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E21"/>
              </a:solidFill>
              <a:cs typeface="Arial" pitchFamily="34" charset="0"/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03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55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40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54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22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5CAE8A-A2CE-4EE7-9900-583AC2CEA8B2}" type="slidenum">
              <a:rPr lang="nl-NL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48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ua.ac.be/johan.deprez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/>
          <a:lstStyle/>
          <a:p>
            <a:r>
              <a:rPr lang="nl-BE" dirty="0"/>
              <a:t/>
            </a:r>
            <a:br>
              <a:rPr lang="nl-BE" dirty="0"/>
            </a:br>
            <a:r>
              <a:rPr lang="nl-BE" dirty="0"/>
              <a:t>Lorenzkromme en Ginicoëfficiënt: statistiek, functies en integralen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Johan Deprez, KU Leuven</a:t>
            </a:r>
          </a:p>
          <a:p>
            <a:r>
              <a:rPr lang="nl-BE" dirty="0"/>
              <a:t>Nationale Wiskunde Dagen, Eindhoven, 1/2/19</a:t>
            </a:r>
          </a:p>
          <a:p>
            <a:r>
              <a:rPr lang="nl-BE" dirty="0"/>
              <a:t>slides + tekst op mijn website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1" y="1068194"/>
            <a:ext cx="1399079" cy="17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Belgische inkomens (2012)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5393574" y="1258887"/>
            <a:ext cx="3642425" cy="5299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dirty="0"/>
              <a:t>Waarom ligt de grijze kromme niet </a:t>
            </a:r>
            <a:r>
              <a:rPr lang="nl-BE" u="sng" dirty="0"/>
              <a:t>onder</a:t>
            </a:r>
            <a:r>
              <a:rPr lang="nl-BE" dirty="0"/>
              <a:t> de zwarte?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geen </a:t>
            </a:r>
            <a:r>
              <a:rPr lang="nl-BE" u="sng" dirty="0"/>
              <a:t>absolute</a:t>
            </a:r>
            <a:r>
              <a:rPr lang="nl-BE" dirty="0"/>
              <a:t> bedragen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… maar percentage van totale bedrag ...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… dat verschillend is (vóór/na belasting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378578"/>
            <a:ext cx="5321574" cy="47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Belgische inkomens (2012) na belasting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A4DCCF-14C9-43DA-A0E9-DFE42B7D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878067"/>
            <a:ext cx="9039226" cy="37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Belgische inkomens (2012)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5393574" y="1258887"/>
            <a:ext cx="3642425" cy="5299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Verwant hieraan: Lorenzkromme is invariant onder verdubbeling van de inkomens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378578"/>
            <a:ext cx="5321574" cy="47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Belgische inkomens (2012)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5393574" y="1258887"/>
            <a:ext cx="3642425" cy="52995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nl-BE" dirty="0"/>
              <a:t>Zorgen belastingen voor herverdeling?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ja!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armste …% heeft na belastingen een groter % van het totale inkomen</a:t>
            </a:r>
          </a:p>
          <a:p>
            <a:pPr>
              <a:lnSpc>
                <a:spcPct val="110000"/>
              </a:lnSpc>
            </a:pPr>
            <a:r>
              <a:rPr lang="nl-BE" dirty="0"/>
              <a:t>Lorenzkromme bij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perfecte gelijkheid?</a:t>
            </a:r>
          </a:p>
          <a:p>
            <a:pPr lvl="2">
              <a:lnSpc>
                <a:spcPct val="110000"/>
              </a:lnSpc>
            </a:pPr>
            <a:r>
              <a:rPr lang="nl-BE" dirty="0"/>
              <a:t>eerste bissectrice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meest extreme ongelijkheid?</a:t>
            </a:r>
          </a:p>
          <a:p>
            <a:pPr lvl="2">
              <a:lnSpc>
                <a:spcPct val="110000"/>
              </a:lnSpc>
            </a:pPr>
            <a:r>
              <a:rPr lang="nl-BE" dirty="0"/>
              <a:t>op x-as tot 100% en dan verticaal omhoog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378578"/>
            <a:ext cx="5321574" cy="47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Intermezzo: een historisch voorbeeld; ongelijkheid toegenomen?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896303" y="3740188"/>
            <a:ext cx="3140193" cy="2641139"/>
          </a:xfrm>
        </p:spPr>
        <p:txBody>
          <a:bodyPr>
            <a:normAutofit/>
          </a:bodyPr>
          <a:lstStyle/>
          <a:p>
            <a:r>
              <a:rPr lang="nl-BE" sz="2400" dirty="0"/>
              <a:t>assen omgewisseld in vergelijking met nu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" y="1079500"/>
            <a:ext cx="5858124" cy="57152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899" y="1303988"/>
            <a:ext cx="4670947" cy="22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Ginicoëfficiënt – Statistiek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6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Gini-coëfficiënt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35B2-DDAF-47E4-8D83-C606CE61E8BE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0" y="1589681"/>
            <a:ext cx="4991908" cy="446085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202622" y="1258888"/>
            <a:ext cx="3833378" cy="5122440"/>
          </a:xfrm>
        </p:spPr>
        <p:txBody>
          <a:bodyPr/>
          <a:lstStyle/>
          <a:p>
            <a:r>
              <a:rPr lang="nl-BE" dirty="0"/>
              <a:t>= 2 </a:t>
            </a:r>
            <a:r>
              <a:rPr lang="nl-BE" dirty="0">
                <a:sym typeface="Symbol" panose="05050102010706020507" pitchFamily="18" charset="2"/>
              </a:rPr>
              <a:t> grijze opp.</a:t>
            </a:r>
          </a:p>
          <a:p>
            <a:pPr lvl="4"/>
            <a:endParaRPr lang="nl-BE" dirty="0">
              <a:sym typeface="Symbol" panose="05050102010706020507" pitchFamily="18" charset="2"/>
            </a:endParaRPr>
          </a:p>
          <a:p>
            <a:r>
              <a:rPr lang="nl-BE" dirty="0">
                <a:sym typeface="Symbol" panose="05050102010706020507" pitchFamily="18" charset="2"/>
              </a:rPr>
              <a:t>Gini-coëfficiënt bij</a:t>
            </a:r>
          </a:p>
          <a:p>
            <a:pPr lvl="1"/>
            <a:r>
              <a:rPr lang="nl-BE" dirty="0">
                <a:sym typeface="Symbol" panose="05050102010706020507" pitchFamily="18" charset="2"/>
              </a:rPr>
              <a:t>meest extreme ongelijkheid</a:t>
            </a:r>
          </a:p>
          <a:p>
            <a:pPr lvl="2"/>
            <a:r>
              <a:rPr lang="nl-BE" dirty="0">
                <a:sym typeface="Symbol" panose="05050102010706020507" pitchFamily="18" charset="2"/>
              </a:rPr>
              <a:t>1 = 100%</a:t>
            </a:r>
          </a:p>
          <a:p>
            <a:pPr lvl="1"/>
            <a:r>
              <a:rPr lang="nl-BE" dirty="0">
                <a:sym typeface="Symbol" panose="05050102010706020507" pitchFamily="18" charset="2"/>
              </a:rPr>
              <a:t>perfecte gelijkheid</a:t>
            </a:r>
          </a:p>
          <a:p>
            <a:pPr lvl="2"/>
            <a:r>
              <a:rPr lang="nl-BE" dirty="0">
                <a:sym typeface="Symbol" panose="05050102010706020507" pitchFamily="18" charset="2"/>
              </a:rPr>
              <a:t>0%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0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Gini-coëfficiënt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35B2-DDAF-47E4-8D83-C606CE61E8BE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0" y="1589681"/>
            <a:ext cx="4991908" cy="446085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202622" y="1258888"/>
            <a:ext cx="3833378" cy="5122440"/>
          </a:xfrm>
        </p:spPr>
        <p:txBody>
          <a:bodyPr/>
          <a:lstStyle/>
          <a:p>
            <a:r>
              <a:rPr lang="nl-BE" dirty="0">
                <a:sym typeface="Symbol" panose="05050102010706020507" pitchFamily="18" charset="2"/>
              </a:rPr>
              <a:t>berekening?</a:t>
            </a:r>
          </a:p>
          <a:p>
            <a:pPr lvl="1"/>
            <a:r>
              <a:rPr lang="nl-BE" dirty="0">
                <a:sym typeface="Symbol" panose="05050102010706020507" pitchFamily="18" charset="2"/>
              </a:rPr>
              <a:t>schatting!</a:t>
            </a:r>
          </a:p>
          <a:p>
            <a:pPr lvl="1"/>
            <a:r>
              <a:rPr lang="nl-BE" dirty="0">
                <a:sym typeface="Symbol" panose="05050102010706020507" pitchFamily="18" charset="2"/>
              </a:rPr>
              <a:t>(berekening) 42%</a:t>
            </a:r>
          </a:p>
          <a:p>
            <a:pPr lvl="1"/>
            <a:r>
              <a:rPr lang="nl-BE" dirty="0">
                <a:sym typeface="Symbol" panose="05050102010706020507" pitchFamily="18" charset="2"/>
              </a:rPr>
              <a:t>na belastingen: 36%</a:t>
            </a:r>
          </a:p>
          <a:p>
            <a:pPr lvl="2"/>
            <a:endParaRPr lang="nl-BE" dirty="0">
              <a:sym typeface="Symbol" panose="05050102010706020507" pitchFamily="18" charset="2"/>
            </a:endParaRPr>
          </a:p>
          <a:p>
            <a:pPr lvl="1"/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6B43B22-0DCB-4D1A-BC6F-F050CA571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009250"/>
            <a:ext cx="4371315" cy="37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Gini-coëfficiënten wereldwijd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M. Tracy Hunter - Own work, CC BY-SA 3.0, https://commons.wikimedia.org/w/index.php?curid=33962866</a:t>
            </a:r>
          </a:p>
          <a:p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5" y="1099535"/>
            <a:ext cx="8357330" cy="42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2D8194D-A073-466A-BC1A-549C4ED3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1FF6F7-D6DC-4A91-9A08-21A65A7A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Gini-coëfficiënten wereldwijd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0740FF-5AEA-4EDC-AA07-4FF516B6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van inkomens</a:t>
            </a:r>
          </a:p>
          <a:p>
            <a:pPr lvl="1"/>
            <a:r>
              <a:rPr lang="nl-BE" dirty="0"/>
              <a:t>afhankelijk van jaar tot jaar</a:t>
            </a:r>
          </a:p>
          <a:p>
            <a:pPr lvl="1"/>
            <a:r>
              <a:rPr lang="nl-BE" dirty="0"/>
              <a:t>gebaseerd op schattingen van inkomens</a:t>
            </a:r>
          </a:p>
          <a:p>
            <a:pPr lvl="1"/>
            <a:r>
              <a:rPr lang="nl-BE" dirty="0"/>
              <a:t>vóór/na belastingen, al dan niet inclusief sociale uitkeringen, …</a:t>
            </a:r>
          </a:p>
          <a:p>
            <a:pPr lvl="1"/>
            <a:r>
              <a:rPr lang="nl-BE" dirty="0"/>
              <a:t>cijfers verschillen dus volgens de bron!</a:t>
            </a:r>
          </a:p>
          <a:p>
            <a:endParaRPr lang="nl-BE" dirty="0"/>
          </a:p>
          <a:p>
            <a:r>
              <a:rPr lang="nl-BE" dirty="0"/>
              <a:t>ook Gini-coëfficiënt van </a:t>
            </a:r>
            <a:r>
              <a:rPr lang="nl-BE" u="sng" dirty="0"/>
              <a:t>vermogens</a:t>
            </a:r>
            <a:r>
              <a:rPr lang="nl-BE" dirty="0"/>
              <a:t>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B57967-8469-49BD-9B3D-14BE48CA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4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Wie</a:t>
            </a:r>
            <a:r>
              <a:rPr lang="en-GB" altLang="en-US" dirty="0"/>
              <a:t> ben </a:t>
            </a:r>
            <a:r>
              <a:rPr lang="en-GB" altLang="en-US" dirty="0" err="1"/>
              <a:t>ik</a:t>
            </a:r>
            <a:r>
              <a:rPr lang="en-GB" altLang="en-US" dirty="0"/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 err="1"/>
              <a:t>verantwoordelijke</a:t>
            </a:r>
            <a:r>
              <a:rPr lang="en-GB" altLang="en-US" dirty="0"/>
              <a:t> </a:t>
            </a:r>
            <a:r>
              <a:rPr lang="en-GB" altLang="en-US" dirty="0" err="1"/>
              <a:t>voor</a:t>
            </a:r>
            <a:r>
              <a:rPr lang="en-GB" altLang="en-US" dirty="0"/>
              <a:t> de </a:t>
            </a:r>
            <a:r>
              <a:rPr lang="en-GB" altLang="en-US" dirty="0" err="1"/>
              <a:t>Specifieke</a:t>
            </a:r>
            <a:r>
              <a:rPr lang="en-GB" altLang="en-US" dirty="0"/>
              <a:t> </a:t>
            </a:r>
            <a:r>
              <a:rPr lang="en-GB" altLang="en-US" dirty="0" err="1"/>
              <a:t>Lerarenopleiding</a:t>
            </a:r>
            <a:r>
              <a:rPr lang="en-GB" altLang="en-US" dirty="0"/>
              <a:t> </a:t>
            </a:r>
            <a:r>
              <a:rPr lang="en-GB" altLang="en-US" dirty="0" err="1"/>
              <a:t>wiskunde</a:t>
            </a:r>
            <a:r>
              <a:rPr lang="en-GB" altLang="en-US" dirty="0"/>
              <a:t> KU Leuven</a:t>
            </a:r>
          </a:p>
          <a:p>
            <a:r>
              <a:rPr lang="en-GB" altLang="en-US" dirty="0"/>
              <a:t>docent </a:t>
            </a:r>
            <a:r>
              <a:rPr lang="en-GB" altLang="en-US" dirty="0" err="1"/>
              <a:t>wiskunde</a:t>
            </a:r>
            <a:r>
              <a:rPr lang="en-GB" altLang="en-US" dirty="0"/>
              <a:t> in </a:t>
            </a:r>
            <a:r>
              <a:rPr lang="en-GB" altLang="en-US" dirty="0" err="1"/>
              <a:t>ba</a:t>
            </a:r>
            <a:r>
              <a:rPr lang="en-GB" altLang="en-US" dirty="0"/>
              <a:t> </a:t>
            </a:r>
            <a:r>
              <a:rPr lang="en-GB" altLang="en-US" dirty="0" err="1"/>
              <a:t>biomedische</a:t>
            </a:r>
            <a:r>
              <a:rPr lang="en-GB" altLang="en-US" dirty="0"/>
              <a:t> </a:t>
            </a:r>
            <a:r>
              <a:rPr lang="en-GB" altLang="en-US" dirty="0" err="1"/>
              <a:t>wetenschappen</a:t>
            </a:r>
            <a:r>
              <a:rPr lang="en-GB" altLang="en-US" dirty="0"/>
              <a:t> </a:t>
            </a:r>
            <a:r>
              <a:rPr lang="en-GB" altLang="en-US" dirty="0" err="1"/>
              <a:t>en</a:t>
            </a:r>
            <a:r>
              <a:rPr lang="en-GB" altLang="en-US" dirty="0"/>
              <a:t> </a:t>
            </a:r>
            <a:r>
              <a:rPr lang="en-GB" altLang="en-US" dirty="0" err="1"/>
              <a:t>ba</a:t>
            </a:r>
            <a:r>
              <a:rPr lang="en-GB" altLang="en-US" dirty="0"/>
              <a:t> </a:t>
            </a:r>
            <a:r>
              <a:rPr lang="en-GB" altLang="en-US" dirty="0" err="1"/>
              <a:t>biologie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(</a:t>
            </a:r>
            <a:r>
              <a:rPr lang="en-GB" altLang="en-US" dirty="0" err="1"/>
              <a:t>en</a:t>
            </a:r>
            <a:r>
              <a:rPr lang="en-GB" altLang="en-US" dirty="0"/>
              <a:t> </a:t>
            </a:r>
            <a:r>
              <a:rPr lang="en-GB" altLang="en-US" dirty="0" err="1"/>
              <a:t>een</a:t>
            </a:r>
            <a:r>
              <a:rPr lang="en-GB" altLang="en-US" dirty="0"/>
              <a:t> </a:t>
            </a:r>
            <a:r>
              <a:rPr lang="en-GB" altLang="en-US" dirty="0" err="1"/>
              <a:t>verleden</a:t>
            </a:r>
            <a:r>
              <a:rPr lang="en-GB" altLang="en-US" dirty="0"/>
              <a:t> </a:t>
            </a:r>
            <a:r>
              <a:rPr lang="en-GB" altLang="en-US" dirty="0" err="1"/>
              <a:t>als</a:t>
            </a:r>
            <a:endParaRPr lang="en-GB" altLang="en-US" dirty="0"/>
          </a:p>
          <a:p>
            <a:pPr lvl="1"/>
            <a:r>
              <a:rPr lang="en-GB" altLang="en-US" dirty="0"/>
              <a:t>docent </a:t>
            </a:r>
            <a:r>
              <a:rPr lang="en-GB" altLang="en-US" dirty="0" err="1"/>
              <a:t>wiskunde</a:t>
            </a:r>
            <a:r>
              <a:rPr lang="en-GB" altLang="en-US" dirty="0"/>
              <a:t> in het </a:t>
            </a:r>
            <a:r>
              <a:rPr lang="en-GB" altLang="en-US" dirty="0" err="1"/>
              <a:t>economisch</a:t>
            </a:r>
            <a:r>
              <a:rPr lang="en-GB" altLang="en-US" dirty="0"/>
              <a:t> </a:t>
            </a:r>
            <a:r>
              <a:rPr lang="en-GB" altLang="en-US" dirty="0" err="1"/>
              <a:t>onderwijs</a:t>
            </a:r>
            <a:r>
              <a:rPr lang="en-GB" altLang="en-US" dirty="0"/>
              <a:t> </a:t>
            </a:r>
            <a:r>
              <a:rPr lang="en-GB" altLang="en-US" dirty="0" err="1"/>
              <a:t>aan</a:t>
            </a:r>
            <a:r>
              <a:rPr lang="en-GB" altLang="en-US" dirty="0"/>
              <a:t> de </a:t>
            </a:r>
            <a:r>
              <a:rPr lang="en-GB" altLang="en-US" dirty="0" err="1"/>
              <a:t>hogeschool</a:t>
            </a:r>
            <a:r>
              <a:rPr lang="en-GB" altLang="en-US" dirty="0"/>
              <a:t>/</a:t>
            </a:r>
            <a:r>
              <a:rPr lang="en-GB" altLang="en-US" dirty="0" err="1"/>
              <a:t>universiteit</a:t>
            </a:r>
            <a:endParaRPr lang="en-GB" altLang="en-US" dirty="0"/>
          </a:p>
          <a:p>
            <a:pPr lvl="1"/>
            <a:r>
              <a:rPr lang="en-GB" altLang="en-US" dirty="0" err="1"/>
              <a:t>verantwoordelijke</a:t>
            </a:r>
            <a:r>
              <a:rPr lang="en-GB" altLang="en-US" dirty="0"/>
              <a:t> </a:t>
            </a:r>
            <a:r>
              <a:rPr lang="en-GB" altLang="en-US" dirty="0" err="1"/>
              <a:t>voor</a:t>
            </a:r>
            <a:r>
              <a:rPr lang="en-GB" altLang="en-US" dirty="0"/>
              <a:t> de </a:t>
            </a:r>
            <a:r>
              <a:rPr lang="en-GB" altLang="en-US" dirty="0" err="1"/>
              <a:t>Specifieke</a:t>
            </a:r>
            <a:r>
              <a:rPr lang="en-GB" altLang="en-US" dirty="0"/>
              <a:t> </a:t>
            </a:r>
            <a:r>
              <a:rPr lang="en-GB" altLang="en-US" dirty="0" err="1"/>
              <a:t>Lerarenopleiding</a:t>
            </a:r>
            <a:r>
              <a:rPr lang="en-GB" altLang="en-US" dirty="0"/>
              <a:t> </a:t>
            </a:r>
            <a:r>
              <a:rPr lang="en-GB" altLang="en-US" dirty="0" err="1"/>
              <a:t>wiskunde</a:t>
            </a:r>
            <a:r>
              <a:rPr lang="en-GB" altLang="en-US" dirty="0"/>
              <a:t> </a:t>
            </a:r>
            <a:r>
              <a:rPr lang="en-GB" altLang="en-US" dirty="0" err="1"/>
              <a:t>aan</a:t>
            </a:r>
            <a:r>
              <a:rPr lang="en-GB" altLang="en-US" dirty="0"/>
              <a:t> de </a:t>
            </a:r>
            <a:r>
              <a:rPr lang="en-GB" altLang="en-US" dirty="0" err="1"/>
              <a:t>Universiteit</a:t>
            </a:r>
            <a:r>
              <a:rPr lang="en-GB" altLang="en-US" dirty="0"/>
              <a:t> </a:t>
            </a:r>
            <a:r>
              <a:rPr lang="en-GB" altLang="en-US" dirty="0" err="1"/>
              <a:t>Antwerpen</a:t>
            </a:r>
            <a:r>
              <a:rPr lang="en-GB" altLang="en-US" dirty="0"/>
              <a:t>)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8" y="2904476"/>
            <a:ext cx="2779483" cy="991623"/>
          </a:xfrm>
          <a:prstGeom prst="rect">
            <a:avLst/>
          </a:prstGeom>
        </p:spPr>
      </p:pic>
      <p:pic>
        <p:nvPicPr>
          <p:cNvPr id="9" name="Picture 2" descr="logo_UA_U_k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39" y="2685912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4" y="3011959"/>
            <a:ext cx="3279212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Lorenzkromme en Gini-coëfficiënt</a:t>
            </a:r>
            <a:br>
              <a:rPr lang="nl-BE" dirty="0"/>
            </a:br>
            <a:r>
              <a:rPr lang="nl-BE" dirty="0"/>
              <a:t>- Functies en integralen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2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Lorenz en Gini continu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7" y="1694019"/>
            <a:ext cx="4789417" cy="4252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82570" y="1258888"/>
                <a:ext cx="4253429" cy="512244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BE" b="0" dirty="0"/>
                  <a:t>Lorenzkromme als grafiek van een Lorenzfunctie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nl-BE" b="0" dirty="0"/>
                  <a:t>bv.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=0,0582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2,9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nl-BE" dirty="0"/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Gini-coëfficiënt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bepaalde integraal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2⋅</m:t>
                    </m:r>
                    <m:nary>
                      <m:nary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nl-BE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1−2⋅</m:t>
                    </m:r>
                    <m:nary>
                      <m:nary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nl-BE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0,4267…</m:t>
                    </m:r>
                  </m:oMath>
                </a14:m>
                <a:endParaRPr lang="nl-BE" dirty="0"/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(discrete versie: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0,42</m:t>
                    </m:r>
                  </m:oMath>
                </a14:m>
                <a:r>
                  <a:rPr lang="nl-BE" dirty="0"/>
                  <a:t>)</a:t>
                </a:r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</p:txBody>
          </p:sp>
        </mc:Choice>
        <mc:Fallback xmlns="">
          <p:sp>
            <p:nvSpPr>
              <p:cNvPr id="7" name="Tijdelijke aanduiding voor inhoud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82570" y="1258888"/>
                <a:ext cx="4253429" cy="5122440"/>
              </a:xfrm>
              <a:blipFill>
                <a:blip r:embed="rId3"/>
                <a:stretch>
                  <a:fillRect l="-3587" t="-595" r="-559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0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functies </a:t>
            </a:r>
            <a:r>
              <a:rPr lang="nl-BE"/>
              <a:t>kunnen </a:t>
            </a:r>
            <a:r>
              <a:rPr lang="nl-BE" smtClean="0"/>
              <a:t>(niet) optreden </a:t>
            </a:r>
            <a:r>
              <a:rPr lang="nl-BE" dirty="0"/>
              <a:t>als Lorenzkromme</a:t>
            </a:r>
            <a:r>
              <a:rPr lang="nl-BE" dirty="0" smtClean="0"/>
              <a:t>? En waarom?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" y="1469126"/>
            <a:ext cx="5812623" cy="22062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" y="3861995"/>
            <a:ext cx="5812622" cy="2156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idx="1"/>
              </p:nvPr>
            </p:nvSpPr>
            <p:spPr>
              <a:xfrm>
                <a:off x="5884606" y="1196752"/>
                <a:ext cx="3151890" cy="518457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l-BE" sz="2400" dirty="0"/>
                  <a:t>voorwaarden voor een Lorenzfunctie:</a:t>
                </a:r>
              </a:p>
              <a:p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BE" sz="2400" dirty="0"/>
                  <a:t>, 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l-BE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l-BE" sz="2400" dirty="0"/>
              </a:p>
              <a:p>
                <a:pPr marL="0" indent="0">
                  <a:buNone/>
                </a:pPr>
                <a:r>
                  <a:rPr lang="nl-BE" sz="2400" dirty="0"/>
                  <a:t>en voor alle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4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nl-BE" sz="2400" dirty="0"/>
              </a:p>
              <a:p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endParaRPr lang="nl-BE" sz="2400" dirty="0"/>
              </a:p>
              <a:p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400" dirty="0"/>
              </a:p>
              <a:p>
                <a:pPr lvl="1"/>
                <a:r>
                  <a:rPr lang="nl-BE" sz="2000" dirty="0"/>
                  <a:t>want de armste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000" dirty="0"/>
                  <a:t>% heeft natuurlijk minder dan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000" dirty="0"/>
                  <a:t>% van het totale inkomen</a:t>
                </a:r>
              </a:p>
              <a:p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endParaRPr lang="nl-BE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endParaRPr lang="nl-BE" sz="2400" dirty="0"/>
              </a:p>
              <a:p>
                <a:pPr lvl="1"/>
                <a:r>
                  <a:rPr lang="nl-BE" sz="2000" dirty="0"/>
                  <a:t>door de ordening van arm naar rijk verloopt de toename steeds sneller</a:t>
                </a:r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4606" y="1196752"/>
                <a:ext cx="3151890" cy="5184576"/>
              </a:xfrm>
              <a:blipFill>
                <a:blip r:embed="rId4"/>
                <a:stretch>
                  <a:fillRect l="-4255" t="-1528" r="-54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4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functies kunnen optreden als Lorenzkromme?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A1126598-2681-4EE1-9465-9556DB8D1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r>
                  <a:rPr lang="nl-BE" dirty="0"/>
                  <a:t>Zoek gepaste functievoorschriften!</a:t>
                </a:r>
              </a:p>
              <a:p>
                <a:endParaRPr lang="nl-BE" dirty="0"/>
              </a:p>
              <a:p>
                <a:endParaRPr lang="nl-BE" dirty="0"/>
              </a:p>
              <a:p>
                <a:r>
                  <a:rPr lang="nl-BE" dirty="0"/>
                  <a:t>Hint 1: Zijn er passende veeltermfuncties?</a:t>
                </a:r>
              </a:p>
              <a:p>
                <a:endParaRPr lang="nl-BE" dirty="0"/>
              </a:p>
              <a:p>
                <a:r>
                  <a:rPr lang="nl-BE" dirty="0"/>
                  <a:t>Hint 2: Misschien brengen de gevonden veeltermfuncties je op een verwant idee…</a:t>
                </a:r>
              </a:p>
              <a:p>
                <a:endParaRPr lang="nl-BE" dirty="0"/>
              </a:p>
              <a:p>
                <a:r>
                  <a:rPr lang="nl-BE" dirty="0"/>
                  <a:t>Hint 3: Kun je iets met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nl-BE" dirty="0"/>
                  <a:t> (of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BE" dirty="0"/>
                  <a:t>)?</a:t>
                </a:r>
              </a:p>
            </p:txBody>
          </p:sp>
        </mc:Choice>
        <mc:Fallback xmlns="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A1126598-2681-4EE1-9465-9556DB8D1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37" b="-21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8B348C-D28E-4904-B908-A55A9482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05" y="568934"/>
            <a:ext cx="2878518" cy="28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Twee </a:t>
            </a:r>
            <a:r>
              <a:rPr lang="nl-BE" dirty="0" err="1"/>
              <a:t>éénparameterfamiles</a:t>
            </a:r>
            <a:r>
              <a:rPr lang="nl-BE" dirty="0"/>
              <a:t> van Lorenzfuncties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2000" y="1258888"/>
                <a:ext cx="4428000" cy="51224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dirty="0"/>
                  <a:t>,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=1, 1,5, 2, 3, 4</m:t>
                      </m:r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7" name="Tijdelijke aanduiding voor inhoud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2000" y="1258888"/>
                <a:ext cx="4428000" cy="5122440"/>
              </a:xfrm>
              <a:blipFill>
                <a:blip r:embed="rId2"/>
                <a:stretch>
                  <a:fillRect t="-154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inhoud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4582" y="1258888"/>
                <a:ext cx="4428000" cy="51224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BE" dirty="0"/>
                  <a:t>,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=0,5, 1, 2, 3, 4, 5</m:t>
                      </m:r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8" name="Tijdelijke aanduiding voor inhoud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4582" y="1258888"/>
                <a:ext cx="4428000" cy="51224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  <p:pic>
        <p:nvPicPr>
          <p:cNvPr id="9" name="Picture 4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8" y="2151819"/>
            <a:ext cx="2390024" cy="2319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88" y="2151819"/>
            <a:ext cx="2390024" cy="23193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3581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Bereken de Gini-coëfficiënt!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2000" y="1258888"/>
                <a:ext cx="4428000" cy="512244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dirty="0"/>
                  <a:t>,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=1, 1,5, 2, 3, 4</m:t>
                      </m:r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/>
                  <a:t>Gini-coëfficiënt is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BE" dirty="0"/>
                  <a:t>.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7" name="Tijdelijke aanduiding voor inhoud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2000" y="1258888"/>
                <a:ext cx="4428000" cy="5122440"/>
              </a:xfrm>
              <a:blipFill rotWithShape="0">
                <a:blip r:embed="rId2"/>
                <a:stretch>
                  <a:fillRect l="-4132" t="-23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inhoud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000" y="1258888"/>
                <a:ext cx="4428000" cy="512244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BE" dirty="0"/>
                  <a:t>,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=0,5, 1, 2, 3, 4, 5</m:t>
                      </m:r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/>
                  <a:t>Gini-coëfficiënt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nl-B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BE" dirty="0"/>
                  <a:t> .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8" name="Tijdelijke aanduiding voor inhoud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000" y="1258888"/>
                <a:ext cx="4428000" cy="5122440"/>
              </a:xfrm>
              <a:blipFill rotWithShape="0">
                <a:blip r:embed="rId3"/>
                <a:stretch>
                  <a:fillRect l="-4132" b="-95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pic>
        <p:nvPicPr>
          <p:cNvPr id="9" name="Picture 4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8" y="2151819"/>
            <a:ext cx="2390024" cy="2319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88" y="2151819"/>
            <a:ext cx="2390024" cy="23193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52899" y="5393274"/>
            <a:ext cx="1220895" cy="7863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638144" y="5749757"/>
            <a:ext cx="2178501" cy="631571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Bedankt voor uw aandacht!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/>
              <a:t>Vragen?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9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jullie?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leraar? of (ook nog) andere functie?</a:t>
            </a:r>
          </a:p>
          <a:p>
            <a:endParaRPr lang="nl-BE" dirty="0"/>
          </a:p>
          <a:p>
            <a:r>
              <a:rPr lang="nl-BE" dirty="0"/>
              <a:t>wiskunde? of (ook nog) een ander vak?</a:t>
            </a:r>
          </a:p>
          <a:p>
            <a:endParaRPr lang="nl-BE" dirty="0"/>
          </a:p>
          <a:p>
            <a:r>
              <a:rPr lang="nl-BE" dirty="0"/>
              <a:t>vwo/havo/vmbo/…?</a:t>
            </a:r>
          </a:p>
          <a:p>
            <a:endParaRPr lang="nl-BE" dirty="0"/>
          </a:p>
          <a:p>
            <a:r>
              <a:rPr lang="nl-BE" dirty="0"/>
              <a:t>bovenbouw/onderbouw/…?</a:t>
            </a:r>
          </a:p>
          <a:p>
            <a:endParaRPr lang="nl-BE" dirty="0"/>
          </a:p>
          <a:p>
            <a:r>
              <a:rPr lang="nl-BE" dirty="0"/>
              <a:t>specifieke verwachtingen?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2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Credits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1999" y="1258888"/>
            <a:ext cx="4929721" cy="5122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gepresenteerde materiaal komt uit Uitwiskeling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nummer 31/3 (zomer 2015)</a:t>
            </a:r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zie uitwiskeling.be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21" y="1341928"/>
            <a:ext cx="3962792" cy="495636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649A5D1-38D1-4038-9B99-4C54DFC1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3" y="4801674"/>
            <a:ext cx="3279212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Dubbele tweedeling</a:t>
            </a:r>
          </a:p>
          <a:p>
            <a:pPr lvl="1"/>
            <a:r>
              <a:rPr lang="nl-BE" dirty="0"/>
              <a:t>Lorenzkromme</a:t>
            </a:r>
          </a:p>
          <a:p>
            <a:pPr lvl="1"/>
            <a:r>
              <a:rPr lang="nl-BE" dirty="0"/>
              <a:t>… en Ginicoëfficiënt</a:t>
            </a:r>
          </a:p>
          <a:p>
            <a:pPr lvl="1"/>
            <a:r>
              <a:rPr lang="nl-BE" dirty="0"/>
              <a:t>Statistiek</a:t>
            </a:r>
          </a:p>
          <a:p>
            <a:pPr lvl="1"/>
            <a:r>
              <a:rPr lang="nl-BE" dirty="0"/>
              <a:t>… en functies + integralen</a:t>
            </a:r>
          </a:p>
          <a:p>
            <a:endParaRPr lang="nl-BE" dirty="0"/>
          </a:p>
          <a:p>
            <a:r>
              <a:rPr lang="nl-BE" dirty="0"/>
              <a:t>slides en tekst</a:t>
            </a:r>
          </a:p>
          <a:p>
            <a:pPr lvl="1"/>
            <a:r>
              <a:rPr lang="nl-BE" dirty="0"/>
              <a:t>KU Leuven &gt; Interne tools &gt; wie-is-wie &gt; …</a:t>
            </a:r>
          </a:p>
          <a:p>
            <a:pPr lvl="1"/>
            <a:r>
              <a:rPr lang="nl-BE" dirty="0"/>
              <a:t>slides</a:t>
            </a:r>
          </a:p>
          <a:p>
            <a:pPr lvl="1"/>
            <a:r>
              <a:rPr lang="nl-BE" dirty="0"/>
              <a:t>volledige tekst uit Uitwiskeling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8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Lorenzkromme – Statistiek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4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Belgische inkomens (2012) vóór belasting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BBC6DF8-1953-4E11-B63B-E323BD023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1" y="1079500"/>
            <a:ext cx="6537338" cy="56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Belgische inkomens en belastingen (2012)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CB3F4D-3F27-4E15-BCD7-174EAFC7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4" y="1080929"/>
            <a:ext cx="9056992" cy="53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Belgische inkomens (2012)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684" y="1178628"/>
            <a:ext cx="5575586" cy="4902452"/>
          </a:xfrm>
          <a:prstGeom prst="rect">
            <a:avLst/>
          </a:prstGeom>
        </p:spPr>
      </p:pic>
      <p:sp>
        <p:nvSpPr>
          <p:cNvPr id="7" name="Bijschrift met afgeronde rechthoek 6"/>
          <p:cNvSpPr/>
          <p:nvPr/>
        </p:nvSpPr>
        <p:spPr bwMode="auto">
          <a:xfrm>
            <a:off x="3992514" y="6235442"/>
            <a:ext cx="5004928" cy="468658"/>
          </a:xfrm>
          <a:prstGeom prst="wedgeRoundRectCallout">
            <a:avLst>
              <a:gd name="adj1" fmla="val 8271"/>
              <a:gd name="adj2" fmla="val -8874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800" dirty="0">
                <a:solidFill>
                  <a:srgbClr val="182B52"/>
                </a:solidFill>
                <a:latin typeface="Arial" charset="0"/>
              </a:rPr>
              <a:t>armste … % van de bevolking</a:t>
            </a:r>
            <a:endParaRPr kumimoji="0" lang="nl-BE" sz="2800" b="0" i="0" u="none" strike="noStrike" cap="none" normalizeH="0" baseline="0" dirty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  <p:sp>
        <p:nvSpPr>
          <p:cNvPr id="8" name="Bijschrift met afgeronde rechthoek 7"/>
          <p:cNvSpPr/>
          <p:nvPr/>
        </p:nvSpPr>
        <p:spPr bwMode="auto">
          <a:xfrm>
            <a:off x="597669" y="1437467"/>
            <a:ext cx="2701157" cy="1021959"/>
          </a:xfrm>
          <a:prstGeom prst="wedgeRoundRectCallout">
            <a:avLst>
              <a:gd name="adj1" fmla="val 68388"/>
              <a:gd name="adj2" fmla="val 3859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800" dirty="0">
                <a:solidFill>
                  <a:srgbClr val="182B52"/>
                </a:solidFill>
                <a:latin typeface="Arial" charset="0"/>
              </a:rPr>
              <a:t>heeft … % van totale inkomen</a:t>
            </a:r>
            <a:endParaRPr kumimoji="0" lang="nl-BE" sz="2800" b="0" i="0" u="none" strike="noStrike" cap="none" normalizeH="0" baseline="0" dirty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  <p:sp>
        <p:nvSpPr>
          <p:cNvPr id="9" name="Bijschrift met afgeronde rechthoek 8"/>
          <p:cNvSpPr/>
          <p:nvPr/>
        </p:nvSpPr>
        <p:spPr bwMode="auto">
          <a:xfrm>
            <a:off x="4916101" y="2798794"/>
            <a:ext cx="2701157" cy="504132"/>
          </a:xfrm>
          <a:prstGeom prst="wedgeRoundRectCallout">
            <a:avLst>
              <a:gd name="adj1" fmla="val 62551"/>
              <a:gd name="adj2" fmla="val 3705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800" dirty="0">
                <a:solidFill>
                  <a:srgbClr val="182B52"/>
                </a:solidFill>
                <a:latin typeface="Arial" charset="0"/>
              </a:rPr>
              <a:t>Lorenzkromme</a:t>
            </a:r>
            <a:endParaRPr kumimoji="0" lang="nl-BE" sz="2800" b="0" i="0" u="none" strike="noStrike" cap="none" normalizeH="0" baseline="0" dirty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8E59C53-1BAE-45E9-81E1-1DFC489B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" y="3335411"/>
            <a:ext cx="3763337" cy="3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41007_KU_Leuven" id="{16143344-362B-4CDC-8C34-78F9C388593B}" vid="{D0380E31-9FA4-4F5F-99A1-3DE66D68AF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502</Words>
  <Application>Microsoft Office PowerPoint</Application>
  <PresentationFormat>On-screen Show (4:3)</PresentationFormat>
  <Paragraphs>202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Verdana</vt:lpstr>
      <vt:lpstr>Wingdings</vt:lpstr>
      <vt:lpstr>2009-corporate_kuleuven_liggend-versie2007-9sept</vt:lpstr>
      <vt:lpstr> Lorenzkromme en Ginicoëfficiënt: statistiek, functies en integralen</vt:lpstr>
      <vt:lpstr>Wie ben ik?</vt:lpstr>
      <vt:lpstr>Wie zijn jullie?</vt:lpstr>
      <vt:lpstr>Credits</vt:lpstr>
      <vt:lpstr>Overzicht</vt:lpstr>
      <vt:lpstr>Lorenzkromme – Statistiek</vt:lpstr>
      <vt:lpstr>Belgische inkomens (2012) vóór belasting</vt:lpstr>
      <vt:lpstr>Belgische inkomens en belastingen (2012)</vt:lpstr>
      <vt:lpstr>Belgische inkomens (2012)</vt:lpstr>
      <vt:lpstr>Belgische inkomens (2012)</vt:lpstr>
      <vt:lpstr>Belgische inkomens (2012) na belasting</vt:lpstr>
      <vt:lpstr>Belgische inkomens (2012)</vt:lpstr>
      <vt:lpstr>Belgische inkomens (2012)</vt:lpstr>
      <vt:lpstr>Intermezzo: een historisch voorbeeld; ongelijkheid toegenomen?</vt:lpstr>
      <vt:lpstr>Ginicoëfficiënt – Statistiek</vt:lpstr>
      <vt:lpstr>Gini-coëfficiënt</vt:lpstr>
      <vt:lpstr>Gini-coëfficiënt</vt:lpstr>
      <vt:lpstr>Gini-coëfficiënten wereldwijd</vt:lpstr>
      <vt:lpstr>Gini-coëfficiënten wereldwijd</vt:lpstr>
      <vt:lpstr>Lorenzkromme en Gini-coëfficiënt - Functies en integralen</vt:lpstr>
      <vt:lpstr>Lorenz en Gini continu</vt:lpstr>
      <vt:lpstr>Welke functies kunnen (niet) optreden als Lorenzkromme? En waarom?</vt:lpstr>
      <vt:lpstr>Welke functies kunnen optreden als Lorenzkromme?</vt:lpstr>
      <vt:lpstr>Twee éénparameterfamiles van Lorenzfuncties</vt:lpstr>
      <vt:lpstr>Bereken de Gini-coëfficiënt!</vt:lpstr>
      <vt:lpstr>Bedankt voor uw aandacht!  Vragen?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en onderwijzen van statistiek – inleiding (1)</dc:title>
  <dc:creator>Eline Vetters</dc:creator>
  <cp:lastModifiedBy>Johan Deprez</cp:lastModifiedBy>
  <cp:revision>538</cp:revision>
  <dcterms:created xsi:type="dcterms:W3CDTF">2016-08-17T10:15:00Z</dcterms:created>
  <dcterms:modified xsi:type="dcterms:W3CDTF">2019-02-01T13:55:15Z</dcterms:modified>
</cp:coreProperties>
</file>