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3"/>
  </p:notesMasterIdLst>
  <p:sldIdLst>
    <p:sldId id="265" r:id="rId5"/>
    <p:sldId id="589" r:id="rId6"/>
    <p:sldId id="558" r:id="rId7"/>
    <p:sldId id="588" r:id="rId8"/>
    <p:sldId id="559" r:id="rId9"/>
    <p:sldId id="633" r:id="rId10"/>
    <p:sldId id="590" r:id="rId11"/>
    <p:sldId id="560" r:id="rId12"/>
    <p:sldId id="561" r:id="rId13"/>
    <p:sldId id="562" r:id="rId14"/>
    <p:sldId id="563" r:id="rId15"/>
    <p:sldId id="574" r:id="rId16"/>
    <p:sldId id="591" r:id="rId17"/>
    <p:sldId id="592" r:id="rId18"/>
    <p:sldId id="593" r:id="rId19"/>
    <p:sldId id="594" r:id="rId20"/>
    <p:sldId id="564" r:id="rId21"/>
    <p:sldId id="595" r:id="rId22"/>
    <p:sldId id="597" r:id="rId23"/>
    <p:sldId id="598" r:id="rId24"/>
    <p:sldId id="634" r:id="rId25"/>
    <p:sldId id="601" r:id="rId26"/>
    <p:sldId id="600" r:id="rId27"/>
    <p:sldId id="605" r:id="rId28"/>
    <p:sldId id="599" r:id="rId29"/>
    <p:sldId id="608" r:id="rId30"/>
    <p:sldId id="602" r:id="rId31"/>
    <p:sldId id="603" r:id="rId32"/>
    <p:sldId id="604" r:id="rId33"/>
    <p:sldId id="606" r:id="rId34"/>
    <p:sldId id="607" r:id="rId35"/>
    <p:sldId id="609" r:id="rId36"/>
    <p:sldId id="610" r:id="rId37"/>
    <p:sldId id="611" r:id="rId38"/>
    <p:sldId id="619" r:id="rId39"/>
    <p:sldId id="612" r:id="rId40"/>
    <p:sldId id="613" r:id="rId41"/>
    <p:sldId id="618" r:id="rId42"/>
    <p:sldId id="615" r:id="rId43"/>
    <p:sldId id="620" r:id="rId44"/>
    <p:sldId id="624" r:id="rId45"/>
    <p:sldId id="621" r:id="rId46"/>
    <p:sldId id="569" r:id="rId47"/>
    <p:sldId id="623" r:id="rId48"/>
    <p:sldId id="625" r:id="rId49"/>
    <p:sldId id="627" r:id="rId50"/>
    <p:sldId id="573" r:id="rId51"/>
    <p:sldId id="628" r:id="rId52"/>
    <p:sldId id="630" r:id="rId53"/>
    <p:sldId id="629" r:id="rId54"/>
    <p:sldId id="586" r:id="rId55"/>
    <p:sldId id="631" r:id="rId56"/>
    <p:sldId id="636" r:id="rId57"/>
    <p:sldId id="638" r:id="rId58"/>
    <p:sldId id="639" r:id="rId59"/>
    <p:sldId id="635" r:id="rId60"/>
    <p:sldId id="572" r:id="rId61"/>
    <p:sldId id="632" r:id="rId62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F60DD561-1714-47DB-8BED-C7ED6A537C31}">
          <p14:sldIdLst>
            <p14:sldId id="265"/>
            <p14:sldId id="589"/>
            <p14:sldId id="558"/>
            <p14:sldId id="588"/>
            <p14:sldId id="559"/>
            <p14:sldId id="633"/>
            <p14:sldId id="590"/>
            <p14:sldId id="560"/>
            <p14:sldId id="561"/>
            <p14:sldId id="562"/>
            <p14:sldId id="563"/>
            <p14:sldId id="574"/>
            <p14:sldId id="591"/>
            <p14:sldId id="592"/>
            <p14:sldId id="593"/>
            <p14:sldId id="594"/>
            <p14:sldId id="564"/>
            <p14:sldId id="595"/>
            <p14:sldId id="597"/>
            <p14:sldId id="598"/>
            <p14:sldId id="634"/>
            <p14:sldId id="601"/>
            <p14:sldId id="600"/>
            <p14:sldId id="605"/>
            <p14:sldId id="599"/>
            <p14:sldId id="608"/>
            <p14:sldId id="602"/>
            <p14:sldId id="603"/>
            <p14:sldId id="604"/>
            <p14:sldId id="606"/>
            <p14:sldId id="607"/>
            <p14:sldId id="609"/>
            <p14:sldId id="610"/>
            <p14:sldId id="611"/>
            <p14:sldId id="619"/>
            <p14:sldId id="612"/>
            <p14:sldId id="613"/>
            <p14:sldId id="618"/>
            <p14:sldId id="615"/>
            <p14:sldId id="620"/>
            <p14:sldId id="624"/>
            <p14:sldId id="621"/>
            <p14:sldId id="569"/>
            <p14:sldId id="623"/>
            <p14:sldId id="625"/>
            <p14:sldId id="627"/>
            <p14:sldId id="573"/>
            <p14:sldId id="628"/>
            <p14:sldId id="630"/>
            <p14:sldId id="629"/>
            <p14:sldId id="586"/>
            <p14:sldId id="631"/>
            <p14:sldId id="636"/>
            <p14:sldId id="638"/>
            <p14:sldId id="639"/>
            <p14:sldId id="635"/>
            <p14:sldId id="572"/>
            <p14:sldId id="6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8" name="Author" initials="A" lastIdx="0" clrIdx="1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2DB14F-3B8F-4DC0-BE23-2E3E25ED0005}" v="6" dt="2022-01-26T09:37:19.9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95" autoAdjust="0"/>
    <p:restoredTop sz="79267" autoAdjust="0"/>
  </p:normalViewPr>
  <p:slideViewPr>
    <p:cSldViewPr snapToGrid="0">
      <p:cViewPr varScale="1">
        <p:scale>
          <a:sx n="86" d="100"/>
          <a:sy n="86" d="100"/>
        </p:scale>
        <p:origin x="1824" y="96"/>
      </p:cViewPr>
      <p:guideLst>
        <p:guide orient="horz" pos="2160"/>
        <p:guide pos="3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commentAuthors" Target="commentAuthors.xml"/><Relationship Id="rId69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F67E3-005B-4A5B-A64B-4E620D6532D3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6EB55-D046-4316-A421-6DEA4C9E91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21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informeel begrip</a:t>
            </a:r>
          </a:p>
          <a:p>
            <a:r>
              <a:rPr lang="nl-BE" dirty="0"/>
              <a:t>naast lineaire trendlijn ook twee andere gevallen die aansluiten bij de bestudeerde functies in de tweede graad</a:t>
            </a:r>
          </a:p>
          <a:p>
            <a:r>
              <a:rPr lang="nl-BE" dirty="0"/>
              <a:t>zoals ook bij andere ET statistiek: aandacht voor misconcepties, namelijk verschil tussen samenhang en causaliteit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7226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met ICT</a:t>
            </a:r>
          </a:p>
          <a:p>
            <a:r>
              <a:rPr lang="nl-BE" dirty="0"/>
              <a:t>niet alleen ‘bepalen’ maar ook ‘interpreteren’</a:t>
            </a:r>
          </a:p>
          <a:p>
            <a:r>
              <a:rPr lang="nl-BE" dirty="0"/>
              <a:t>niveau analyseren i.p.v. toepassen: met inzicht toepassen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7410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meer niet-gevaccineerden betekent doorgaans meer besmettingen</a:t>
            </a:r>
          </a:p>
          <a:p>
            <a:r>
              <a:rPr lang="nl-BE" dirty="0"/>
              <a:t>hier ook weergegeven door een lineaire trendlijn</a:t>
            </a:r>
          </a:p>
          <a:p>
            <a:r>
              <a:rPr lang="nl-BE" dirty="0"/>
              <a:t>maar daarnaast nog veel variatie, zie bv. bij 30% niet-gevaccineerden zijn er gemeenten met heel weinig besmettingen en gemeenten met heel veel besmettingen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9172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welke variabelen worden voorgesteld?</a:t>
            </a:r>
          </a:p>
          <a:p>
            <a:r>
              <a:rPr lang="nl-BE" dirty="0"/>
              <a:t>zie ook hoe hier een derde variabele gevisualiseerd wordt? en ook een vierde variabele?</a:t>
            </a:r>
          </a:p>
          <a:p>
            <a:r>
              <a:rPr lang="nl-BE" dirty="0">
                <a:sym typeface="Wingdings" panose="05000000000000000000" pitchFamily="2" charset="2"/>
              </a:rPr>
              <a:t>patroon? hogere inkomens hangen samen met hogere levensverwachting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let op: op de website wordt standaard een logaritmische schaal op de horizontale as gebruikt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gekregen van een collega aardrijkskunde, maar had ook van economie kunnen komen</a:t>
            </a:r>
          </a:p>
          <a:p>
            <a:r>
              <a:rPr lang="nl-BE" dirty="0">
                <a:sym typeface="Wingdings" panose="05000000000000000000" pitchFamily="2" charset="2"/>
              </a:rPr>
              <a:t>gapminder is een interessante website om in dit verband te bezoeken</a:t>
            </a:r>
          </a:p>
          <a:p>
            <a:r>
              <a:rPr lang="nl-BE" dirty="0">
                <a:sym typeface="Wingdings" panose="05000000000000000000" pitchFamily="2" charset="2"/>
              </a:rPr>
              <a:t>verder ook: resultaten van proeven in het labo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1876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u="sng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1905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56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328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2" name="Rechthoek 11"/>
          <p:cNvSpPr/>
          <p:nvPr userDrawn="1"/>
        </p:nvSpPr>
        <p:spPr>
          <a:xfrm>
            <a:off x="0" y="4679576"/>
            <a:ext cx="9144000" cy="2175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91440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572018" y="1080000"/>
            <a:ext cx="7999964" cy="402479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572018" y="5392800"/>
            <a:ext cx="7999964" cy="8207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9319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 userDrawn="1">
          <p15:clr>
            <a:srgbClr val="FBAE40"/>
          </p15:clr>
        </p15:guide>
        <p15:guide id="2" pos="44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27437" y="1800000"/>
            <a:ext cx="7889127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7437" y="4359600"/>
            <a:ext cx="7889126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A3D2E7-9DA9-45E1-9EA5-282F2D7EEC84}" type="datetime1">
              <a:rPr lang="nl-BE" smtClean="0"/>
              <a:t>26/01/2022</a:t>
            </a:fld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2229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  <a:lvl2pPr>
              <a:defRPr>
                <a:solidFill>
                  <a:srgbClr val="182B52"/>
                </a:solidFill>
              </a:defRPr>
            </a:lvl2pPr>
            <a:lvl3pPr>
              <a:defRPr>
                <a:solidFill>
                  <a:srgbClr val="182B52"/>
                </a:solidFill>
              </a:defRPr>
            </a:lvl3pPr>
            <a:lvl4pPr>
              <a:defRPr>
                <a:solidFill>
                  <a:srgbClr val="182B52"/>
                </a:solidFill>
              </a:defRPr>
            </a:lvl4pPr>
            <a:lvl5pPr>
              <a:defRPr>
                <a:solidFill>
                  <a:srgbClr val="182B5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740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53" y="1309945"/>
            <a:ext cx="4435347" cy="48251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737" y="1309945"/>
            <a:ext cx="4435347" cy="48251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1CFF-AF39-44CA-B2AB-B7E9C2606A33}" type="datetime1">
              <a:rPr lang="nl-BE" smtClean="0"/>
              <a:t>26/01/2022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63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53" y="1293150"/>
            <a:ext cx="4432806" cy="576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53" y="1939440"/>
            <a:ext cx="4432806" cy="4108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49" y="1293150"/>
            <a:ext cx="4450198" cy="576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49" y="1939439"/>
            <a:ext cx="4450198" cy="4108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ECB9-B6AE-4F7E-B7C7-54B6CD297644}" type="datetime1">
              <a:rPr lang="nl-BE" smtClean="0"/>
              <a:t>26/01/2022</a:t>
            </a:fld>
            <a:endParaRPr lang="nl-NL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720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1C91-793F-4E23-B74B-5FC25EDEA867}" type="datetime1">
              <a:rPr lang="nl-BE" smtClean="0"/>
              <a:t>26/01/2022</a:t>
            </a:fld>
            <a:endParaRPr lang="nl-NL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336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B201-2D04-4FC5-ABB2-42A156E3A6C1}" type="datetime1">
              <a:rPr lang="nl-BE" smtClean="0"/>
              <a:t>26/01/2022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5364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Sl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68772" y="860612"/>
            <a:ext cx="7806456" cy="44851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9EB1-25EB-4C56-87FB-30E06123822F}" type="datetime1">
              <a:rPr lang="nl-BE" smtClean="0"/>
              <a:t>26/01/2022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849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6"/>
          <p:cNvSpPr/>
          <p:nvPr userDrawn="1"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4E044BDE-8C91-4DDE-A7DC-6AB726C3CCD0}" type="datetime1">
              <a:rPr lang="nl-BE" smtClean="0"/>
              <a:t>26/01/2022</a:t>
            </a:fld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00" y="6353999"/>
            <a:ext cx="1008305" cy="360000"/>
          </a:xfrm>
          <a:prstGeom prst="rect">
            <a:avLst/>
          </a:prstGeom>
        </p:spPr>
      </p:pic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86250" y="6210000"/>
            <a:ext cx="369255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53" y="70861"/>
            <a:ext cx="9014695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52" y="1294288"/>
            <a:ext cx="9014695" cy="485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49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7" r:id="rId3"/>
    <p:sldLayoutId id="2147483664" r:id="rId4"/>
    <p:sldLayoutId id="2147483665" r:id="rId5"/>
    <p:sldLayoutId id="2147483666" r:id="rId6"/>
    <p:sldLayoutId id="2147483667" r:id="rId7"/>
    <p:sldLayoutId id="2147483676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 userDrawn="1">
          <p15:clr>
            <a:srgbClr val="F26B43"/>
          </p15:clr>
        </p15:guide>
        <p15:guide id="2" pos="5397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ndaard.be/krant/publicatie/20210922/ds/dn/alg/optimize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pminder.org/tools/#$model$markers$bubble$encoding$x$scale$type=linear;;&amp;frame$speed:100;;;;;&amp;chart-type=bubbles&amp;url=v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emf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wengo.org/" TargetMode="External"/><Relationship Id="rId2" Type="http://schemas.openxmlformats.org/officeDocument/2006/relationships/hyperlink" Target="https://perswww.kuleuven.be/~u0010098/" TargetMode="Externa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m/dlsxY1uX" TargetMode="Externa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geogebra.org/m/agvqh2se" TargetMode="Externa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8124117" cy="4024798"/>
          </a:xfrm>
        </p:spPr>
        <p:txBody>
          <a:bodyPr/>
          <a:lstStyle/>
          <a:p>
            <a:r>
              <a:rPr lang="nl-BE" dirty="0"/>
              <a:t>Spreidingsdiagram en trendlijn in de 2</a:t>
            </a:r>
            <a:r>
              <a:rPr lang="nl-BE" baseline="30000" dirty="0"/>
              <a:t>de</a:t>
            </a:r>
            <a:r>
              <a:rPr lang="nl-BE" dirty="0"/>
              <a:t> graad doorstroomfinaliteit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Focus op wiskunde</a:t>
            </a:r>
          </a:p>
          <a:p>
            <a:r>
              <a:rPr lang="nl-BE" dirty="0"/>
              <a:t>Thomas More, 26 </a:t>
            </a:r>
            <a:r>
              <a:rPr lang="nl-BE"/>
              <a:t>januari 2022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44937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7ECD391-B40F-48BA-8532-5B6CFC316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CB85D97-5C90-4D7E-80C1-A3DF439C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eindterm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9B84558-C3F3-4EDF-8275-7CFEF35A7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/>
              <a:t>De leerlingen onderzoeken het verband tussen twee numerieke grootheden in een dataset met behulp van een spreidingsdiagram.</a:t>
            </a:r>
          </a:p>
          <a:p>
            <a:pPr lvl="1"/>
            <a:r>
              <a:rPr lang="nl-BE" dirty="0"/>
              <a:t>Met inbegrip van kennis</a:t>
            </a:r>
          </a:p>
          <a:p>
            <a:pPr lvl="2"/>
            <a:r>
              <a:rPr lang="nl-BE" dirty="0"/>
              <a:t>Procedurele kennis: met ICT</a:t>
            </a:r>
          </a:p>
          <a:p>
            <a:pPr lvl="3"/>
            <a:r>
              <a:rPr lang="nl-BE" dirty="0"/>
              <a:t>Opstellen en interpreteren van een spreidingsdiagram</a:t>
            </a:r>
          </a:p>
          <a:p>
            <a:pPr lvl="3"/>
            <a:r>
              <a:rPr lang="nl-BE" dirty="0"/>
              <a:t>Bepalen en interpreteren van de trendlijn met bijhorend voorschrift </a:t>
            </a:r>
          </a:p>
          <a:p>
            <a:pPr lvl="3"/>
            <a:r>
              <a:rPr lang="nl-BE" dirty="0"/>
              <a:t>Bepalen en interpreteren van de correlatiecoëfficiënt bij een lineair verband</a:t>
            </a:r>
          </a:p>
          <a:p>
            <a:pPr lvl="1"/>
            <a:r>
              <a:rPr lang="nl-BE" dirty="0"/>
              <a:t>Met inbegrip van context</a:t>
            </a:r>
          </a:p>
          <a:p>
            <a:pPr marL="914400" lvl="2" indent="0">
              <a:buNone/>
            </a:pPr>
            <a:r>
              <a:rPr lang="nl-BE" dirty="0"/>
              <a:t>De eindterm wordt met context gerealiseerd.</a:t>
            </a:r>
          </a:p>
          <a:p>
            <a:pPr lvl="1"/>
            <a:r>
              <a:rPr lang="nl-BE" dirty="0"/>
              <a:t>Met inbegrip van dimensies eindterm</a:t>
            </a:r>
          </a:p>
          <a:p>
            <a:pPr marL="914400" lvl="2" indent="0">
              <a:buNone/>
            </a:pPr>
            <a:r>
              <a:rPr lang="nl-BE" dirty="0"/>
              <a:t>Cognitieve dimensie: beheersingsniveau analyseren</a:t>
            </a:r>
          </a:p>
          <a:p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AE3A89F-A890-46A8-BE1E-34D19794F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207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F286B9E-9799-43BB-B8BA-AA168995C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664E59B-D6A8-49A6-A9A9-73A6EA58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toelichting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5197D35-473F-492C-A193-F6E648B55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past in de leerlijn statistiek</a:t>
            </a:r>
          </a:p>
          <a:p>
            <a:pPr lvl="1"/>
            <a:r>
              <a:rPr lang="nl-BE" dirty="0"/>
              <a:t>eerste graad: kleinschalig statistisch onderzoek uitvoeren</a:t>
            </a:r>
          </a:p>
          <a:p>
            <a:pPr lvl="1"/>
            <a:r>
              <a:rPr lang="nl-BE" dirty="0"/>
              <a:t>tweede graad</a:t>
            </a:r>
          </a:p>
          <a:p>
            <a:pPr lvl="2"/>
            <a:r>
              <a:rPr lang="nl-BE" dirty="0"/>
              <a:t>beschrijvende statistiek van één variabele</a:t>
            </a:r>
          </a:p>
          <a:p>
            <a:pPr lvl="2"/>
            <a:r>
              <a:rPr lang="nl-BE" dirty="0"/>
              <a:t>nu: beschrijvende statistiek van twee variabelen</a:t>
            </a:r>
          </a:p>
          <a:p>
            <a:pPr lvl="1"/>
            <a:r>
              <a:rPr lang="nl-BE" dirty="0"/>
              <a:t>derde graad: beschrijvende statistiek van twee variabelen met kruistabellen</a:t>
            </a:r>
          </a:p>
          <a:p>
            <a:pPr lvl="1"/>
            <a:r>
              <a:rPr lang="nl-BE" dirty="0"/>
              <a:t>statistische berekeningen en grafische voorstellingen kaderen in het beantwoorden van een zinvolle vraag</a:t>
            </a:r>
          </a:p>
          <a:p>
            <a:pPr lvl="1"/>
            <a:r>
              <a:rPr lang="nl-BE" dirty="0"/>
              <a:t>aandacht voor misconcepties, fouten en manipulaties</a:t>
            </a:r>
          </a:p>
          <a:p>
            <a:r>
              <a:rPr lang="nl-BE" dirty="0"/>
              <a:t>sluit ook aan bij de bouwsteen ‘relaties en verandering’</a:t>
            </a:r>
          </a:p>
          <a:p>
            <a:r>
              <a:rPr lang="nl-BE" dirty="0"/>
              <a:t>link met andere STEM-domeinen, maar ook met economie en humane wetenschappen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7E78683-10F3-48E3-8ECF-A570562E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549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27764C-5858-44B4-B897-E74723F07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Stap voor stap door de leerinhoud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58E8EF-3564-46A7-819F-A1A0353340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75E6A1-F32F-4268-A346-9CED61F786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34B5A47-EF7F-4BBD-A2CB-D1692068C5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1893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C882B-76B8-4D74-843B-D3E8E9FBF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Spreidingsdiagram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A03771-DD57-4C25-A6EE-3937D8EDD9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BF6DF07-696C-4B16-A0D5-85BCB57B168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B7034EF-70B7-4C00-952F-4395382EECD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6192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7323299-AA63-411F-B738-0120226D5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53" y="1309946"/>
            <a:ext cx="4844231" cy="2371718"/>
          </a:xfrm>
        </p:spPr>
        <p:txBody>
          <a:bodyPr>
            <a:normAutofit fontScale="92500" lnSpcReduction="20000"/>
          </a:bodyPr>
          <a:lstStyle/>
          <a:p>
            <a:r>
              <a:rPr lang="nl-BE" u="sng" dirty="0"/>
              <a:t>twee</a:t>
            </a:r>
            <a:r>
              <a:rPr lang="nl-BE" dirty="0"/>
              <a:t> variabelen</a:t>
            </a:r>
          </a:p>
          <a:p>
            <a:r>
              <a:rPr lang="nl-BE" dirty="0"/>
              <a:t>algemeen: x en y</a:t>
            </a:r>
          </a:p>
          <a:p>
            <a:r>
              <a:rPr lang="nl-BE" dirty="0"/>
              <a:t>hier: prijs (y) en grootte (x) van harde schijven</a:t>
            </a:r>
          </a:p>
          <a:p>
            <a:r>
              <a:rPr lang="nl-BE" dirty="0"/>
              <a:t>gegeven bepaalt punt in het vlak</a:t>
            </a:r>
          </a:p>
          <a:p>
            <a:r>
              <a:rPr lang="nl-BE" dirty="0"/>
              <a:t>Engels: </a:t>
            </a:r>
            <a:r>
              <a:rPr lang="nl-BE" dirty="0" err="1"/>
              <a:t>scatterplot</a:t>
            </a:r>
            <a:endParaRPr lang="nl-BE" dirty="0"/>
          </a:p>
          <a:p>
            <a:pPr lvl="1"/>
            <a:endParaRPr lang="nl-BE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0B29EBC-6FDD-497F-AB97-A088B39F7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8884" y="1309945"/>
            <a:ext cx="4170200" cy="4825139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Let op voor naamsverwarring</a:t>
            </a:r>
          </a:p>
          <a:p>
            <a:r>
              <a:rPr lang="nl-BE" dirty="0"/>
              <a:t>bij </a:t>
            </a:r>
            <a:r>
              <a:rPr lang="nl-BE" u="sng" dirty="0"/>
              <a:t>één</a:t>
            </a:r>
            <a:r>
              <a:rPr lang="nl-BE" dirty="0"/>
              <a:t> veranderlijke …</a:t>
            </a:r>
          </a:p>
          <a:p>
            <a:r>
              <a:rPr lang="nl-BE" dirty="0"/>
              <a:t>… begrip ‘spreiding’</a:t>
            </a:r>
          </a:p>
          <a:p>
            <a:pPr marL="914400" lvl="2" indent="0">
              <a:buNone/>
            </a:pPr>
            <a:r>
              <a:rPr lang="nl-BE" dirty="0"/>
              <a:t>variatiebreedte, standaardafwijking, interkwartielafstand</a:t>
            </a:r>
          </a:p>
          <a:p>
            <a:r>
              <a:rPr lang="nl-BE" dirty="0"/>
              <a:t>… sommigen noemen histogram of staafdiagram </a:t>
            </a:r>
            <a:r>
              <a:rPr lang="nl-BE" u="sng" dirty="0"/>
              <a:t>onterecht</a:t>
            </a:r>
            <a:r>
              <a:rPr lang="nl-BE" dirty="0"/>
              <a:t> spreidings-diagram</a:t>
            </a:r>
          </a:p>
          <a:p>
            <a:pPr marL="914400" lvl="2" indent="0">
              <a:buNone/>
            </a:pPr>
            <a:r>
              <a:rPr lang="nl-BE" dirty="0"/>
              <a:t>‘diagram dat toont hoe de gegevens gespreid zijn’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E586034-FBD3-4956-8B03-6685002E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E0F5BBD-98B0-42F6-A2B1-97032E113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14</a:t>
            </a:fld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CBB12E7-AD24-4E0B-A46C-F119E865E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Spreidingsdiagram: wat is het?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88297DA6-B5AE-4CB4-A1F7-DEF2BA795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3" y="3645920"/>
            <a:ext cx="4582668" cy="275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4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B6AE93C4-186A-43BB-B6A3-66A0DCEA1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43969E4-81A6-4486-8872-484FC6A55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Spreidingsdiagram: in de media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2A31324-3504-44AD-BD15-8793514D8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Bron: </a:t>
            </a:r>
            <a:r>
              <a:rPr lang="nl-B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https://www.standaard.be/krant/publicatie/20210922/ds/dn/alg/optimized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F669D7-44A3-4C6C-BEF4-8A39A32D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15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887C871-8F0F-4752-A148-CAC238EC3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244" y="992804"/>
            <a:ext cx="6227512" cy="469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7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51F5603-244E-4A55-B33D-28DCA9086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1B57742-B615-44A8-98B3-D7CBB0646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Spreidingsdiagrammen in andere schoolvakken: wetenschappen, economie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96B034-81EB-4AA5-A105-CCB23A076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r>
              <a:rPr lang="nl-B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https://www.gapminder.org/tools/#$model$markers$bubble$encoding$x$scale$type=linear;;&amp;frame$speed:100;;;;;&amp;chart-type=bubbles&amp;url=v1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638CF49-E934-4D57-A420-0D7EC5E0D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16</a:t>
            </a:fld>
            <a:endParaRPr lang="nl-NL" dirty="0"/>
          </a:p>
        </p:txBody>
      </p:sp>
      <p:pic>
        <p:nvPicPr>
          <p:cNvPr id="8" name="Afbeelding 7">
            <a:hlinkClick r:id="rId3"/>
            <a:extLst>
              <a:ext uri="{FF2B5EF4-FFF2-40B4-BE49-F238E27FC236}">
                <a16:creationId xmlns:a16="http://schemas.microsoft.com/office/drawing/2014/main" id="{2E5902C9-4A2F-4303-B0F3-BA0FD6C15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2975"/>
            <a:ext cx="9144000" cy="381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21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4C7C064-D0FF-4245-AC3D-A09CE3580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01BE82C-FCC3-4F8D-AD1B-47ED9C676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Spreidingsdiagram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67E3CA4-D31B-427E-9C64-2E9F737C0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tweedimensionale data leren voorstellen</a:t>
            </a:r>
          </a:p>
          <a:p>
            <a:r>
              <a:rPr lang="nl-BE" dirty="0"/>
              <a:t>leer je leerlingen zo’n grafiek beschrijven</a:t>
            </a:r>
          </a:p>
          <a:p>
            <a:pPr lvl="1"/>
            <a:r>
              <a:rPr lang="nl-BE" dirty="0"/>
              <a:t>variabele die op de horizontale/verticale as staat, gebruikte eenheden, …</a:t>
            </a:r>
          </a:p>
          <a:p>
            <a:pPr lvl="1"/>
            <a:r>
              <a:rPr lang="nl-BE" dirty="0"/>
              <a:t>welke patronen kun je eventueel herkennen?</a:t>
            </a:r>
          </a:p>
          <a:p>
            <a:r>
              <a:rPr lang="nl-BE" dirty="0"/>
              <a:t>toon gebruik in media en in andere schoolvakken (niet alleen STEM-vakken!)</a:t>
            </a:r>
          </a:p>
          <a:p>
            <a:r>
              <a:rPr lang="nl-BE" dirty="0"/>
              <a:t>toon diverse voorbeelden, bv. al dan niet ‘tijd’ als variabele op de horizontale as</a:t>
            </a:r>
          </a:p>
          <a:p>
            <a:r>
              <a:rPr lang="nl-BE" dirty="0"/>
              <a:t>leg verbanden met andere delen van de wiskunde</a:t>
            </a:r>
          </a:p>
          <a:p>
            <a:pPr lvl="1"/>
            <a:r>
              <a:rPr lang="nl-BE" dirty="0"/>
              <a:t>beschrijven van punten in het vlak met coördinaten</a:t>
            </a:r>
          </a:p>
          <a:p>
            <a:pPr lvl="1"/>
            <a:r>
              <a:rPr lang="nl-BE" dirty="0"/>
              <a:t>(bij trendlijn) verband met functies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610F4C0-1751-46C4-95DD-6E284667C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939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675670-B2AD-448F-AC20-015F62C84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Rechte trendlijnen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E08B13-766A-46AD-96B7-A1FA4DB6F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4F2657C-4880-4C73-A67D-C8D764B746C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908E5-B058-4259-A1B7-7A68F540341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4650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436EC-4C40-4028-9D2B-6693BD307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Van ‘exacte wiskunde’ naar ‘wiskundig model’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FA232E-CED9-48EC-84A4-192F1DB1C1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966901C-E713-412D-A07D-0D2B9A5A2F3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AE356F8-BED6-47B6-98FC-E04F5A558C8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4346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EBE40-3262-4F05-9A82-192680F5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Kennismaking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5D88611-75E1-4AB7-8FAD-B8D1B26A11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5B179CA-6BD8-4EFA-ADE1-F8D97EEA4F2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BCE58B6-A55F-48BD-AF26-C4ADA1438AF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2229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5BB3D06-42C4-485A-9CB4-B9A76D32F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67C3427-C56C-4374-9339-FBD04E7E6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Startpunt: eerstegraadsfunctie met context: graden Celsius en Fahrenheit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8AE846BB-4EF0-4CCF-8B39-D36AE31B06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BE" dirty="0"/>
                  <a:t>verband tussen temperatuur in graden Celsius en graden Fahrenheit: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nl-BE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  <m:r>
                      <a:rPr lang="nl-BE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=32+1,8⋅</m:t>
                    </m:r>
                    <m:sSub>
                      <m:sSubPr>
                        <m:ctrlPr>
                          <a:rPr lang="nl-BE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nl-BE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nl-BE" dirty="0"/>
              </a:p>
              <a:p>
                <a:r>
                  <a:rPr lang="nl-BE" dirty="0"/>
                  <a:t>toepassing op eerstegraadsfuncties met veel mogelijke opdrachten voor de leerlingen</a:t>
                </a:r>
              </a:p>
              <a:p>
                <a:pPr lvl="1"/>
                <a:r>
                  <a:rPr lang="nl-BE" dirty="0"/>
                  <a:t>…</a:t>
                </a:r>
              </a:p>
              <a:p>
                <a:r>
                  <a:rPr lang="nl-BE" dirty="0"/>
                  <a:t>deze vergelijking beschrijft een ‘exact verband’ </a:t>
                </a:r>
              </a:p>
              <a:p>
                <a:pPr marL="457200" lvl="1" indent="0">
                  <a:buNone/>
                </a:pPr>
                <a:r>
                  <a:rPr lang="nl-BE" dirty="0"/>
                  <a:t>bv. ‘twee punten bepalen juist één rechte’ blijft van toepassing: ‘stel de vergelijking op als je weet dat water bevriest bij 32°F en kookt bij 212°F’</a:t>
                </a:r>
              </a:p>
              <a:p>
                <a:r>
                  <a:rPr lang="nl-BE" dirty="0"/>
                  <a:t>in veel situaties in de realiteit geldt </a:t>
                </a:r>
                <a:r>
                  <a:rPr lang="nl-BE" u="sng" dirty="0"/>
                  <a:t>niet</a:t>
                </a:r>
                <a:r>
                  <a:rPr lang="nl-BE" dirty="0"/>
                  <a:t> zo’n ‘exact verband’</a:t>
                </a:r>
              </a:p>
              <a:p>
                <a:endParaRPr lang="nl-BE" dirty="0"/>
              </a:p>
              <a:p>
                <a:pPr lvl="1"/>
                <a:endParaRPr lang="nl-BE" dirty="0"/>
              </a:p>
            </p:txBody>
          </p:sp>
        </mc:Choice>
        <mc:Fallback xmlns="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8AE846BB-4EF0-4CCF-8B39-D36AE31B06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47" t="-87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C5A0AC6-69A0-4D40-91FD-70BE9B90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010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0B262BB-B415-45A5-BFCF-65E28F6F3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A6F958-87BB-4474-AD04-B8EC8C150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Voorbeeld: flyers drukken – eerst exact …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EE015D1-AB6F-4BF2-886A-4E4C8D860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bron: </a:t>
            </a:r>
          </a:p>
          <a:p>
            <a:pPr marL="0" indent="0">
              <a:buNone/>
            </a:pPr>
            <a:r>
              <a:rPr lang="nl-BE" dirty="0"/>
              <a:t>UW 27/3</a:t>
            </a:r>
          </a:p>
          <a:p>
            <a:pPr marL="0" indent="0">
              <a:buNone/>
            </a:pPr>
            <a:r>
              <a:rPr lang="nl-BE" dirty="0"/>
              <a:t>p. 18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BDAC6ED-02EB-4C5D-AD34-CA7B3716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21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D72D6D7-9D41-483B-8496-BC5F2BFD9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636" y="2987228"/>
            <a:ext cx="6604729" cy="321946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47C502C-5134-4DF8-B340-4F222AB84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869" y="989046"/>
            <a:ext cx="3420263" cy="196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43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0B262BB-B415-45A5-BFCF-65E28F6F3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A6F958-87BB-4474-AD04-B8EC8C150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Voorbeeld: flyers drukken – … vervolgens benaderend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2EE015D1-AB6F-4BF2-886A-4E4C8D8601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nl-BE" dirty="0"/>
              </a:p>
              <a:p>
                <a:endParaRPr lang="nl-BE" dirty="0"/>
              </a:p>
              <a:p>
                <a:endParaRPr lang="nl-BE" u="sng" dirty="0"/>
              </a:p>
              <a:p>
                <a:r>
                  <a:rPr lang="nl-BE" u="sng" dirty="0"/>
                  <a:t>niet</a:t>
                </a:r>
                <a:r>
                  <a:rPr lang="nl-BE" dirty="0"/>
                  <a:t> meer </a:t>
                </a:r>
                <a:r>
                  <a:rPr lang="nl-BE" u="sng" dirty="0"/>
                  <a:t>exact</a:t>
                </a:r>
                <a:r>
                  <a:rPr lang="nl-BE" dirty="0"/>
                  <a:t> volgens een eerstegraadsfunctie…</a:t>
                </a:r>
              </a:p>
              <a:p>
                <a:r>
                  <a:rPr lang="nl-BE" dirty="0"/>
                  <a:t>maar wel nog </a:t>
                </a:r>
                <a:r>
                  <a:rPr lang="nl-BE" u="sng" dirty="0"/>
                  <a:t>bij benadering</a:t>
                </a:r>
              </a:p>
              <a:p>
                <a:r>
                  <a:rPr lang="nl-BE" dirty="0"/>
                  <a:t>bv. rechte door eerste en laatste punt geeft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=21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+78</m:t>
                    </m:r>
                  </m:oMath>
                </a14:m>
                <a:endParaRPr lang="nl-BE" dirty="0"/>
              </a:p>
              <a:p>
                <a:r>
                  <a:rPr lang="nl-BE" dirty="0"/>
                  <a:t>drie keer juiste prijs, twee keer 1 EUR te laag</a:t>
                </a:r>
              </a:p>
              <a:p>
                <a:r>
                  <a:rPr lang="nl-BE" dirty="0"/>
                  <a:t>we kunnen een </a:t>
                </a:r>
                <a:r>
                  <a:rPr lang="nl-BE" u="sng" dirty="0"/>
                  <a:t>eenvoudige</a:t>
                </a:r>
                <a:r>
                  <a:rPr lang="nl-BE" dirty="0"/>
                  <a:t> formule gebruiken als we tevreden zijn met </a:t>
                </a:r>
                <a:r>
                  <a:rPr lang="nl-BE" u="sng" dirty="0"/>
                  <a:t>benaderende</a:t>
                </a:r>
                <a:r>
                  <a:rPr lang="nl-BE" dirty="0"/>
                  <a:t> waarden</a:t>
                </a:r>
              </a:p>
              <a:p>
                <a:r>
                  <a:rPr lang="nl-BE" dirty="0"/>
                  <a:t>de eerstegraadsfunctie is een </a:t>
                </a:r>
                <a:r>
                  <a:rPr lang="nl-BE" u="sng" dirty="0"/>
                  <a:t>wiskundig model</a:t>
                </a:r>
              </a:p>
              <a:p>
                <a:r>
                  <a:rPr lang="nl-BE" dirty="0"/>
                  <a:t>de rechte is een </a:t>
                </a:r>
                <a:r>
                  <a:rPr lang="nl-BE" u="sng" dirty="0"/>
                  <a:t>trendlijn</a:t>
                </a:r>
                <a:endParaRPr lang="nl-BE" dirty="0"/>
              </a:p>
            </p:txBody>
          </p:sp>
        </mc:Choice>
        <mc:Fallback xmlns="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2EE015D1-AB6F-4BF2-886A-4E4C8D8601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47" r="-677" b="-288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BDAC6ED-02EB-4C5D-AD34-CA7B3716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22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57C96C8-41B4-44C0-A331-001739501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588" y="953984"/>
            <a:ext cx="2070001" cy="1440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85E6A45-0561-4989-B23C-70B7EB932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719" y="664613"/>
            <a:ext cx="3412901" cy="194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7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0B262BB-B415-45A5-BFCF-65E28F6F3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A6F958-87BB-4474-AD04-B8EC8C150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Voorbeeld: flyers drukken – … vervolgens benaderend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2EE015D1-AB6F-4BF2-886A-4E4C8D8601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endParaRPr lang="nl-BE" dirty="0"/>
              </a:p>
              <a:p>
                <a:endParaRPr lang="nl-BE" dirty="0"/>
              </a:p>
              <a:p>
                <a:endParaRPr lang="nl-BE" dirty="0"/>
              </a:p>
              <a:p>
                <a:r>
                  <a:rPr lang="nl-BE" dirty="0"/>
                  <a:t>rechte door eerste en laatste punt geeft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=21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+78</m:t>
                    </m:r>
                  </m:oMath>
                </a14:m>
                <a:endParaRPr lang="nl-BE" dirty="0"/>
              </a:p>
              <a:p>
                <a:pPr marL="914400" lvl="2" indent="0">
                  <a:buNone/>
                </a:pPr>
                <a:r>
                  <a:rPr lang="nl-BE" dirty="0"/>
                  <a:t>drie keer juiste prijs, twee keer 1 EUR te laag</a:t>
                </a:r>
              </a:p>
              <a:p>
                <a:r>
                  <a:rPr lang="nl-BE" dirty="0"/>
                  <a:t>andere mogelijke rechten, bv.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=21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+78,5</m:t>
                    </m:r>
                  </m:oMath>
                </a14:m>
                <a:endParaRPr lang="nl-BE" dirty="0"/>
              </a:p>
              <a:p>
                <a:pPr marL="914400" lvl="2" indent="0">
                  <a:buNone/>
                </a:pPr>
                <a:r>
                  <a:rPr lang="nl-BE" dirty="0"/>
                  <a:t>maximale afwijking van 0,5 EUR</a:t>
                </a:r>
              </a:p>
              <a:p>
                <a:r>
                  <a:rPr lang="nl-BE" dirty="0"/>
                  <a:t>laat leerlingen wennen aan</a:t>
                </a:r>
              </a:p>
              <a:p>
                <a:pPr lvl="1"/>
                <a:r>
                  <a:rPr lang="nl-BE" dirty="0"/>
                  <a:t>andere afspraken bij wiskundig model dan bij ‘exacte wiskunde’</a:t>
                </a:r>
              </a:p>
              <a:p>
                <a:pPr lvl="1"/>
                <a:r>
                  <a:rPr lang="nl-BE" dirty="0"/>
                  <a:t>meer dan één model mogelijk</a:t>
                </a:r>
              </a:p>
              <a:p>
                <a:r>
                  <a:rPr lang="nl-BE" dirty="0"/>
                  <a:t>laat leerlingen enkele keren de trendlijn ‘met gezond verstand’ bepalen</a:t>
                </a:r>
              </a:p>
            </p:txBody>
          </p:sp>
        </mc:Choice>
        <mc:Fallback xmlns="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2EE015D1-AB6F-4BF2-886A-4E4C8D8601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BDAC6ED-02EB-4C5D-AD34-CA7B3716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23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2FDDB0C-1997-4B47-B170-FBA752C12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588" y="953984"/>
            <a:ext cx="2070001" cy="1440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FC8E3BB-3E5D-4127-8A19-833A73369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719" y="664613"/>
            <a:ext cx="3412901" cy="194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7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E5812-7315-422E-BC93-7874DAF3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Trendlijn met ICT bepalen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7686CA9-478D-4BAE-85F1-56FF628AE0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E5CF51D-9E75-42EF-A23B-E5D594FC6D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689F10-D9C8-4322-98B9-320D855AFD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2240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10E0ACE-D843-467D-A5D3-90253000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469AF69-DE8C-437D-9A46-CFBB4299B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Trendlijn met behulp van ICT: waarom?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A6F449B-60F2-4023-9E40-7A745F339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trendlijn met ‘gezond verstand bepalen’</a:t>
            </a:r>
          </a:p>
          <a:p>
            <a:pPr lvl="1"/>
            <a:r>
              <a:rPr lang="nl-BE" dirty="0"/>
              <a:t>veel werk</a:t>
            </a:r>
          </a:p>
          <a:p>
            <a:pPr lvl="1"/>
            <a:r>
              <a:rPr lang="nl-BE" dirty="0"/>
              <a:t>iedereen vindt iets anders</a:t>
            </a:r>
          </a:p>
          <a:p>
            <a:r>
              <a:rPr lang="nl-BE" dirty="0"/>
              <a:t>eindterm: trendlijn met behulp van ICT bepalen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97BFAAE-8162-4F8A-A0D1-FE5C7617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5738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10E0ACE-D843-467D-A5D3-90253000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469AF69-DE8C-437D-9A46-CFBB4299B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Trendlijn met</a:t>
            </a:r>
            <a:br>
              <a:rPr lang="nl-BE" dirty="0"/>
            </a:br>
            <a:r>
              <a:rPr lang="nl-BE" dirty="0"/>
              <a:t> TI-84</a:t>
            </a:r>
          </a:p>
        </p:txBody>
      </p:sp>
      <p:pic>
        <p:nvPicPr>
          <p:cNvPr id="8" name="Tijdelijke aanduiding voor inhoud 7" descr="Afbeelding met tekst&#10;&#10;Automatisch gegenereerde beschrijving">
            <a:extLst>
              <a:ext uri="{FF2B5EF4-FFF2-40B4-BE49-F238E27FC236}">
                <a16:creationId xmlns:a16="http://schemas.microsoft.com/office/drawing/2014/main" id="{FFEF0E66-A5E8-47A4-A5C5-92513BA86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34" y="70861"/>
            <a:ext cx="5655370" cy="6716278"/>
          </a:xfr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97BFAAE-8162-4F8A-A0D1-FE5C7617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3893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10E0ACE-D843-467D-A5D3-90253000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469AF69-DE8C-437D-9A46-CFBB4299B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Trendlijn met behulp van </a:t>
            </a:r>
            <a:r>
              <a:rPr lang="nl-BE" dirty="0" err="1"/>
              <a:t>GeoGebra</a:t>
            </a: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A6F449B-60F2-4023-9E40-7A745F339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hier: </a:t>
            </a:r>
            <a:r>
              <a:rPr lang="nl-BE" dirty="0" err="1"/>
              <a:t>GeoGebra</a:t>
            </a:r>
            <a:r>
              <a:rPr lang="nl-BE" dirty="0"/>
              <a:t> Klassiek &gt; Rekenblad &gt; … &gt; Regressieanalyse &gt; Regressiemodel: Lineair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97BFAAE-8162-4F8A-A0D1-FE5C7617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27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E6A37D1-6D04-4A91-BD97-7EE56EC51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08" y="960750"/>
            <a:ext cx="8801185" cy="421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03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10E0ACE-D843-467D-A5D3-90253000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469AF69-DE8C-437D-9A46-CFBB4299B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Trendlijn met behulp van Excel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A6F449B-60F2-4023-9E40-7A745F339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Invoegen &gt; …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97BFAAE-8162-4F8A-A0D1-FE5C7617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28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AB2C59F-4115-4834-A8FA-52532BBB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89" y="1070914"/>
            <a:ext cx="6987537" cy="565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09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10E0ACE-D843-467D-A5D3-90253000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469AF69-DE8C-437D-9A46-CFBB4299B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Trendlijn met behulp van Excel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A6F449B-60F2-4023-9E40-7A745F33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52" y="1294288"/>
            <a:ext cx="1959357" cy="4857653"/>
          </a:xfrm>
        </p:spPr>
        <p:txBody>
          <a:bodyPr>
            <a:normAutofit fontScale="92500" lnSpcReduction="10000"/>
          </a:bodyPr>
          <a:lstStyle/>
          <a:p>
            <a:r>
              <a:rPr lang="nl-BE" dirty="0"/>
              <a:t>selecteer punten</a:t>
            </a:r>
          </a:p>
          <a:p>
            <a:r>
              <a:rPr lang="nl-BE" dirty="0" err="1"/>
              <a:t>rechter-muisknop</a:t>
            </a:r>
            <a:endParaRPr lang="nl-BE" dirty="0"/>
          </a:p>
          <a:p>
            <a:r>
              <a:rPr lang="nl-BE" dirty="0"/>
              <a:t>&gt; Trendlijn toevoegen…</a:t>
            </a:r>
          </a:p>
          <a:p>
            <a:r>
              <a:rPr lang="nl-BE" dirty="0"/>
              <a:t>duid gepaste rondjes en vakjes aan in venster ‘Trendlijn opmaken’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97BFAAE-8162-4F8A-A0D1-FE5C7617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29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3D29D1E-EF5D-4841-A6FF-47A7653B1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179" y="1152315"/>
            <a:ext cx="6935168" cy="5634824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4870AC3C-D146-41DD-BF9D-551F8B838A63}"/>
              </a:ext>
            </a:extLst>
          </p:cNvPr>
          <p:cNvSpPr/>
          <p:nvPr/>
        </p:nvSpPr>
        <p:spPr>
          <a:xfrm>
            <a:off x="7397393" y="3753936"/>
            <a:ext cx="914400" cy="2221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8F2246A4-FB57-406A-8F02-6568C068F750}"/>
              </a:ext>
            </a:extLst>
          </p:cNvPr>
          <p:cNvSpPr/>
          <p:nvPr/>
        </p:nvSpPr>
        <p:spPr>
          <a:xfrm>
            <a:off x="7395682" y="5848148"/>
            <a:ext cx="1604479" cy="5218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3212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D4A808B-D4DA-4070-8378-DF02B4C7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F54823B-4191-4D5D-8B22-D2A29AA4B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Kennismaking – wie zijn jullie?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564241E-620A-4AAA-B9AA-CD0B93E5B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educatieve bachelor?</a:t>
            </a:r>
          </a:p>
          <a:p>
            <a:pPr lvl="1"/>
            <a:r>
              <a:rPr lang="nl-BE" dirty="0"/>
              <a:t>met onderwijsvak wiskunde?</a:t>
            </a:r>
          </a:p>
          <a:p>
            <a:r>
              <a:rPr lang="nl-BE" dirty="0"/>
              <a:t>master?</a:t>
            </a:r>
          </a:p>
          <a:p>
            <a:pPr lvl="1"/>
            <a:r>
              <a:rPr lang="nl-BE" dirty="0"/>
              <a:t>welke master?</a:t>
            </a:r>
          </a:p>
          <a:p>
            <a:r>
              <a:rPr lang="nl-BE" dirty="0"/>
              <a:t>geef je les in de tweede graad?</a:t>
            </a:r>
          </a:p>
          <a:p>
            <a:pPr lvl="1"/>
            <a:r>
              <a:rPr lang="nl-BE" dirty="0"/>
              <a:t>derde jaar? /vierde jaar?</a:t>
            </a:r>
          </a:p>
          <a:p>
            <a:r>
              <a:rPr lang="nl-BE" dirty="0"/>
              <a:t>in welk jaar plan je het onderwerp spreidingsdiagrammen en trendlijnen?</a:t>
            </a:r>
          </a:p>
          <a:p>
            <a:pPr lvl="1"/>
            <a:r>
              <a:rPr lang="nl-BE" dirty="0"/>
              <a:t>derde jaar? / vierde jaar? / beide?</a:t>
            </a:r>
          </a:p>
          <a:p>
            <a:r>
              <a:rPr lang="nl-BE" dirty="0"/>
              <a:t>ben je vertrouwd met de wiskundige concepten?</a:t>
            </a:r>
          </a:p>
          <a:p>
            <a:pPr lvl="1"/>
            <a:r>
              <a:rPr lang="nl-BE" dirty="0"/>
              <a:t>helemaal niet / een beetje / vrij goed / helemaal</a:t>
            </a:r>
          </a:p>
          <a:p>
            <a:r>
              <a:rPr lang="nl-BE" dirty="0"/>
              <a:t>heb je al nagedacht over de aanpak in de klas in de tweede graad?</a:t>
            </a:r>
          </a:p>
          <a:p>
            <a:pPr lvl="1"/>
            <a:r>
              <a:rPr lang="nl-BE" dirty="0"/>
              <a:t>helemaal niet / een beetje / vrij goed / helemaal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391F2B4-9C68-4CA9-837E-EC37B1065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697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28318247-70EB-4E15-9D5A-48B780EB1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02E831B-9B2B-4040-B062-8002B6607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Trendlijn met ICT bepalen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3194A08-C649-4B79-A720-C8633C919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al deze ICT-tools geven dezelfde trendlijn</a:t>
            </a:r>
          </a:p>
          <a:p>
            <a:r>
              <a:rPr lang="nl-BE" dirty="0"/>
              <a:t>verschillende benamingen: lineaire regressie, trendlijn, kleinstekwadratenrechte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F8DEE11-5ED5-4DE6-BE4B-8F4647566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5733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28318247-70EB-4E15-9D5A-48B780EB1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02E831B-9B2B-4040-B062-8002B6607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Trendlijn als ‘black box’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3194A08-C649-4B79-A720-C8633C919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niet overdrijven met ‘black box’ in wiskundeles!</a:t>
            </a:r>
          </a:p>
          <a:p>
            <a:r>
              <a:rPr lang="nl-BE" dirty="0"/>
              <a:t>maar hier is het verantwoord</a:t>
            </a:r>
          </a:p>
          <a:p>
            <a:pPr lvl="1"/>
            <a:r>
              <a:rPr lang="nl-BE" dirty="0"/>
              <a:t>het kan moeilijk anders…</a:t>
            </a:r>
          </a:p>
          <a:p>
            <a:pPr lvl="1"/>
            <a:r>
              <a:rPr lang="nl-BE" dirty="0"/>
              <a:t>… maar toch nuttig om reeds in het secundair onderwijs trendlijnen te bestuderen in de wiskundeles</a:t>
            </a:r>
          </a:p>
          <a:p>
            <a:r>
              <a:rPr lang="nl-BE" dirty="0"/>
              <a:t>de eindterm vraagt niet dat je de wiskundige achtergrond aan de leerlingen uitlegt</a:t>
            </a:r>
          </a:p>
          <a:p>
            <a:r>
              <a:rPr lang="nl-BE" dirty="0"/>
              <a:t>zie einde van deze sessie voor meer achtergrond</a:t>
            </a:r>
          </a:p>
          <a:p>
            <a:r>
              <a:rPr lang="nl-BE" dirty="0"/>
              <a:t>eventueel liggen hier mogelijkheden om de brug te maken met computationeel denken</a:t>
            </a:r>
          </a:p>
          <a:p>
            <a:r>
              <a:rPr lang="nl-BE" dirty="0"/>
              <a:t>concentreren op ‘wat is de betekenis van deze rechte?’, ‘wat kun je er mee doen?’, ‘is het gerechtvaardigd om het verband met een rechte weer te geven? …</a:t>
            </a:r>
          </a:p>
          <a:p>
            <a:pPr lvl="1"/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F8DEE11-5ED5-4DE6-BE4B-8F4647566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739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257F50-23EF-4E47-A3B6-81FF86133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rechte is niet het eindpunt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20B5DB3-6814-4405-B82A-5EB4EE206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140040B-5133-456D-9EA6-A5DAFED4C8D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6048897-9B88-4D58-9DD6-B8B59A7AFD7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1956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jdelijke aanduiding voor inhoud 6">
                <a:extLst>
                  <a:ext uri="{FF2B5EF4-FFF2-40B4-BE49-F238E27FC236}">
                    <a16:creationId xmlns:a16="http://schemas.microsoft.com/office/drawing/2014/main" id="{D1409C5E-5FAF-4B57-A7BE-073CCCAC152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nl-BE" dirty="0"/>
                  <a:t>: tijd in seconden</a:t>
                </a:r>
              </a:p>
              <a:p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BE" dirty="0"/>
                  <a:t>: tijd in jaar sinds 1948</a:t>
                </a:r>
              </a:p>
              <a:p>
                <a:r>
                  <a:rPr lang="nl-BE" dirty="0"/>
                  <a:t>trendlijn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=−0,0129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+11,486</m:t>
                    </m:r>
                  </m:oMath>
                </a14:m>
                <a:endParaRPr lang="nl-BE" dirty="0"/>
              </a:p>
              <a:p>
                <a:r>
                  <a:rPr lang="nl-BE" dirty="0"/>
                  <a:t>betekenis van de coëfficiënten</a:t>
                </a:r>
              </a:p>
              <a:p>
                <a:pPr lvl="1"/>
                <a:r>
                  <a:rPr lang="nl-BE" dirty="0" err="1"/>
                  <a:t>rico</a:t>
                </a:r>
                <a:endParaRPr lang="nl-BE" dirty="0"/>
              </a:p>
              <a:p>
                <a:pPr lvl="2"/>
                <a:r>
                  <a:rPr lang="nl-BE" dirty="0"/>
                  <a:t>tijd neemt elk </a:t>
                </a:r>
                <a:r>
                  <a:rPr lang="nl-BE" u="sng" dirty="0"/>
                  <a:t>jaar</a:t>
                </a:r>
                <a:r>
                  <a:rPr lang="nl-BE" dirty="0"/>
                  <a:t> af met 1,29 honderdsten van een seconde</a:t>
                </a:r>
              </a:p>
              <a:p>
                <a:pPr lvl="2"/>
                <a:r>
                  <a:rPr lang="nl-BE" dirty="0"/>
                  <a:t>elke </a:t>
                </a:r>
                <a:r>
                  <a:rPr lang="nl-BE" u="sng" dirty="0"/>
                  <a:t>editie</a:t>
                </a:r>
                <a:r>
                  <a:rPr lang="nl-BE" dirty="0"/>
                  <a:t> met 5,16 …</a:t>
                </a:r>
              </a:p>
              <a:p>
                <a:pPr lvl="1"/>
                <a:r>
                  <a:rPr lang="nl-BE" dirty="0"/>
                  <a:t>constante term is niet gelijk aan de echte tijd in 1948!</a:t>
                </a:r>
              </a:p>
              <a:p>
                <a:r>
                  <a:rPr lang="nl-BE" dirty="0"/>
                  <a:t>voorspelling tijd winnaar 2024?</a:t>
                </a:r>
              </a:p>
              <a:p>
                <a:pPr marL="914400" lvl="2" indent="0">
                  <a:buNone/>
                </a:pPr>
                <a:r>
                  <a:rPr lang="nl-BE" dirty="0"/>
                  <a:t>10,51 s</a:t>
                </a:r>
              </a:p>
              <a:p>
                <a:r>
                  <a:rPr lang="nl-BE" dirty="0"/>
                  <a:t>wanneer onder de 10 seconden?</a:t>
                </a:r>
              </a:p>
              <a:p>
                <a:pPr marL="914400" lvl="2" indent="0">
                  <a:buNone/>
                </a:pPr>
                <a:r>
                  <a:rPr lang="nl-BE" dirty="0"/>
                  <a:t>editie van 2064</a:t>
                </a:r>
              </a:p>
            </p:txBody>
          </p:sp>
        </mc:Choice>
        <mc:Fallback xmlns="">
          <p:sp>
            <p:nvSpPr>
              <p:cNvPr id="7" name="Tijdelijke aanduiding voor inhoud 6">
                <a:extLst>
                  <a:ext uri="{FF2B5EF4-FFF2-40B4-BE49-F238E27FC236}">
                    <a16:creationId xmlns:a16="http://schemas.microsoft.com/office/drawing/2014/main" id="{D1409C5E-5FAF-4B57-A7BE-073CCCAC15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238" t="-1264" r="-2889" b="-12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25F5B7B2-ABF8-4679-A37C-FADC592444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   Bron: UW 27/3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0950A05-4639-4CC0-9F37-18EAC2119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96EC8FE-F24E-41C2-A82D-3D5750990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33</a:t>
            </a:fld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338D1B3-E325-4734-BFC2-8CB138FDB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Voorbeeld: tijden winnaars 100 meter sprint op Olympische Spelen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8DD23A5-3CB6-491B-A843-DD9559830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596" y="2140743"/>
            <a:ext cx="4147488" cy="24873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2A47373D-F27C-4C32-848A-30E01172FFA3}"/>
              </a:ext>
            </a:extLst>
          </p:cNvPr>
          <p:cNvSpPr/>
          <p:nvPr/>
        </p:nvSpPr>
        <p:spPr>
          <a:xfrm>
            <a:off x="900000" y="3195262"/>
            <a:ext cx="3887757" cy="8424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F90A778-5256-45C3-A228-9375F7B5B02A}"/>
              </a:ext>
            </a:extLst>
          </p:cNvPr>
          <p:cNvSpPr/>
          <p:nvPr/>
        </p:nvSpPr>
        <p:spPr>
          <a:xfrm>
            <a:off x="900001" y="5021990"/>
            <a:ext cx="3887756" cy="300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D3C7916-4137-41C7-BD14-C8026F38ADEE}"/>
              </a:ext>
            </a:extLst>
          </p:cNvPr>
          <p:cNvSpPr/>
          <p:nvPr/>
        </p:nvSpPr>
        <p:spPr>
          <a:xfrm>
            <a:off x="900000" y="5708644"/>
            <a:ext cx="3887756" cy="300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832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jdelijke aanduiding voor inhoud 6">
                <a:extLst>
                  <a:ext uri="{FF2B5EF4-FFF2-40B4-BE49-F238E27FC236}">
                    <a16:creationId xmlns:a16="http://schemas.microsoft.com/office/drawing/2014/main" id="{D1409C5E-5FAF-4B57-A7BE-073CCCAC152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4653" y="1309945"/>
                <a:ext cx="4959410" cy="482513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nl-BE" dirty="0"/>
                  <a:t>vrouwen: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=−0,0129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+11,486</m:t>
                    </m:r>
                  </m:oMath>
                </a14:m>
                <a:endParaRPr lang="nl-BE" dirty="0"/>
              </a:p>
              <a:p>
                <a:r>
                  <a:rPr lang="nl-BE" dirty="0"/>
                  <a:t>mannen: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=−0,0091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+10,337</m:t>
                    </m:r>
                  </m:oMath>
                </a14:m>
                <a:endParaRPr lang="nl-BE" dirty="0"/>
              </a:p>
              <a:p>
                <a:r>
                  <a:rPr lang="nl-BE" dirty="0"/>
                  <a:t>wanneer lopen de vrouwen sneller dan de mannen?</a:t>
                </a:r>
              </a:p>
              <a:p>
                <a:pPr marL="914400" lvl="2" indent="0">
                  <a:buNone/>
                </a:pPr>
                <a:r>
                  <a:rPr lang="nl-BE" dirty="0"/>
                  <a:t>editie van 2252</a:t>
                </a:r>
              </a:p>
              <a:p>
                <a:r>
                  <a:rPr lang="nl-BE" dirty="0"/>
                  <a:t>wanneer lopen de vrouwen de 100 meter in 0 s?</a:t>
                </a:r>
              </a:p>
              <a:p>
                <a:pPr marL="914400" lvl="2" indent="0">
                  <a:buNone/>
                </a:pPr>
                <a:r>
                  <a:rPr lang="nl-BE" dirty="0"/>
                  <a:t>editie van 2886</a:t>
                </a:r>
              </a:p>
              <a:p>
                <a:r>
                  <a:rPr lang="nl-BE" dirty="0"/>
                  <a:t>deze antwoorden zijn natuurlijk niet zinvol meer…</a:t>
                </a:r>
              </a:p>
              <a:p>
                <a:r>
                  <a:rPr lang="nl-BE" dirty="0"/>
                  <a:t>verregaande extrapolatie: is een rechte trendlijn dan nog wel gerechtvaardigd?</a:t>
                </a:r>
              </a:p>
            </p:txBody>
          </p:sp>
        </mc:Choice>
        <mc:Fallback xmlns="">
          <p:sp>
            <p:nvSpPr>
              <p:cNvPr id="7" name="Tijdelijke aanduiding voor inhoud 6">
                <a:extLst>
                  <a:ext uri="{FF2B5EF4-FFF2-40B4-BE49-F238E27FC236}">
                    <a16:creationId xmlns:a16="http://schemas.microsoft.com/office/drawing/2014/main" id="{D1409C5E-5FAF-4B57-A7BE-073CCCAC15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4653" y="1309945"/>
                <a:ext cx="4959410" cy="4825139"/>
              </a:xfrm>
              <a:blipFill>
                <a:blip r:embed="rId3"/>
                <a:stretch>
                  <a:fillRect l="-1476" t="-151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0950A05-4639-4CC0-9F37-18EAC2119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96EC8FE-F24E-41C2-A82D-3D5750990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34</a:t>
            </a:fld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338D1B3-E325-4734-BFC2-8CB138FDB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Voorbeeld: tijden winnaars 100 meter sprint op Olympische Spelen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3CDBDE8-0A9F-45C7-976D-AE5525D7A360}"/>
              </a:ext>
            </a:extLst>
          </p:cNvPr>
          <p:cNvSpPr/>
          <p:nvPr/>
        </p:nvSpPr>
        <p:spPr>
          <a:xfrm>
            <a:off x="900000" y="2872987"/>
            <a:ext cx="3887756" cy="300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01F715DE-0D22-4F5D-AB79-AD4A7F897715}"/>
              </a:ext>
            </a:extLst>
          </p:cNvPr>
          <p:cNvSpPr/>
          <p:nvPr/>
        </p:nvSpPr>
        <p:spPr>
          <a:xfrm>
            <a:off x="900000" y="3929508"/>
            <a:ext cx="3887756" cy="300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FD105175-8671-4A6E-BEC6-C0DB320BFB52}"/>
              </a:ext>
            </a:extLst>
          </p:cNvPr>
          <p:cNvSpPr/>
          <p:nvPr/>
        </p:nvSpPr>
        <p:spPr>
          <a:xfrm>
            <a:off x="324648" y="4333744"/>
            <a:ext cx="4463107" cy="1686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5975DBD-0CCB-404E-B126-7CBB6C0B8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436" y="2140743"/>
            <a:ext cx="4204228" cy="2476546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5DA27083-43F9-48BE-A503-966886A95973}"/>
              </a:ext>
            </a:extLst>
          </p:cNvPr>
          <p:cNvSpPr/>
          <p:nvPr/>
        </p:nvSpPr>
        <p:spPr>
          <a:xfrm>
            <a:off x="324648" y="3260095"/>
            <a:ext cx="4463108" cy="603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080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435E280-C35F-4B2E-AA65-93F2D4F0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D67CDD0-1170-44EF-9A98-2D5EF6290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trendlijn is niet het eindpunt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B38B8AC-8426-4B14-8C1E-BEE78DB82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… doe er ook iets mee!</a:t>
            </a:r>
          </a:p>
          <a:p>
            <a:r>
              <a:rPr lang="nl-BE" dirty="0"/>
              <a:t>interpreteer coëfficiënten</a:t>
            </a:r>
          </a:p>
          <a:p>
            <a:r>
              <a:rPr lang="nl-BE" dirty="0"/>
              <a:t>bereken y-waarden door in te vullen</a:t>
            </a:r>
          </a:p>
          <a:p>
            <a:pPr marL="914400" lvl="2" indent="0">
              <a:buNone/>
            </a:pPr>
            <a:r>
              <a:rPr lang="nl-BE" dirty="0"/>
              <a:t>(interpolatie en – met mate – voorspelling/extrapolatie)</a:t>
            </a:r>
          </a:p>
          <a:p>
            <a:r>
              <a:rPr lang="nl-BE" dirty="0"/>
              <a:t>bereken x-waarden via vergelijkingen en ongelijkheden</a:t>
            </a:r>
          </a:p>
          <a:p>
            <a:r>
              <a:rPr lang="nl-BE" dirty="0"/>
              <a:t>ook voorbeelden en oefeningen met twee trendlijnen</a:t>
            </a:r>
          </a:p>
          <a:p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6059B9F-9BC7-4B0F-A53E-94BDB908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1238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73AC1-EC26-4093-B99D-04A64AA9D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Nadenken over relatie tussen model en realiteit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DE1174-F5A6-44FE-AAEB-3659060E9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8B528F1-22DE-4CBB-BBB1-90263382B84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D9A506-C3A2-42FC-9040-5C149011C9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1666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0CBB5D7-EC8E-456C-9983-3821C2CF2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B9EBFE-AC41-402E-AD90-C86371A7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Nadenken over relatie tussen model en realiteit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2634AC5-57A6-47E1-8393-C18695278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wiskunde als model gebruiken veronderstelt dat je nadenkt over de relatie tussen model en realiteit</a:t>
            </a:r>
          </a:p>
          <a:p>
            <a:r>
              <a:rPr lang="nl-BE" dirty="0"/>
              <a:t>leer dit ook aan je leerlingen en laat hen dat ook oefenen!</a:t>
            </a:r>
          </a:p>
          <a:p>
            <a:r>
              <a:rPr lang="nl-BE" dirty="0"/>
              <a:t>via goed gekozen voorbeelden en oefeningen</a:t>
            </a:r>
          </a:p>
          <a:p>
            <a:r>
              <a:rPr lang="nl-BE" dirty="0"/>
              <a:t>via een aangepaste didactiek</a:t>
            </a:r>
          </a:p>
          <a:p>
            <a:pPr lvl="1"/>
            <a:r>
              <a:rPr lang="nl-BE" dirty="0"/>
              <a:t>leerlingen die in tweetallen hun keuze aan elkaar verantwoorden</a:t>
            </a:r>
          </a:p>
          <a:p>
            <a:pPr lvl="1"/>
            <a:r>
              <a:rPr lang="nl-BE" dirty="0"/>
              <a:t>klasdiscussie</a:t>
            </a:r>
          </a:p>
          <a:p>
            <a:pPr lvl="1"/>
            <a:r>
              <a:rPr lang="nl-BE" dirty="0"/>
              <a:t>…</a:t>
            </a:r>
          </a:p>
          <a:p>
            <a:r>
              <a:rPr lang="nl-BE" dirty="0"/>
              <a:t>overdrijf niet</a:t>
            </a:r>
          </a:p>
          <a:p>
            <a:pPr lvl="1"/>
            <a:r>
              <a:rPr lang="nl-BE" dirty="0"/>
              <a:t>dit is nieuw voor leerlingen</a:t>
            </a:r>
          </a:p>
          <a:p>
            <a:pPr lvl="1"/>
            <a:r>
              <a:rPr lang="nl-BE" dirty="0"/>
              <a:t>dit is niet altijd gemakkelijk voor leerlingen</a:t>
            </a:r>
          </a:p>
          <a:p>
            <a:pPr lvl="1"/>
            <a:r>
              <a:rPr lang="nl-BE" dirty="0"/>
              <a:t>beperk je bv. tot enkele thema’s</a:t>
            </a:r>
          </a:p>
          <a:p>
            <a:pPr lvl="1"/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7D9EAD7-6D32-4924-A0F6-F91D5B5D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879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0CBB5D7-EC8E-456C-9983-3821C2CF2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B9EBFE-AC41-402E-AD90-C86371A7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Nadenken over relatie tussen model en realiteit: voorbeelden van thema’s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2634AC5-57A6-47E1-8393-C18695278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overdreven extrapolatie: zie hoger</a:t>
            </a:r>
          </a:p>
          <a:p>
            <a:r>
              <a:rPr lang="nl-BE" dirty="0"/>
              <a:t>is een rechte een goed model?</a:t>
            </a:r>
          </a:p>
          <a:p>
            <a:pPr marL="914400" lvl="2" indent="0">
              <a:buNone/>
            </a:pPr>
            <a:r>
              <a:rPr lang="nl-BE" dirty="0"/>
              <a:t>zie ook: correlatiecoëfficiënt</a:t>
            </a:r>
          </a:p>
          <a:p>
            <a:r>
              <a:rPr lang="nl-BE" dirty="0"/>
              <a:t>een patroon in de afwijkingen</a:t>
            </a:r>
          </a:p>
          <a:p>
            <a:r>
              <a:rPr lang="nl-BE" dirty="0"/>
              <a:t>geeft de context een verklaring voor de afwijkingen?</a:t>
            </a:r>
          </a:p>
          <a:p>
            <a:pPr marL="914400" lvl="2" indent="0">
              <a:buNone/>
            </a:pPr>
            <a:r>
              <a:rPr lang="nl-BE" dirty="0"/>
              <a:t>zie UW 27/3 en UW 38/1 en nascholing Kortrijk</a:t>
            </a:r>
          </a:p>
          <a:p>
            <a:r>
              <a:rPr lang="nl-BE" dirty="0"/>
              <a:t>een zwak maar zinvol verband</a:t>
            </a:r>
          </a:p>
          <a:p>
            <a:pPr marL="914400" lvl="2" indent="0">
              <a:buNone/>
            </a:pPr>
            <a:r>
              <a:rPr lang="nl-BE" dirty="0"/>
              <a:t>zie bij correlatiecoëfficiënt en in UW 36/1</a:t>
            </a:r>
          </a:p>
          <a:p>
            <a:r>
              <a:rPr lang="nl-BE" dirty="0"/>
              <a:t>een invloedrijk punt</a:t>
            </a:r>
          </a:p>
          <a:p>
            <a:pPr marL="914400" lvl="2" indent="0">
              <a:buNone/>
            </a:pPr>
            <a:r>
              <a:rPr lang="nl-BE" dirty="0"/>
              <a:t>zie UW 38/1 en nascholing Kortrijk</a:t>
            </a:r>
          </a:p>
          <a:p>
            <a:r>
              <a:rPr lang="nl-BE" dirty="0"/>
              <a:t>niet één maar meerdere trendlijnen</a:t>
            </a:r>
          </a:p>
          <a:p>
            <a:pPr marL="914400" lvl="2" indent="0">
              <a:buNone/>
            </a:pPr>
            <a:r>
              <a:rPr lang="nl-BE" dirty="0"/>
              <a:t>zie UW 36/1</a:t>
            </a:r>
          </a:p>
          <a:p>
            <a:r>
              <a:rPr lang="nl-BE" dirty="0"/>
              <a:t>…</a:t>
            </a:r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7D9EAD7-6D32-4924-A0F6-F91D5B5D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62757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A859063-6138-44F8-A6BD-D84BB15474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leerlingenproef</a:t>
            </a:r>
          </a:p>
          <a:p>
            <a:r>
              <a:rPr lang="nl-BE" dirty="0"/>
              <a:t>links en rechts: punten liggen boven de trendlijn</a:t>
            </a:r>
          </a:p>
          <a:p>
            <a:r>
              <a:rPr lang="nl-BE" dirty="0"/>
              <a:t>midden: punten liggen onder de trendlijn</a:t>
            </a:r>
          </a:p>
          <a:p>
            <a:r>
              <a:rPr lang="nl-BE" dirty="0"/>
              <a:t>hier past een gebogen trendlijn beter</a:t>
            </a:r>
          </a:p>
          <a:p>
            <a:r>
              <a:rPr lang="nl-BE" dirty="0"/>
              <a:t>zie verder!</a:t>
            </a:r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Bron: UW 21/2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923DCFB-1F8D-4218-831E-68CA5C7BC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CABED2D-78F1-4CD8-A07E-AD20A69B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39</a:t>
            </a:fld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B6603EE-4217-487F-AECE-D4EDE9D6E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Voorbeeld: druk en volume gas bij </a:t>
            </a:r>
            <a:r>
              <a:rPr lang="nl-BE" dirty="0" err="1"/>
              <a:t>constan-te</a:t>
            </a:r>
            <a:r>
              <a:rPr lang="nl-BE" dirty="0"/>
              <a:t> temperatuur (patroon in afwijkingen)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3C1E760-4107-45CF-B7A8-16C73E4BCF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73" y="2239839"/>
            <a:ext cx="4470511" cy="268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56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D4A808B-D4DA-4070-8378-DF02B4C7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F54823B-4191-4D5D-8B22-D2A29AA4B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Kennismaking – wie ben ik?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564241E-620A-4AAA-B9AA-CD0B93E5B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van opleiding wiskundige</a:t>
            </a:r>
          </a:p>
          <a:p>
            <a:r>
              <a:rPr lang="nl-BE" dirty="0"/>
              <a:t>verleden (25 jaar) als docent wiskunde in economisch hoger onderwijs op universitair niveau</a:t>
            </a:r>
          </a:p>
          <a:p>
            <a:r>
              <a:rPr lang="nl-BE" dirty="0"/>
              <a:t>sinds 1996 betrokken bij universitaire lerarenopleiding wiskunde (praktijklector, docent UAntwerpen, docent KU Leuven)</a:t>
            </a:r>
          </a:p>
          <a:p>
            <a:r>
              <a:rPr lang="nl-BE" dirty="0"/>
              <a:t>onderzoeker vakdidactiek wiskunde</a:t>
            </a:r>
          </a:p>
          <a:p>
            <a:r>
              <a:rPr lang="nl-BE" dirty="0"/>
              <a:t>redactielid Uitwiskeling</a:t>
            </a:r>
          </a:p>
          <a:p>
            <a:r>
              <a:rPr lang="nl-BE" dirty="0"/>
              <a:t>meegewerkt aan de ontwikkeling van (de vorige en) huidige eindtermen</a:t>
            </a:r>
          </a:p>
          <a:p>
            <a:r>
              <a:rPr lang="nl-BE" dirty="0"/>
              <a:t>meegewerkt aan peilingsonderzoeken</a:t>
            </a:r>
          </a:p>
          <a:p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391F2B4-9C68-4CA9-837E-EC37B1065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59522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1449AB-6461-40FC-A178-274611DB4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Correlatie en causaliteit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B6CB2AC-4F47-4711-8801-C2084D6C54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FABCCB-8C26-4366-9B0D-37CF3C0C1F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FDF9C81-F27D-423B-871C-748C53DA905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40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11507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97C70-E4CE-4727-AE4D-CF27AA29B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Correlatiecoëfficiënt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E1F8F5-3F89-4497-81E2-7535208FC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5A16456-612D-448B-8C82-C19435A172A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B735AE-2847-495A-929D-EEBC024A4BE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41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6338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53904A26-E32A-4419-9D09-5752C5FE3CF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4653" y="1309945"/>
                <a:ext cx="4435347" cy="2119054"/>
              </a:xfrm>
            </p:spPr>
            <p:txBody>
              <a:bodyPr>
                <a:normAutofit fontScale="92500"/>
              </a:bodyPr>
              <a:lstStyle/>
              <a:p>
                <a:r>
                  <a:rPr lang="nl-BE" dirty="0"/>
                  <a:t>getal tussen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nl-BE" dirty="0"/>
                  <a:t> en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nl-BE" dirty="0"/>
              </a:p>
              <a:p>
                <a:r>
                  <a:rPr lang="nl-BE" dirty="0"/>
                  <a:t>geeft sterkte van </a:t>
                </a:r>
                <a:r>
                  <a:rPr lang="nl-BE" u="sng" dirty="0"/>
                  <a:t>lineaire</a:t>
                </a:r>
                <a:r>
                  <a:rPr lang="nl-BE" dirty="0"/>
                  <a:t> samenhang tussen 2 variabelen</a:t>
                </a:r>
              </a:p>
              <a:p>
                <a:r>
                  <a:rPr lang="nl-BE" dirty="0"/>
                  <a:t>dus: geeft weer hoe sterk punten bij rechte aansluiten</a:t>
                </a:r>
              </a:p>
            </p:txBody>
          </p:sp>
        </mc:Choice>
        <mc:Fallback xmlns="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53904A26-E32A-4419-9D09-5752C5FE3C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4653" y="1309945"/>
                <a:ext cx="4435347" cy="2119054"/>
              </a:xfrm>
              <a:blipFill>
                <a:blip r:embed="rId2"/>
                <a:stretch>
                  <a:fillRect l="-1651" t="-1729" r="-963" b="-144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jdelijke aanduiding voor inhoud 9">
                <a:extLst>
                  <a:ext uri="{FF2B5EF4-FFF2-40B4-BE49-F238E27FC236}">
                    <a16:creationId xmlns:a16="http://schemas.microsoft.com/office/drawing/2014/main" id="{6FF28396-874F-4396-854E-10F6EFA9AB2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3737" y="1309946"/>
                <a:ext cx="4435347" cy="211905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nl-BE" dirty="0"/>
                  <a:t>gelijk aan </a:t>
                </a:r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nl-BE" dirty="0"/>
                  <a:t>: perfecte aansluiting bij stijgende rechte, ongeacht de </a:t>
                </a:r>
                <a:r>
                  <a:rPr lang="nl-BE" dirty="0" err="1"/>
                  <a:t>rico</a:t>
                </a:r>
                <a:endParaRPr lang="nl-BE" dirty="0"/>
              </a:p>
              <a:p>
                <a:r>
                  <a:rPr lang="nl-BE" dirty="0"/>
                  <a:t>gelijk aan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nl-BE" dirty="0"/>
                  <a:t>: perfecte aansluiting bij dalende rechte, ongeacht de </a:t>
                </a:r>
                <a:r>
                  <a:rPr lang="nl-BE" dirty="0" err="1"/>
                  <a:t>rico</a:t>
                </a:r>
                <a:endParaRPr lang="nl-BE" dirty="0"/>
              </a:p>
              <a:p>
                <a:r>
                  <a:rPr lang="nl-BE" dirty="0"/>
                  <a:t>https://commons.wikimedia.org/wiki/File:Correlation_examples2.svg</a:t>
                </a:r>
              </a:p>
              <a:p>
                <a:endParaRPr lang="nl-BE" dirty="0"/>
              </a:p>
            </p:txBody>
          </p:sp>
        </mc:Choice>
        <mc:Fallback xmlns="">
          <p:sp>
            <p:nvSpPr>
              <p:cNvPr id="10" name="Tijdelijke aanduiding voor inhoud 9">
                <a:extLst>
                  <a:ext uri="{FF2B5EF4-FFF2-40B4-BE49-F238E27FC236}">
                    <a16:creationId xmlns:a16="http://schemas.microsoft.com/office/drawing/2014/main" id="{6FF28396-874F-4396-854E-10F6EFA9A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3737" y="1309946"/>
                <a:ext cx="4435347" cy="2119054"/>
              </a:xfrm>
              <a:blipFill>
                <a:blip r:embed="rId3"/>
                <a:stretch>
                  <a:fillRect l="-1238" t="-2874" r="-151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7A82A87-94B9-46A5-99F4-06DD40EA3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10E830-7A3C-437B-AA26-5BE69EDA4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42</a:t>
            </a:fld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194EEDC-C89D-4F33-B187-9C29F22DA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Correlatiecoëfficiënt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FA455-B61C-49D7-84FB-5430BD1977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8" y="3573860"/>
            <a:ext cx="7202184" cy="328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8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B0DBBDF-70A9-4547-8EAA-C1C722F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86250" y="6210000"/>
            <a:ext cx="369255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2693AD8-EE60-46EA-8C5A-219C0D65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3" y="70861"/>
            <a:ext cx="9014695" cy="1152000"/>
          </a:xfrm>
        </p:spPr>
        <p:txBody>
          <a:bodyPr/>
          <a:lstStyle/>
          <a:p>
            <a:r>
              <a:rPr lang="nl-BE" dirty="0"/>
              <a:t>Correlatiecoëfficiënt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3689331-DB8B-4B8F-96D6-48EDB607E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52" y="1294288"/>
            <a:ext cx="9014695" cy="4857653"/>
          </a:xfrm>
        </p:spPr>
        <p:txBody>
          <a:bodyPr>
            <a:normAutofit/>
          </a:bodyPr>
          <a:lstStyle/>
          <a:p>
            <a:r>
              <a:rPr lang="nl-BE" dirty="0"/>
              <a:t>black box</a:t>
            </a:r>
          </a:p>
          <a:p>
            <a:r>
              <a:rPr lang="nl-BE" dirty="0"/>
              <a:t>berekening met ICT</a:t>
            </a:r>
          </a:p>
          <a:p>
            <a:r>
              <a:rPr lang="nl-BE" dirty="0"/>
              <a:t>ICT geeft soms </a:t>
            </a:r>
            <a:r>
              <a:rPr lang="nl-BE" u="sng" dirty="0"/>
              <a:t>determinatiecoëfficiënt</a:t>
            </a:r>
            <a:r>
              <a:rPr lang="nl-BE" dirty="0"/>
              <a:t> = kwadraat van correlatiecoëfficiënt</a:t>
            </a:r>
          </a:p>
          <a:p>
            <a:r>
              <a:rPr lang="nl-BE" u="sng" dirty="0"/>
              <a:t>helpt</a:t>
            </a:r>
            <a:r>
              <a:rPr lang="nl-BE" dirty="0"/>
              <a:t> om te oordelen of een lineaire trendlijn zinvol is…</a:t>
            </a:r>
          </a:p>
          <a:p>
            <a:r>
              <a:rPr lang="nl-BE" dirty="0"/>
              <a:t>… maar vul aan met (zie ook vroeger)</a:t>
            </a:r>
          </a:p>
          <a:p>
            <a:pPr lvl="1"/>
            <a:r>
              <a:rPr lang="nl-BE" dirty="0"/>
              <a:t>visuele beoordeling</a:t>
            </a:r>
          </a:p>
          <a:p>
            <a:pPr lvl="1"/>
            <a:r>
              <a:rPr lang="nl-BE" dirty="0"/>
              <a:t>aandacht voor afwijkingen (patroon? verklaring uit de context?)</a:t>
            </a:r>
          </a:p>
          <a:p>
            <a:pPr lvl="1"/>
            <a:r>
              <a:rPr lang="nl-BE" dirty="0"/>
              <a:t>het doel dat de trendlijn moet dienen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CBE6877-E0CC-4B25-971E-C85C3976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534C8F1F-13CE-4486-9E48-08EEEFFC7776}" type="slidenum">
              <a:rPr lang="nl-NL" smtClean="0"/>
              <a:pPr/>
              <a:t>43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887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E224D87-4496-4CB3-9A3D-FE69D97AFC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rechte is geen goed model…</a:t>
            </a:r>
          </a:p>
          <a:p>
            <a:r>
              <a:rPr lang="nl-BE" dirty="0"/>
              <a:t>… ondanks hoge determinatiecoëfficiënt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40DB39-D04F-413F-8F46-A37B6BF7BF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rechte is een zinvol model…</a:t>
            </a:r>
          </a:p>
          <a:p>
            <a:r>
              <a:rPr lang="nl-BE" dirty="0"/>
              <a:t>… ondanks lage  determinatiecoëfficiënt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Bron: UW 36/1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0ACD3564-6233-49E7-9499-A3AC69A4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4278166-7683-4ABF-8023-9A83F3FCE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44</a:t>
            </a:fld>
            <a:endParaRPr lang="nl-NL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E8D407CA-16FE-4936-850A-658DEFBEF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Enkele voorbeelden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DAE4241-FCD2-4A2E-9A0E-A539891E6E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" y="2883131"/>
            <a:ext cx="4470511" cy="268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62166DB-181F-427C-ACDE-151066F8A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356" y="2883131"/>
            <a:ext cx="4470511" cy="26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7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FB858-A95D-4052-9894-2CB5D448F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Misvatting over correlatie en causaliteit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77E7E0-0694-4825-97E7-DAB6ACC8BC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6C69C99-59A3-44A6-8FBD-B07CBC9D5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E1ADC99-FFA8-452E-ABB7-94A478D357D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45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06551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45518A9-0091-4E4C-94D6-AF07A472AB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x = verkoop zonnebrillen</a:t>
            </a:r>
          </a:p>
          <a:p>
            <a:r>
              <a:rPr lang="nl-BE" dirty="0"/>
              <a:t>y = verkoop ijsjes</a:t>
            </a:r>
          </a:p>
          <a:p>
            <a:r>
              <a:rPr lang="nl-BE" dirty="0"/>
              <a:t>duidelijk een hoge correlatiecoëfficiënt</a:t>
            </a:r>
          </a:p>
          <a:p>
            <a:r>
              <a:rPr lang="nl-BE" u="sng" dirty="0"/>
              <a:t>samenhang</a:t>
            </a:r>
            <a:r>
              <a:rPr lang="nl-BE" dirty="0"/>
              <a:t> (= correlatie) tussen x en y</a:t>
            </a:r>
          </a:p>
          <a:p>
            <a:r>
              <a:rPr lang="nl-BE" dirty="0"/>
              <a:t>hoge verkoop van ijsjes wordt </a:t>
            </a:r>
            <a:r>
              <a:rPr lang="nl-BE" u="sng" dirty="0"/>
              <a:t>niet veroorzaakt door</a:t>
            </a:r>
            <a:r>
              <a:rPr lang="nl-BE" dirty="0"/>
              <a:t> de hoge verkoop van zonnebrillen</a:t>
            </a:r>
          </a:p>
          <a:p>
            <a:r>
              <a:rPr lang="nl-BE" dirty="0"/>
              <a:t>beide hebben een gemeenschappelijke (andere) oorzaak, namelijk hoge temperatuur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8014B4D5-FE63-471B-865E-11D4320017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Bron: https://medium.com/@seema.singh/why-correlation-does-not-imply-causation-5b99790df07e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B8CAF5A-1C0F-4518-ACBD-887013A3E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898693-B782-4C13-95B3-6455E5584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46</a:t>
            </a:fld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BFB10D1-BCE5-4C3C-87F4-5C3DEC138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Voorbeeld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B61965E-9FFE-46D9-9C97-4705DBF5F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37" y="1385948"/>
            <a:ext cx="4435610" cy="24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0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9EC554C-F8A7-46AB-B2DA-F1DBC927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2275B0C-9398-417D-8A2C-84C34F832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Misvatting over correlatie en causaliteit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F743A63C-03C6-4F19-8CC1-F51D110251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nl-BE" dirty="0"/>
                  <a:t>wat is correlatie (</a:t>
                </a:r>
                <a:r>
                  <a:rPr lang="nl-BE" u="sng" dirty="0"/>
                  <a:t>wel</a:t>
                </a:r>
                <a:r>
                  <a:rPr lang="nl-BE" dirty="0"/>
                  <a:t>) en wat is het </a:t>
                </a:r>
                <a:r>
                  <a:rPr lang="nl-BE" u="sng" dirty="0"/>
                  <a:t>niet</a:t>
                </a:r>
                <a:r>
                  <a:rPr lang="nl-BE" dirty="0"/>
                  <a:t>?</a:t>
                </a:r>
              </a:p>
              <a:p>
                <a:r>
                  <a:rPr lang="nl-BE" dirty="0"/>
                  <a:t>correlatie is samenhang</a:t>
                </a:r>
              </a:p>
              <a:p>
                <a:pPr lvl="1"/>
                <a:r>
                  <a:rPr lang="nl-BE" dirty="0"/>
                  <a:t>positieve correlatie: hoge waarden van y komen vaak samen met hoge waarden van x en lage waarden …</a:t>
                </a:r>
              </a:p>
              <a:p>
                <a:pPr lvl="1"/>
                <a:r>
                  <a:rPr lang="nl-BE" dirty="0"/>
                  <a:t>negatieve correlatie: hoge waarden van y komen vaak samen met lage waarden van x en …</a:t>
                </a:r>
              </a:p>
              <a:p>
                <a:r>
                  <a:rPr lang="nl-BE" dirty="0"/>
                  <a:t>goed passende trendlijn of correlatie dicht bij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nl-BE" dirty="0"/>
                  <a:t> of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nl-BE" dirty="0"/>
                  <a:t> betekent </a:t>
                </a:r>
                <a:r>
                  <a:rPr lang="nl-BE" u="sng" dirty="0"/>
                  <a:t>niet</a:t>
                </a:r>
                <a:r>
                  <a:rPr lang="nl-BE" dirty="0"/>
                  <a:t> automatisch dat er een </a:t>
                </a:r>
                <a:r>
                  <a:rPr lang="nl-BE" u="sng" dirty="0"/>
                  <a:t>oorzakelijk</a:t>
                </a:r>
                <a:r>
                  <a:rPr lang="nl-BE" dirty="0"/>
                  <a:t> verband is tussen de twee variabelen</a:t>
                </a:r>
              </a:p>
              <a:p>
                <a:r>
                  <a:rPr lang="nl-BE" dirty="0"/>
                  <a:t>nog voorbeelden</a:t>
                </a:r>
              </a:p>
              <a:p>
                <a:pPr lvl="1"/>
                <a:r>
                  <a:rPr lang="nl-BE" dirty="0"/>
                  <a:t>zie UW21/2</a:t>
                </a:r>
              </a:p>
              <a:p>
                <a:pPr lvl="1"/>
                <a:r>
                  <a:rPr lang="nl-BE" dirty="0"/>
                  <a:t>https://www.tylervigen.com/spurious-correlations</a:t>
                </a:r>
              </a:p>
            </p:txBody>
          </p:sp>
        </mc:Choice>
        <mc:Fallback xmlns="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F743A63C-03C6-4F19-8CC1-F51D110251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47" t="-163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420333-F9E1-4C24-B72A-E529DABE5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295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7D999-B3E3-4A0D-9D31-3D3F116EB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Gebogen trendlijnen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FB4527-49CB-4894-834C-0F3D95F531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7F16CFE-FDA1-4E5B-A26F-C8F580D47E3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F4E0096-F00D-41E9-A472-98D42FAF55E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48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87248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A859063-6138-44F8-A6BD-D84BB15474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53" y="1309946"/>
            <a:ext cx="4435347" cy="4659340"/>
          </a:xfrm>
        </p:spPr>
        <p:txBody>
          <a:bodyPr>
            <a:normAutofit fontScale="77500" lnSpcReduction="20000"/>
          </a:bodyPr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sz="2600" dirty="0"/>
              <a:t>hier past gebogen trendlijn beter</a:t>
            </a:r>
          </a:p>
          <a:p>
            <a:r>
              <a:rPr lang="nl-BE" sz="2600" dirty="0"/>
              <a:t>fysica: druk × volume constant</a:t>
            </a:r>
          </a:p>
          <a:p>
            <a:r>
              <a:rPr lang="nl-BE" sz="2600" dirty="0"/>
              <a:t>druk = c × 1/volume</a:t>
            </a:r>
          </a:p>
          <a:p>
            <a:r>
              <a:rPr lang="nl-BE" sz="2600" dirty="0"/>
              <a:t>dus: maak extra kolom met waarden voor 1/volume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2CD092FE-C89D-462D-8565-1B77FA308E1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endParaRPr lang="nl-BE" dirty="0"/>
              </a:p>
              <a:p>
                <a:endParaRPr lang="nl-BE" dirty="0"/>
              </a:p>
              <a:p>
                <a:endParaRPr lang="nl-BE" dirty="0"/>
              </a:p>
              <a:p>
                <a:endParaRPr lang="nl-BE" dirty="0"/>
              </a:p>
              <a:p>
                <a:endParaRPr lang="nl-BE" dirty="0"/>
              </a:p>
              <a:p>
                <a:endParaRPr lang="nl-BE" dirty="0"/>
              </a:p>
              <a:p>
                <a:endParaRPr lang="nl-BE" dirty="0"/>
              </a:p>
              <a:p>
                <a:r>
                  <a:rPr lang="nl-BE" sz="2200" dirty="0"/>
                  <a:t>zoek </a:t>
                </a:r>
                <a:r>
                  <a:rPr lang="nl-BE" sz="2200" u="sng" dirty="0"/>
                  <a:t>lineaire</a:t>
                </a:r>
                <a:r>
                  <a:rPr lang="nl-BE" sz="2200" dirty="0"/>
                  <a:t> trendlijn </a:t>
                </a:r>
                <a:r>
                  <a:rPr lang="nl-BE" sz="2200" u="sng" dirty="0"/>
                  <a:t>door de oorsprong</a:t>
                </a:r>
                <a:r>
                  <a:rPr lang="nl-BE" sz="2200" dirty="0"/>
                  <a:t> (vink ‘snijpunt’ aan in ‘Trendlijn opmaken’)</a:t>
                </a:r>
              </a:p>
              <a:p>
                <a:r>
                  <a:rPr lang="nl-BE" sz="2200" dirty="0"/>
                  <a:t>druk = 22529/volume</a:t>
                </a:r>
              </a:p>
              <a:p>
                <a:r>
                  <a:rPr lang="nl-BE" sz="2200" dirty="0"/>
                  <a:t>alternatief: machtsregressie (maar dan is de exponent niet precies </a:t>
                </a:r>
                <a14:m>
                  <m:oMath xmlns:m="http://schemas.openxmlformats.org/officeDocument/2006/math"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nl-BE" sz="2200" dirty="0"/>
                  <a:t>)</a:t>
                </a:r>
              </a:p>
            </p:txBody>
          </p:sp>
        </mc:Choice>
        <mc:Fallback xmlns="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2CD092FE-C89D-462D-8565-1B77FA308E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238" r="-96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923DCFB-1F8D-4218-831E-68CA5C7BC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CABED2D-78F1-4CD8-A07E-AD20A69B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49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el 2">
                <a:extLst>
                  <a:ext uri="{FF2B5EF4-FFF2-40B4-BE49-F238E27FC236}">
                    <a16:creationId xmlns:a16="http://schemas.microsoft.com/office/drawing/2014/main" id="{2B6603EE-4217-487F-AECE-D4EDE9D6E92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nl-BE" dirty="0"/>
                  <a:t>Voorbeeld: druk en volume gas bij constante temperatuur (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BE" dirty="0"/>
                  <a:t>)</a:t>
                </a:r>
              </a:p>
            </p:txBody>
          </p:sp>
        </mc:Choice>
        <mc:Fallback xmlns="">
          <p:sp>
            <p:nvSpPr>
              <p:cNvPr id="3" name="Titel 2">
                <a:extLst>
                  <a:ext uri="{FF2B5EF4-FFF2-40B4-BE49-F238E27FC236}">
                    <a16:creationId xmlns:a16="http://schemas.microsoft.com/office/drawing/2014/main" id="{2B6603EE-4217-487F-AECE-D4EDE9D6E9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097" t="-10053" b="-1693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Afbeelding 7">
            <a:extLst>
              <a:ext uri="{FF2B5EF4-FFF2-40B4-BE49-F238E27FC236}">
                <a16:creationId xmlns:a16="http://schemas.microsoft.com/office/drawing/2014/main" id="{63C1E760-4107-45CF-B7A8-16C73E4BCF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9" y="1181765"/>
            <a:ext cx="4470511" cy="268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DEA83BC-0213-41FB-99CD-D7D6CF2213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5619" y="1161066"/>
            <a:ext cx="4323191" cy="268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8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DC08A48-85D8-4679-9102-9747630A0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C148BB2-E7D8-41B2-B8F1-42D486E94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Materiaal voor deze sessie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011354-2E34-4413-BA3D-FD6B7A9F4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eerder (denk- en ontwikkel)werk voor Uitwiskeling</a:t>
            </a:r>
          </a:p>
          <a:p>
            <a:pPr lvl="1"/>
            <a:r>
              <a:rPr lang="nl-BE" dirty="0"/>
              <a:t>JD, Els </a:t>
            </a:r>
            <a:r>
              <a:rPr lang="nl-BE" dirty="0" err="1"/>
              <a:t>Vanlommel</a:t>
            </a:r>
            <a:r>
              <a:rPr lang="nl-BE" dirty="0"/>
              <a:t> (2020). Eerstegraadsfuncties. UW 36/1</a:t>
            </a:r>
          </a:p>
          <a:p>
            <a:pPr lvl="1"/>
            <a:r>
              <a:rPr lang="nl-BE" dirty="0"/>
              <a:t>JD, Regi Op de Beeck, Luc Van den Broeck (2011). Leren modelleren. UW 27/3</a:t>
            </a:r>
          </a:p>
          <a:p>
            <a:pPr lvl="1"/>
            <a:r>
              <a:rPr lang="nl-BE" dirty="0"/>
              <a:t>JD, Jan Roels, Pedro </a:t>
            </a:r>
            <a:r>
              <a:rPr lang="nl-BE" dirty="0" err="1"/>
              <a:t>Tytgat</a:t>
            </a:r>
            <a:r>
              <a:rPr lang="nl-BE" dirty="0"/>
              <a:t> (2005). Lineaire regressie. UW 21/2</a:t>
            </a:r>
          </a:p>
          <a:p>
            <a:pPr lvl="1"/>
            <a:r>
              <a:rPr lang="nl-BE" dirty="0"/>
              <a:t>zie website </a:t>
            </a:r>
            <a:r>
              <a:rPr lang="nl-BE" dirty="0">
                <a:hlinkClick r:id="rId2"/>
              </a:rPr>
              <a:t>https://perswww.kuleuven.be/~u0010098/</a:t>
            </a:r>
            <a:endParaRPr lang="nl-BE" dirty="0"/>
          </a:p>
          <a:p>
            <a:pPr marL="914400" lvl="2" indent="0">
              <a:buNone/>
            </a:pPr>
            <a:r>
              <a:rPr lang="nl-BE" dirty="0"/>
              <a:t>(of website KU Leuven &gt; Interne tools &gt; wie-is-wie &gt; … &gt; website)</a:t>
            </a:r>
          </a:p>
          <a:p>
            <a:r>
              <a:rPr lang="nl-BE" dirty="0"/>
              <a:t>aangevuld voor deze sessie </a:t>
            </a:r>
            <a:r>
              <a:rPr lang="nl-BE" dirty="0">
                <a:sym typeface="Wingdings" panose="05000000000000000000" pitchFamily="2" charset="2"/>
              </a:rPr>
              <a:t> zie slides</a:t>
            </a:r>
          </a:p>
          <a:p>
            <a:r>
              <a:rPr lang="nl-BE" dirty="0">
                <a:sym typeface="Wingdings" panose="05000000000000000000" pitchFamily="2" charset="2"/>
              </a:rPr>
              <a:t>nieuw artikel in volgende nummer van Uitwiskeling, specifiek over spreidingsdiagrammen en trendlijnen in de 2de graad</a:t>
            </a:r>
          </a:p>
          <a:p>
            <a:r>
              <a:rPr lang="nl-BE" dirty="0">
                <a:sym typeface="Wingdings" panose="05000000000000000000" pitchFamily="2" charset="2"/>
              </a:rPr>
              <a:t>er is ook mooi materiaal van anderen dat niet in deze sessie verwerkt is: zie bv. </a:t>
            </a:r>
            <a:r>
              <a:rPr lang="nl-BE" dirty="0">
                <a:sym typeface="Wingdings" panose="05000000000000000000" pitchFamily="2" charset="2"/>
                <a:hlinkClick r:id="rId3"/>
              </a:rPr>
              <a:t>https://dwengo.org/</a:t>
            </a:r>
            <a:r>
              <a:rPr lang="nl-BE" dirty="0">
                <a:sym typeface="Wingdings" panose="05000000000000000000" pitchFamily="2" charset="2"/>
              </a:rPr>
              <a:t> (zie ‘data’ bij spreidingsdiagram, lineaire regressie, klimaat, …)</a:t>
            </a: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FDC25E3-FBA7-4B63-8119-8F0620588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947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BAC8BC3-F285-4155-A405-DD12B19133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/>
              <a:t>Bron</a:t>
            </a:r>
            <a:r>
              <a:rPr lang="nl-BE" dirty="0"/>
              <a:t>: data studentenproef vakdidactiek fysica</a:t>
            </a:r>
          </a:p>
          <a:p>
            <a:r>
              <a:rPr lang="nl-BE" dirty="0"/>
              <a:t>verplaatsing = c </a:t>
            </a:r>
            <a:r>
              <a:rPr lang="nl-BE" sz="2400" dirty="0"/>
              <a:t>× tijd^2</a:t>
            </a:r>
            <a:endParaRPr lang="nl-BE" dirty="0"/>
          </a:p>
          <a:p>
            <a:r>
              <a:rPr lang="nl-BE" dirty="0"/>
              <a:t>maak extra kolom met tijd^2</a:t>
            </a:r>
          </a:p>
          <a:p>
            <a:r>
              <a:rPr lang="nl-BE" sz="2400" dirty="0"/>
              <a:t>zoek </a:t>
            </a:r>
            <a:r>
              <a:rPr lang="nl-BE" sz="2400" u="sng" dirty="0"/>
              <a:t>lineaire</a:t>
            </a:r>
            <a:r>
              <a:rPr lang="nl-BE" sz="2400" dirty="0"/>
              <a:t> trendlijn </a:t>
            </a:r>
            <a:r>
              <a:rPr lang="nl-BE" sz="2400" u="sng" dirty="0"/>
              <a:t>door de oorsprong</a:t>
            </a:r>
            <a:r>
              <a:rPr lang="nl-BE" sz="2400" dirty="0"/>
              <a:t> (vink ‘snijpunt’ aan in ‘Trendlijn opmaken’)</a:t>
            </a:r>
            <a:endParaRPr lang="nl-BE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88EFF4BB-F1E9-4651-B49C-9907E60220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verplaatsing = 4,871 </a:t>
            </a:r>
            <a:r>
              <a:rPr lang="nl-BE" sz="2400" dirty="0"/>
              <a:t>× tijd^2</a:t>
            </a:r>
          </a:p>
          <a:p>
            <a:r>
              <a:rPr lang="nl-BE" dirty="0"/>
              <a:t>we herkennen g/2!</a:t>
            </a:r>
          </a:p>
          <a:p>
            <a:r>
              <a:rPr lang="nl-BE" dirty="0"/>
              <a:t>alternatief: machtsregressie of kwadratische regressie (maar …)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3ECE9BC-6E4A-41F0-AF44-1DE7CE4B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D403EF3-3F57-4125-A327-BAE6D9B8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50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el 2">
                <a:extLst>
                  <a:ext uri="{FF2B5EF4-FFF2-40B4-BE49-F238E27FC236}">
                    <a16:creationId xmlns:a16="http://schemas.microsoft.com/office/drawing/2014/main" id="{B353FE2D-D8D3-4D84-931B-22F748F7933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nl-BE" dirty="0"/>
                  <a:t>Voorbeeld: verplaatsing bij vrije val (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BE" dirty="0"/>
                  <a:t>)</a:t>
                </a:r>
              </a:p>
            </p:txBody>
          </p:sp>
        </mc:Choice>
        <mc:Fallback xmlns="">
          <p:sp>
            <p:nvSpPr>
              <p:cNvPr id="3" name="Titel 2">
                <a:extLst>
                  <a:ext uri="{FF2B5EF4-FFF2-40B4-BE49-F238E27FC236}">
                    <a16:creationId xmlns:a16="http://schemas.microsoft.com/office/drawing/2014/main" id="{B353FE2D-D8D3-4D84-931B-22F748F793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97" t="-10053" b="-1693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Afbeelding 9">
            <a:extLst>
              <a:ext uri="{FF2B5EF4-FFF2-40B4-BE49-F238E27FC236}">
                <a16:creationId xmlns:a16="http://schemas.microsoft.com/office/drawing/2014/main" id="{0482EBDC-F5D8-4ABF-A781-3D44CD402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2" y="1161217"/>
            <a:ext cx="4460457" cy="268131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11EC03D-6E11-41FB-B3B5-7806878C4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737" y="1161217"/>
            <a:ext cx="4461940" cy="268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3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57DE8BC-DD69-4A56-A313-8BECC6273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BF5FF9C-D168-49CD-B3E9-E8BA8C8B9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Niet alleen lineaire trendlijnen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99CFCDA-A170-4056-A3F4-005A1A842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modelleren in twee stappen</a:t>
            </a:r>
          </a:p>
          <a:p>
            <a:pPr lvl="1"/>
            <a:r>
              <a:rPr lang="nl-BE" dirty="0"/>
              <a:t>welke type van functie is geschikt?</a:t>
            </a:r>
          </a:p>
          <a:p>
            <a:pPr marL="914400" lvl="2" indent="0">
              <a:buNone/>
            </a:pPr>
            <a:r>
              <a:rPr lang="nl-BE" dirty="0">
                <a:sym typeface="Wingdings" panose="05000000000000000000" pitchFamily="2" charset="2"/>
              </a:rPr>
              <a:t>dit bepaal je zelf, dat doet de tool niet voor jou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binnen het gekozen type de goede coëfficiënten zoeken</a:t>
            </a:r>
          </a:p>
          <a:p>
            <a:pPr marL="914400" lvl="2" indent="0">
              <a:buNone/>
            </a:pPr>
            <a:r>
              <a:rPr lang="nl-BE" dirty="0">
                <a:sym typeface="Wingdings" panose="05000000000000000000" pitchFamily="2" charset="2"/>
              </a:rPr>
              <a:t>dat laat je aan de tool over</a:t>
            </a:r>
          </a:p>
          <a:p>
            <a:endParaRPr lang="nl-BE" dirty="0">
              <a:sym typeface="Wingdings" panose="05000000000000000000" pitchFamily="2" charset="2"/>
            </a:endParaRPr>
          </a:p>
          <a:p>
            <a:r>
              <a:rPr lang="nl-BE" dirty="0">
                <a:sym typeface="Wingdings" panose="05000000000000000000" pitchFamily="2" charset="2"/>
              </a:rPr>
              <a:t>beperkt tot omgekeerd evenredige en zuiver kwadratische verbanden</a:t>
            </a:r>
          </a:p>
          <a:p>
            <a:pPr marL="914400" lvl="2" indent="0">
              <a:buNone/>
            </a:pPr>
            <a:r>
              <a:rPr lang="nl-BE" dirty="0">
                <a:sym typeface="Wingdings" panose="05000000000000000000" pitchFamily="2" charset="2"/>
              </a:rPr>
              <a:t>zie nascholing Kortrijk en UW 38/1 voor kwadratisch voorbeeld</a:t>
            </a:r>
          </a:p>
          <a:p>
            <a:endParaRPr lang="nl-BE" dirty="0">
              <a:sym typeface="Wingdings" panose="05000000000000000000" pitchFamily="2" charset="2"/>
            </a:endParaRPr>
          </a:p>
          <a:p>
            <a:r>
              <a:rPr lang="nl-BE" dirty="0">
                <a:sym typeface="Wingdings" panose="05000000000000000000" pitchFamily="2" charset="2"/>
              </a:rPr>
              <a:t>in de derde graad: behandel exponentiële trendlijn!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ABCF460-8B99-4B51-BA3B-DF95221D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51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659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B4F86B-FF7D-4DE8-BD5A-30BDF5CF7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wiskundige achtergrond: een tip van de sluier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010C872-5E69-4CC0-8134-EBF287079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voor de leraar</a:t>
            </a:r>
          </a:p>
          <a:p>
            <a:r>
              <a:rPr lang="nl-BE" dirty="0"/>
              <a:t>ook voor leerlingen?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3AA8FF2-F543-4315-A270-FE11CA1726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4CAECFA-983E-452E-97FE-E83091B4E1C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52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78878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285DF56B-C175-41EF-8321-B09C11D1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160BCBA-06D7-4ADA-BE8F-CFDC09CAB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wordt de trendlijn bepaald?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9F129CA-E4D3-4A22-95AC-2E807A665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dirty="0">
                <a:hlinkClick r:id="rId2"/>
              </a:rPr>
              <a:t>GeoGebra-applet</a:t>
            </a:r>
            <a:endParaRPr lang="nl-BE" dirty="0"/>
          </a:p>
          <a:p>
            <a:r>
              <a:rPr lang="nl-BE" dirty="0"/>
              <a:t>vijf punten</a:t>
            </a:r>
          </a:p>
          <a:p>
            <a:r>
              <a:rPr lang="nl-BE" dirty="0"/>
              <a:t>(willekeurige) rechte (die we kunnen aanpassen), zie ook vergelijking</a:t>
            </a:r>
          </a:p>
          <a:p>
            <a:r>
              <a:rPr lang="nl-BE" dirty="0"/>
              <a:t>klik ‘Show </a:t>
            </a:r>
            <a:r>
              <a:rPr lang="nl-BE" dirty="0" err="1"/>
              <a:t>Residuals</a:t>
            </a:r>
            <a:r>
              <a:rPr lang="nl-BE" dirty="0"/>
              <a:t>’ aan</a:t>
            </a:r>
          </a:p>
          <a:p>
            <a:pPr marL="457200" lvl="1" indent="0">
              <a:buNone/>
            </a:pPr>
            <a:r>
              <a:rPr lang="nl-BE" dirty="0"/>
              <a:t>voor elk punt: verticale lijn tot aan de rechte = verschil tussen</a:t>
            </a:r>
          </a:p>
          <a:p>
            <a:pPr lvl="2"/>
            <a:r>
              <a:rPr lang="nl-BE" dirty="0"/>
              <a:t>y-waarde van het punt</a:t>
            </a:r>
          </a:p>
          <a:p>
            <a:pPr lvl="2"/>
            <a:r>
              <a:rPr lang="nl-BE" dirty="0"/>
              <a:t>y-waarde die volgens de rechte bij de x-waarde hoort</a:t>
            </a:r>
          </a:p>
          <a:p>
            <a:r>
              <a:rPr lang="nl-BE" dirty="0"/>
              <a:t>klik ‘Residuals</a:t>
            </a:r>
            <a:r>
              <a:rPr lang="nl-BE" baseline="30000" dirty="0"/>
              <a:t>2</a:t>
            </a:r>
            <a:r>
              <a:rPr lang="nl-BE" dirty="0"/>
              <a:t>‘ aan</a:t>
            </a:r>
          </a:p>
          <a:p>
            <a:pPr marL="457200" lvl="1" indent="0">
              <a:buNone/>
            </a:pPr>
            <a:r>
              <a:rPr lang="nl-BE" dirty="0"/>
              <a:t>vierkant op deze lijn</a:t>
            </a:r>
          </a:p>
          <a:p>
            <a:pPr marL="457200" lvl="1" indent="0">
              <a:buNone/>
            </a:pPr>
            <a:r>
              <a:rPr lang="nl-BE" dirty="0"/>
              <a:t>oppervlakte vierkant = kwadraat van verschil …</a:t>
            </a:r>
          </a:p>
          <a:p>
            <a:r>
              <a:rPr lang="nl-BE" dirty="0"/>
              <a:t>Rode getal in de tabel geeft totale oppervlakte van de vierkanten = som van de kwadraten van de verschillen</a:t>
            </a:r>
          </a:p>
          <a:p>
            <a:r>
              <a:rPr lang="nl-BE" dirty="0"/>
              <a:t>waarde van deze som verandert als je de rechte aanpast</a:t>
            </a:r>
          </a:p>
          <a:p>
            <a:r>
              <a:rPr lang="nl-BE" dirty="0"/>
              <a:t>trendlijn = de lijn die deze som zo klein mogelijk maakt</a:t>
            </a:r>
          </a:p>
          <a:p>
            <a:r>
              <a:rPr lang="nl-BE" dirty="0"/>
              <a:t>controleer met ‘Show Best Fit’ (= </a:t>
            </a:r>
            <a:r>
              <a:rPr lang="nl-BE" dirty="0" err="1"/>
              <a:t>Least</a:t>
            </a:r>
            <a:r>
              <a:rPr lang="nl-BE" dirty="0"/>
              <a:t> Squares </a:t>
            </a:r>
            <a:r>
              <a:rPr lang="nl-BE" dirty="0" err="1"/>
              <a:t>Regression</a:t>
            </a:r>
            <a:r>
              <a:rPr lang="nl-BE" dirty="0"/>
              <a:t> Line)</a:t>
            </a:r>
          </a:p>
          <a:p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F40F33C-7C4B-4C17-9B5D-23BEC2991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53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181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285DF56B-C175-41EF-8321-B09C11D1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160BCBA-06D7-4ADA-BE8F-CFDC09CAB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wordt de trendlijn bepaald?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D9F129CA-E4D3-4A22-95AC-2E807A665E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BE" dirty="0"/>
                  <a:t>punten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 dirty="0"/>
                  <a:t>, …,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nl-BE" dirty="0"/>
              </a:p>
              <a:p>
                <a:r>
                  <a:rPr lang="nl-BE" dirty="0"/>
                  <a:t>(willekeurige) rechte (die we kunnen aanpassen)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nl-BE" dirty="0"/>
                  <a:t>,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l-BE" dirty="0"/>
                  <a:t> en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nl-BE" dirty="0"/>
                  <a:t> kunnen aangepast worden</a:t>
                </a:r>
              </a:p>
              <a:p>
                <a:r>
                  <a:rPr lang="nl-BE" dirty="0"/>
                  <a:t>‘</a:t>
                </a:r>
                <a:r>
                  <a:rPr lang="nl-BE" dirty="0" err="1"/>
                  <a:t>Sum</a:t>
                </a:r>
                <a:r>
                  <a:rPr lang="nl-BE" dirty="0"/>
                  <a:t> of squares’ = som van de kwadraten van de verschillen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sSub>
                                    <m:sSub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sSub>
                                    <m:sSub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 dirty="0"/>
              </a:p>
              <a:p>
                <a:r>
                  <a:rPr lang="nl-BE" dirty="0"/>
                  <a:t>trendlijn = de lijn die deze som zo klein mogelijk maakt</a:t>
                </a:r>
              </a:p>
              <a:p>
                <a:pPr marL="457200" lvl="1" indent="0">
                  <a:buNone/>
                </a:pPr>
                <a:r>
                  <a:rPr lang="nl-BE" dirty="0"/>
                  <a:t>zoek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l-BE" dirty="0"/>
                  <a:t> en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nl-BE" dirty="0"/>
                  <a:t> zo dat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nl-BE" dirty="0"/>
                  <a:t> zo klein mogelijk wordt</a:t>
                </a:r>
              </a:p>
              <a:p>
                <a:r>
                  <a:rPr lang="nl-BE" dirty="0"/>
                  <a:t>dit kan algebraïsch uitgerekend worden</a:t>
                </a:r>
              </a:p>
              <a:p>
                <a:r>
                  <a:rPr lang="nl-BE" dirty="0"/>
                  <a:t>deze formules zijn geïmplementeerd in de software</a:t>
                </a:r>
              </a:p>
              <a:p>
                <a:pPr marL="457200" lvl="1" indent="0">
                  <a:buNone/>
                </a:pPr>
                <a:endParaRPr lang="nl-BE" dirty="0"/>
              </a:p>
              <a:p>
                <a:endParaRPr lang="nl-BE" dirty="0"/>
              </a:p>
              <a:p>
                <a:pPr lvl="1"/>
                <a:endParaRPr lang="nl-BE" dirty="0"/>
              </a:p>
              <a:p>
                <a:pPr lvl="1"/>
                <a:endParaRPr lang="nl-BE" dirty="0"/>
              </a:p>
              <a:p>
                <a:pPr lvl="1"/>
                <a:endParaRPr lang="nl-BE" dirty="0"/>
              </a:p>
            </p:txBody>
          </p:sp>
        </mc:Choice>
        <mc:Fallback xmlns="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D9F129CA-E4D3-4A22-95AC-2E807A665E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47" t="-87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F40F33C-7C4B-4C17-9B5D-23BEC2991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54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327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285DF56B-C175-41EF-8321-B09C11D1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160BCBA-06D7-4ADA-BE8F-CFDC09CAB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wordt de trendlijn bepaald?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D9F129CA-E4D3-4A22-95AC-2E807A665E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nl-BE" dirty="0"/>
                  <a:t>trendlijn = de lijn die deze som zo klein mogelijk maakt</a:t>
                </a:r>
              </a:p>
              <a:p>
                <a:pPr marL="457200" lvl="1" indent="0">
                  <a:buNone/>
                </a:pPr>
                <a:r>
                  <a:rPr lang="nl-BE" dirty="0"/>
                  <a:t>zoek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l-BE" dirty="0"/>
                  <a:t> en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nl-BE" dirty="0"/>
                  <a:t> zo dat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nl-BE" dirty="0"/>
                  <a:t> zo klein mogelijk wordt</a:t>
                </a:r>
              </a:p>
              <a:p>
                <a:r>
                  <a:rPr lang="nl-BE" dirty="0" err="1"/>
                  <a:t>extremumprobleem</a:t>
                </a:r>
                <a:r>
                  <a:rPr lang="nl-BE" dirty="0"/>
                  <a:t> met een functie van twee veranderlijken</a:t>
                </a:r>
              </a:p>
              <a:p>
                <a:r>
                  <a:rPr lang="nl-BE" dirty="0"/>
                  <a:t>gaat (veel) verder dan de leerinhouden 2de graad</a:t>
                </a:r>
              </a:p>
              <a:p>
                <a:r>
                  <a:rPr lang="nl-BE" dirty="0"/>
                  <a:t>een tip van de sluier voor leerlingen?</a:t>
                </a:r>
              </a:p>
              <a:p>
                <a:pPr lvl="1"/>
                <a:r>
                  <a:rPr lang="nl-BE" dirty="0"/>
                  <a:t>voorgaande applet?</a:t>
                </a:r>
              </a:p>
              <a:p>
                <a:pPr lvl="1"/>
                <a:r>
                  <a:rPr lang="nl-BE" dirty="0"/>
                  <a:t>zie UW 36/1</a:t>
                </a:r>
              </a:p>
              <a:p>
                <a:pPr lvl="1"/>
                <a:r>
                  <a:rPr lang="nl-BE" dirty="0"/>
                  <a:t>Excel-werkblad: numeriek bepalen van de optimale waarden van </a:t>
                </a:r>
                <a14:m>
                  <m:oMath xmlns:m="http://schemas.openxmlformats.org/officeDocument/2006/math">
                    <m:r>
                      <a:rPr lang="nl-BE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BE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BE" dirty="0"/>
                  <a:t>en </a:t>
                </a:r>
                <a14:m>
                  <m:oMath xmlns:m="http://schemas.openxmlformats.org/officeDocument/2006/math">
                    <m:r>
                      <a:rPr lang="nl-BE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nl-BE" dirty="0"/>
              </a:p>
              <a:p>
                <a:pPr lvl="1"/>
                <a:r>
                  <a:rPr lang="nl-BE" dirty="0">
                    <a:hlinkClick r:id="rId2"/>
                  </a:rPr>
                  <a:t>GeoGebra-applet</a:t>
                </a:r>
                <a:r>
                  <a:rPr lang="nl-BE" dirty="0"/>
                  <a:t>: vereenvoudiging die het probleem reduceert tot enkel het bepalen van de optimale waarde voor a, kleinstekwadratenrechte gaat door het zwaartepunt van de data-punten (wordt gebruikt als eigenschap zonder bewijs)</a:t>
                </a:r>
              </a:p>
              <a:p>
                <a:pPr lvl="1"/>
                <a:r>
                  <a:rPr lang="nl-BE" dirty="0"/>
                  <a:t>correlatiecoëfficiënt: zie einde werktekst 1 uit UW 27/3</a:t>
                </a:r>
              </a:p>
              <a:p>
                <a:pPr lvl="1"/>
                <a:endParaRPr lang="nl-BE" dirty="0"/>
              </a:p>
              <a:p>
                <a:pPr lvl="1"/>
                <a:endParaRPr lang="nl-BE" dirty="0"/>
              </a:p>
              <a:p>
                <a:endParaRPr lang="nl-BE" dirty="0"/>
              </a:p>
              <a:p>
                <a:pPr marL="457200" lvl="1" indent="0">
                  <a:buNone/>
                </a:pPr>
                <a:endParaRPr lang="nl-BE" dirty="0"/>
              </a:p>
              <a:p>
                <a:endParaRPr lang="nl-BE" dirty="0"/>
              </a:p>
              <a:p>
                <a:pPr lvl="1"/>
                <a:endParaRPr lang="nl-BE" dirty="0"/>
              </a:p>
              <a:p>
                <a:pPr lvl="1"/>
                <a:endParaRPr lang="nl-BE" dirty="0"/>
              </a:p>
              <a:p>
                <a:pPr lvl="1"/>
                <a:endParaRPr lang="nl-BE" dirty="0"/>
              </a:p>
            </p:txBody>
          </p:sp>
        </mc:Choice>
        <mc:Fallback xmlns="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D9F129CA-E4D3-4A22-95AC-2E807A665E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2008" r="-27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F40F33C-7C4B-4C17-9B5D-23BEC2991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55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553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6E09B53-33DC-4504-BE14-6D7EBAA32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3EBC349-EE23-4F4D-B9EF-621EEF959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Andere trendlijnen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297B7D-E52C-4DCA-BB79-4692CC6A8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de kleinstekwadratenrechte is niet heilig!</a:t>
            </a:r>
          </a:p>
          <a:p>
            <a:r>
              <a:rPr lang="nl-BE" dirty="0"/>
              <a:t>er bestaan ook andere manieren om een trendlijn te bepalen</a:t>
            </a:r>
          </a:p>
          <a:p>
            <a:pPr marL="914400" lvl="2" indent="0">
              <a:buNone/>
            </a:pPr>
            <a:r>
              <a:rPr lang="nl-BE" dirty="0"/>
              <a:t>vergelijk met: gemiddelde – mediaan zijn verschillende manieren om het ‘centrum’ van een dataset weer te geven</a:t>
            </a:r>
          </a:p>
          <a:p>
            <a:r>
              <a:rPr lang="nl-BE" dirty="0"/>
              <a:t>bv. TI84: </a:t>
            </a:r>
            <a:r>
              <a:rPr lang="nl-BE" dirty="0" err="1"/>
              <a:t>Med</a:t>
            </a:r>
            <a:r>
              <a:rPr lang="nl-BE" dirty="0"/>
              <a:t>-</a:t>
            </a:r>
            <a:r>
              <a:rPr lang="nl-BE" dirty="0" err="1"/>
              <a:t>Med</a:t>
            </a:r>
            <a:r>
              <a:rPr lang="nl-BE" dirty="0"/>
              <a:t>-rechte</a:t>
            </a:r>
          </a:p>
          <a:p>
            <a:r>
              <a:rPr lang="nl-BE" dirty="0"/>
              <a:t>bv. SD-rechte: zie UW 21/2, p. 33</a:t>
            </a:r>
          </a:p>
          <a:p>
            <a:r>
              <a:rPr lang="nl-BE" dirty="0"/>
              <a:t>bv. https://en.wikipedia.org/wiki/Robust_regression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AFC89D3-C6FD-41CE-998A-EB1C962C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56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836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18B572E-79CC-4EFF-B688-4BE78517D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55D4C26-68B3-4364-9767-ADAED20E3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Beschrijvende statistiek versus verklarende statistiek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D3A3965-7D1A-4A2C-A385-EE4E9E23A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soms vormen de datapunten de hele populatie</a:t>
            </a:r>
          </a:p>
          <a:p>
            <a:pPr lvl="1"/>
            <a:r>
              <a:rPr lang="nl-BE" dirty="0"/>
              <a:t>en dan dient de kleinstekwadratenrechte als een benaderende </a:t>
            </a:r>
            <a:r>
              <a:rPr lang="nl-BE" u="sng" dirty="0"/>
              <a:t>beschrijving</a:t>
            </a:r>
            <a:r>
              <a:rPr lang="nl-BE" dirty="0"/>
              <a:t> van deze populatie</a:t>
            </a:r>
          </a:p>
          <a:p>
            <a:r>
              <a:rPr lang="nl-BE" dirty="0"/>
              <a:t>maar vaak zijn de datapunten afkomstig uit een steekproef en wil je een uitspraak doen over de populatie</a:t>
            </a:r>
          </a:p>
          <a:p>
            <a:pPr lvl="1"/>
            <a:r>
              <a:rPr lang="nl-BE" dirty="0"/>
              <a:t>zoals steeds in verklarende statistiek: vraag je af wat er zou gebeuren als je dit heel veel keren doet</a:t>
            </a:r>
          </a:p>
          <a:p>
            <a:pPr lvl="1"/>
            <a:r>
              <a:rPr lang="nl-BE" dirty="0"/>
              <a:t>nieuwe streekproef geeft nieuwe datapunten geeft nieuwe trendlijn met andere coëfficiënten, enz.</a:t>
            </a:r>
          </a:p>
          <a:p>
            <a:pPr lvl="1"/>
            <a:r>
              <a:rPr lang="nl-BE" dirty="0"/>
              <a:t>je werkt dus niet met één waarde voor een coëfficiënt, maar met een betrouwbaarheidsinterval, en met significantietesten (bv. is de coëfficiënt significant verschillend van 0?)</a:t>
            </a:r>
          </a:p>
          <a:p>
            <a:r>
              <a:rPr lang="nl-BE" dirty="0"/>
              <a:t>zie §8 in UW 21/2</a:t>
            </a:r>
          </a:p>
          <a:p>
            <a:pPr lvl="1"/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5C5892F-1E47-44AE-A7F4-5CF8BE614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57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81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AECFC2-5BE0-421F-881B-FF5EBCF96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Bedankt voor je aandacht!</a:t>
            </a:r>
            <a:br>
              <a:rPr lang="nl-BE" dirty="0"/>
            </a:br>
            <a:br>
              <a:rPr lang="nl-BE" dirty="0"/>
            </a:br>
            <a:r>
              <a:rPr lang="nl-BE" dirty="0"/>
              <a:t>Vragen en opmerkingen welkom!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91C740F-ECF5-42D6-8680-A5DEAC3EC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5AC4C41-932E-47F4-A93B-5566ECE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58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684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B4BE695-8C4F-4D4A-8283-EB846CEC6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39A3AC6-487D-4E5C-A5FF-C3B67E336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ene helft van een duo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04BAE01-46A1-4880-9A42-A38E06540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Wie heeft de sessie van Giovanni gevolgd?</a:t>
            </a:r>
          </a:p>
          <a:p>
            <a:r>
              <a:rPr lang="nl-BE" dirty="0"/>
              <a:t>Hoe pak je het aan in de klas? (JD)</a:t>
            </a:r>
          </a:p>
          <a:p>
            <a:pPr lvl="1"/>
            <a:r>
              <a:rPr lang="nl-BE" dirty="0"/>
              <a:t>lerarenopleider</a:t>
            </a:r>
          </a:p>
          <a:p>
            <a:pPr lvl="1"/>
            <a:r>
              <a:rPr lang="nl-BE" dirty="0"/>
              <a:t>opbouw lessenreeks, geïllustreerd met basisvoorbeelden</a:t>
            </a:r>
          </a:p>
          <a:p>
            <a:pPr lvl="1"/>
            <a:r>
              <a:rPr lang="nl-BE" dirty="0"/>
              <a:t>enkel de basis van modelleren</a:t>
            </a:r>
          </a:p>
          <a:p>
            <a:pPr lvl="1"/>
            <a:r>
              <a:rPr lang="nl-BE" dirty="0"/>
              <a:t>(eventueel) wiskundige achtergrond voor de leraar</a:t>
            </a:r>
          </a:p>
          <a:p>
            <a:r>
              <a:rPr lang="nl-BE" dirty="0"/>
              <a:t>Goede voorbeelden (Giovanni Samaey)</a:t>
            </a:r>
          </a:p>
          <a:p>
            <a:pPr lvl="1"/>
            <a:r>
              <a:rPr lang="nl-BE" dirty="0"/>
              <a:t>wiskundige ingenieurstechnieken, wiskundig modelleren</a:t>
            </a:r>
          </a:p>
          <a:p>
            <a:pPr lvl="1"/>
            <a:r>
              <a:rPr lang="nl-BE" dirty="0"/>
              <a:t>achtergrond over modelleren voor de leraar en leerlingen</a:t>
            </a:r>
          </a:p>
          <a:p>
            <a:pPr lvl="1"/>
            <a:r>
              <a:rPr lang="nl-BE" dirty="0"/>
              <a:t>‘echte’ voorbeelden die kracht/beperking van model tonen</a:t>
            </a:r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BE520E9-60F9-49C5-820E-2132ABB46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352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2CA23D-563E-4171-8B8A-68D40C34F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eindterm over spreidingsdiagram en trendlijn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C20E29-2AF2-4B35-9BAA-A988879339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200E833-7CFB-4ED7-BEB2-C13E0A21E6D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93978E2-97C2-42C4-B817-65F1E21C41C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3549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7ECD391-B40F-48BA-8532-5B6CFC316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CB85D97-5C90-4D7E-80C1-A3DF439C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eindterm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9B84558-C3F3-4EDF-8275-7CFEF35A7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/>
              <a:t>basiseindterm in de doorstroomfinaliteit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De leerlingen onderzoeken het verband tussen twee numerieke grootheden in een dataset met behulp van een spreidingsdiagram.</a:t>
            </a:r>
          </a:p>
          <a:p>
            <a:pPr marL="0" indent="0">
              <a:buNone/>
            </a:pPr>
            <a:endParaRPr lang="nl-BE" dirty="0"/>
          </a:p>
          <a:p>
            <a:pPr lvl="1"/>
            <a:r>
              <a:rPr lang="nl-BE" dirty="0"/>
              <a:t>Met inbegrip van kennis</a:t>
            </a:r>
          </a:p>
          <a:p>
            <a:pPr lvl="2"/>
            <a:r>
              <a:rPr lang="nl-BE" dirty="0"/>
              <a:t>Feitenkennis</a:t>
            </a:r>
          </a:p>
          <a:p>
            <a:pPr lvl="2"/>
            <a:r>
              <a:rPr lang="nl-BE" dirty="0"/>
              <a:t>Conceptuele kennis</a:t>
            </a:r>
          </a:p>
          <a:p>
            <a:pPr lvl="2"/>
            <a:r>
              <a:rPr lang="nl-BE" dirty="0"/>
              <a:t>Procedurele kennis</a:t>
            </a:r>
          </a:p>
          <a:p>
            <a:pPr lvl="1"/>
            <a:r>
              <a:rPr lang="nl-BE" dirty="0"/>
              <a:t>Met inbegrip van context</a:t>
            </a:r>
          </a:p>
          <a:p>
            <a:pPr lvl="1"/>
            <a:r>
              <a:rPr lang="nl-BE" dirty="0"/>
              <a:t>Met inbegrip van dimensies eindterm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AE3A89F-A890-46A8-BE1E-34D19794F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658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7ECD391-B40F-48BA-8532-5B6CFC316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CB85D97-5C90-4D7E-80C1-A3DF439C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eindterm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9B84558-C3F3-4EDF-8275-7CFEF35A7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BE" dirty="0"/>
              <a:t>De leerlingen onderzoeken het verband tussen twee numerieke grootheden in een dataset met behulp van een spreidingsdiagram.</a:t>
            </a:r>
          </a:p>
          <a:p>
            <a:pPr lvl="1"/>
            <a:r>
              <a:rPr lang="nl-BE" dirty="0"/>
              <a:t>Feitenkennis</a:t>
            </a:r>
          </a:p>
          <a:p>
            <a:pPr marL="914400" lvl="2" indent="0">
              <a:buNone/>
            </a:pPr>
            <a:r>
              <a:rPr lang="nl-BE" dirty="0"/>
              <a:t>Spreidingsdiagram / Voorschrift en grafiek van … / Recht evenredig verband, omgekeerd evenredig verband, lineair verband, kwadratisch verband</a:t>
            </a:r>
          </a:p>
          <a:p>
            <a:pPr lvl="1"/>
            <a:r>
              <a:rPr lang="nl-BE" dirty="0"/>
              <a:t>Conceptuele kennis</a:t>
            </a:r>
          </a:p>
          <a:p>
            <a:pPr lvl="2"/>
            <a:r>
              <a:rPr lang="nl-BE" dirty="0"/>
              <a:t>Spreidingsdiagram</a:t>
            </a:r>
          </a:p>
          <a:p>
            <a:pPr lvl="2"/>
            <a:r>
              <a:rPr lang="nl-BE" dirty="0"/>
              <a:t>Informeel begrip van trendlijn</a:t>
            </a:r>
          </a:p>
          <a:p>
            <a:pPr lvl="2"/>
            <a:r>
              <a:rPr lang="nl-BE" dirty="0"/>
              <a:t>Informeel begrip van de correlatiecoëfficiënt bij een lineair verband</a:t>
            </a:r>
          </a:p>
          <a:p>
            <a:pPr lvl="2"/>
            <a:r>
              <a:rPr lang="nl-BE" dirty="0"/>
              <a:t>Voorschrift en grafiek van </a:t>
            </a:r>
          </a:p>
          <a:p>
            <a:pPr lvl="3"/>
            <a:r>
              <a:rPr lang="nl-BE" dirty="0"/>
              <a:t>Eerstegraadsfuncties van de vorm f(x) = </a:t>
            </a:r>
            <a:r>
              <a:rPr lang="nl-BE" dirty="0" err="1"/>
              <a:t>ax</a:t>
            </a:r>
            <a:r>
              <a:rPr lang="nl-BE" dirty="0"/>
              <a:t> + b met a ∈ ℝ₀ en b ∈ ℝ</a:t>
            </a:r>
          </a:p>
          <a:p>
            <a:pPr lvl="3"/>
            <a:r>
              <a:rPr lang="nl-BE" dirty="0"/>
              <a:t>Kwadratische functies van de vorm f(x)= ax² met a ∈ ℝ₀ </a:t>
            </a:r>
          </a:p>
          <a:p>
            <a:pPr lvl="3"/>
            <a:r>
              <a:rPr lang="nl-BE" dirty="0"/>
              <a:t>Functies van de vorm f(x)= c/x met c ∈ ℝ₀</a:t>
            </a:r>
          </a:p>
          <a:p>
            <a:pPr lvl="2"/>
            <a:r>
              <a:rPr lang="nl-BE" dirty="0"/>
              <a:t>Verbanden tussen grootheden: recht evenredig, lineair, omgekeerd evenredig, kwadratisch</a:t>
            </a:r>
          </a:p>
          <a:p>
            <a:pPr lvl="2"/>
            <a:r>
              <a:rPr lang="nl-BE" dirty="0"/>
              <a:t>Vaak voorkomende fouten, misconcepties, tekortkomingen en manipulaties bij het grafisch voorstellen, het numeriek samenvatten en het interpreteren van statistische informatie: samenhang versus causaliteit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AE3A89F-A890-46A8-BE1E-34D19794F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436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1DA0F3916E074EBD55F0BB14078294" ma:contentTypeVersion="14" ma:contentTypeDescription="Create a new document." ma:contentTypeScope="" ma:versionID="a2d72d76f7b36b4d0dc6f1dc9b99f0d2">
  <xsd:schema xmlns:xsd="http://www.w3.org/2001/XMLSchema" xmlns:xs="http://www.w3.org/2001/XMLSchema" xmlns:p="http://schemas.microsoft.com/office/2006/metadata/properties" xmlns:ns3="3b7e306c-89b9-4506-ae2b-719c3661f9b6" xmlns:ns4="c13ace33-c334-411f-882f-0392191ebf05" targetNamespace="http://schemas.microsoft.com/office/2006/metadata/properties" ma:root="true" ma:fieldsID="f6ab7d1077a6cf564cbab42b3e85086b" ns3:_="" ns4:_="">
    <xsd:import namespace="3b7e306c-89b9-4506-ae2b-719c3661f9b6"/>
    <xsd:import namespace="c13ace33-c334-411f-882f-0392191ebf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7e306c-89b9-4506-ae2b-719c3661f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ace33-c334-411f-882f-0392191ebf0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A44A19-A79C-45D9-97A4-AA74D5F73DE9}">
  <ds:schemaRefs>
    <ds:schemaRef ds:uri="http://schemas.microsoft.com/office/2006/documentManagement/types"/>
    <ds:schemaRef ds:uri="http://schemas.microsoft.com/office/infopath/2007/PartnerControls"/>
    <ds:schemaRef ds:uri="c13ace33-c334-411f-882f-0392191ebf05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3b7e306c-89b9-4506-ae2b-719c3661f9b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601CED0-5D4E-4818-A5FC-F898FD3325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A47713-E4B2-4E76-8596-D4673D488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7e306c-89b9-4506-ae2b-719c3661f9b6"/>
    <ds:schemaRef ds:uri="c13ace33-c334-411f-882f-0392191ebf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3248</Words>
  <Application>Microsoft Office PowerPoint</Application>
  <PresentationFormat>On-screen Show (4:3)</PresentationFormat>
  <Paragraphs>571</Paragraphs>
  <Slides>58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Calibri</vt:lpstr>
      <vt:lpstr>Cambria Math</vt:lpstr>
      <vt:lpstr>KU Leuven</vt:lpstr>
      <vt:lpstr>Spreidingsdiagram en trendlijn in de 2de graad doorstroomfinaliteit</vt:lpstr>
      <vt:lpstr>Kennismaking</vt:lpstr>
      <vt:lpstr>Kennismaking – wie zijn jullie?</vt:lpstr>
      <vt:lpstr>Kennismaking – wie ben ik?</vt:lpstr>
      <vt:lpstr>Materiaal voor deze sessie</vt:lpstr>
      <vt:lpstr>De ene helft van een duo</vt:lpstr>
      <vt:lpstr>De eindterm over spreidingsdiagram en trendlijn</vt:lpstr>
      <vt:lpstr>De eindterm</vt:lpstr>
      <vt:lpstr>De eindterm</vt:lpstr>
      <vt:lpstr>De eindterm</vt:lpstr>
      <vt:lpstr>De toelichting</vt:lpstr>
      <vt:lpstr>Stap voor stap door de leerinhoud</vt:lpstr>
      <vt:lpstr>Spreidingsdiagram</vt:lpstr>
      <vt:lpstr>Spreidingsdiagram: wat is het?</vt:lpstr>
      <vt:lpstr>Spreidingsdiagram: in de media</vt:lpstr>
      <vt:lpstr>Spreidingsdiagrammen in andere schoolvakken: wetenschappen, economie</vt:lpstr>
      <vt:lpstr>Spreidingsdiagram</vt:lpstr>
      <vt:lpstr>Rechte trendlijnen</vt:lpstr>
      <vt:lpstr>Van ‘exacte wiskunde’ naar ‘wiskundig model’ </vt:lpstr>
      <vt:lpstr>Startpunt: eerstegraadsfunctie met context: graden Celsius en Fahrenheit</vt:lpstr>
      <vt:lpstr>Voorbeeld: flyers drukken – eerst exact …</vt:lpstr>
      <vt:lpstr>Voorbeeld: flyers drukken – … vervolgens benaderend</vt:lpstr>
      <vt:lpstr>Voorbeeld: flyers drukken – … vervolgens benaderend</vt:lpstr>
      <vt:lpstr>Trendlijn met ICT bepalen</vt:lpstr>
      <vt:lpstr>Trendlijn met behulp van ICT: waarom?</vt:lpstr>
      <vt:lpstr>Trendlijn met  TI-84</vt:lpstr>
      <vt:lpstr>Trendlijn met behulp van GeoGebra</vt:lpstr>
      <vt:lpstr>Trendlijn met behulp van Excel</vt:lpstr>
      <vt:lpstr>Trendlijn met behulp van Excel</vt:lpstr>
      <vt:lpstr>Trendlijn met ICT bepalen</vt:lpstr>
      <vt:lpstr>Trendlijn als ‘black box’</vt:lpstr>
      <vt:lpstr>De rechte is niet het eindpunt</vt:lpstr>
      <vt:lpstr>Voorbeeld: tijden winnaars 100 meter sprint op Olympische Spelen</vt:lpstr>
      <vt:lpstr>Voorbeeld: tijden winnaars 100 meter sprint op Olympische Spelen</vt:lpstr>
      <vt:lpstr>De trendlijn is niet het eindpunt</vt:lpstr>
      <vt:lpstr>Nadenken over relatie tussen model en realiteit</vt:lpstr>
      <vt:lpstr>Nadenken over relatie tussen model en realiteit</vt:lpstr>
      <vt:lpstr>Nadenken over relatie tussen model en realiteit: voorbeelden van thema’s</vt:lpstr>
      <vt:lpstr>Voorbeeld: druk en volume gas bij constan-te temperatuur (patroon in afwijkingen)</vt:lpstr>
      <vt:lpstr>Correlatie en causaliteit</vt:lpstr>
      <vt:lpstr>Correlatiecoëfficiënt</vt:lpstr>
      <vt:lpstr>Correlatiecoëfficiënt</vt:lpstr>
      <vt:lpstr>Correlatiecoëfficiënt</vt:lpstr>
      <vt:lpstr>Enkele voorbeelden</vt:lpstr>
      <vt:lpstr>Misvatting over correlatie en causaliteit</vt:lpstr>
      <vt:lpstr>Voorbeeld</vt:lpstr>
      <vt:lpstr>Misvatting over correlatie en causaliteit</vt:lpstr>
      <vt:lpstr>Gebogen trendlijnen</vt:lpstr>
      <vt:lpstr>Voorbeeld: druk en volume gas bij constante temperatuur (y=c/x)</vt:lpstr>
      <vt:lpstr>Voorbeeld: verplaatsing bij vrije val (y=cx^2)</vt:lpstr>
      <vt:lpstr>Niet alleen lineaire trendlijnen</vt:lpstr>
      <vt:lpstr>De wiskundige achtergrond: een tip van de sluier</vt:lpstr>
      <vt:lpstr>Hoe wordt de trendlijn bepaald?</vt:lpstr>
      <vt:lpstr>Hoe wordt de trendlijn bepaald?</vt:lpstr>
      <vt:lpstr>Hoe wordt de trendlijn bepaald?</vt:lpstr>
      <vt:lpstr>Andere trendlijnen</vt:lpstr>
      <vt:lpstr>Beschrijvende statistiek versus verklarende statistiek</vt:lpstr>
      <vt:lpstr>Bedankt voor je aandacht!  Vragen en opmerkingen welkom!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2017-09-13T11:56:44Z</dcterms:created>
  <dcterms:modified xsi:type="dcterms:W3CDTF">2022-01-26T09:37:25Z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0x010100161DA0F3916E074EBD55F0BB14078294</vt:lpwstr>
  </property>
</Properties>
</file>