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  <p:sldMasterId id="2147484114" r:id="rId2"/>
    <p:sldMasterId id="2147484120" r:id="rId3"/>
  </p:sldMasterIdLst>
  <p:notesMasterIdLst>
    <p:notesMasterId r:id="rId63"/>
  </p:notesMasterIdLst>
  <p:sldIdLst>
    <p:sldId id="257" r:id="rId4"/>
    <p:sldId id="332" r:id="rId5"/>
    <p:sldId id="274" r:id="rId6"/>
    <p:sldId id="275" r:id="rId7"/>
    <p:sldId id="273" r:id="rId8"/>
    <p:sldId id="333" r:id="rId9"/>
    <p:sldId id="313" r:id="rId10"/>
    <p:sldId id="317" r:id="rId11"/>
    <p:sldId id="315" r:id="rId12"/>
    <p:sldId id="316" r:id="rId13"/>
    <p:sldId id="314" r:id="rId14"/>
    <p:sldId id="320" r:id="rId15"/>
    <p:sldId id="321" r:id="rId16"/>
    <p:sldId id="319" r:id="rId17"/>
    <p:sldId id="328" r:id="rId18"/>
    <p:sldId id="318" r:id="rId19"/>
    <p:sldId id="344" r:id="rId20"/>
    <p:sldId id="346" r:id="rId21"/>
    <p:sldId id="329" r:id="rId22"/>
    <p:sldId id="345" r:id="rId23"/>
    <p:sldId id="378" r:id="rId24"/>
    <p:sldId id="347" r:id="rId25"/>
    <p:sldId id="348" r:id="rId26"/>
    <p:sldId id="349" r:id="rId27"/>
    <p:sldId id="379" r:id="rId28"/>
    <p:sldId id="342" r:id="rId29"/>
    <p:sldId id="327" r:id="rId30"/>
    <p:sldId id="325" r:id="rId31"/>
    <p:sldId id="326" r:id="rId32"/>
    <p:sldId id="381" r:id="rId33"/>
    <p:sldId id="380" r:id="rId34"/>
    <p:sldId id="353" r:id="rId35"/>
    <p:sldId id="280" r:id="rId36"/>
    <p:sldId id="350" r:id="rId37"/>
    <p:sldId id="364" r:id="rId38"/>
    <p:sldId id="352" r:id="rId39"/>
    <p:sldId id="351" r:id="rId40"/>
    <p:sldId id="363" r:id="rId41"/>
    <p:sldId id="282" r:id="rId42"/>
    <p:sldId id="281" r:id="rId43"/>
    <p:sldId id="335" r:id="rId44"/>
    <p:sldId id="356" r:id="rId45"/>
    <p:sldId id="336" r:id="rId46"/>
    <p:sldId id="357" r:id="rId47"/>
    <p:sldId id="354" r:id="rId48"/>
    <p:sldId id="365" r:id="rId49"/>
    <p:sldId id="338" r:id="rId50"/>
    <p:sldId id="337" r:id="rId51"/>
    <p:sldId id="367" r:id="rId52"/>
    <p:sldId id="355" r:id="rId53"/>
    <p:sldId id="359" r:id="rId54"/>
    <p:sldId id="340" r:id="rId55"/>
    <p:sldId id="368" r:id="rId56"/>
    <p:sldId id="369" r:id="rId57"/>
    <p:sldId id="360" r:id="rId58"/>
    <p:sldId id="361" r:id="rId59"/>
    <p:sldId id="362" r:id="rId60"/>
    <p:sldId id="341" r:id="rId61"/>
    <p:sldId id="366" r:id="rId62"/>
  </p:sldIdLst>
  <p:sldSz cx="12192000" cy="6858000"/>
  <p:notesSz cx="9601200" cy="73152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60958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12191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8287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24383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78646746-CAAD-42B8-A7D9-911F9409AEAF}">
          <p14:sldIdLst>
            <p14:sldId id="257"/>
            <p14:sldId id="332"/>
            <p14:sldId id="274"/>
            <p14:sldId id="275"/>
            <p14:sldId id="273"/>
            <p14:sldId id="333"/>
            <p14:sldId id="313"/>
            <p14:sldId id="317"/>
            <p14:sldId id="315"/>
            <p14:sldId id="316"/>
            <p14:sldId id="314"/>
            <p14:sldId id="320"/>
            <p14:sldId id="321"/>
            <p14:sldId id="319"/>
          </p14:sldIdLst>
        </p14:section>
        <p14:section name="Naamloze sectie" id="{86C8935C-103A-4B32-8584-63DACAE848C9}">
          <p14:sldIdLst>
            <p14:sldId id="328"/>
            <p14:sldId id="318"/>
            <p14:sldId id="344"/>
            <p14:sldId id="346"/>
            <p14:sldId id="329"/>
            <p14:sldId id="345"/>
            <p14:sldId id="378"/>
            <p14:sldId id="347"/>
            <p14:sldId id="348"/>
            <p14:sldId id="349"/>
            <p14:sldId id="379"/>
            <p14:sldId id="342"/>
            <p14:sldId id="327"/>
            <p14:sldId id="325"/>
            <p14:sldId id="326"/>
            <p14:sldId id="381"/>
            <p14:sldId id="380"/>
            <p14:sldId id="353"/>
            <p14:sldId id="280"/>
            <p14:sldId id="350"/>
            <p14:sldId id="364"/>
            <p14:sldId id="352"/>
            <p14:sldId id="351"/>
            <p14:sldId id="363"/>
            <p14:sldId id="282"/>
            <p14:sldId id="281"/>
            <p14:sldId id="335"/>
            <p14:sldId id="356"/>
            <p14:sldId id="336"/>
            <p14:sldId id="357"/>
            <p14:sldId id="354"/>
            <p14:sldId id="365"/>
            <p14:sldId id="338"/>
            <p14:sldId id="337"/>
            <p14:sldId id="367"/>
            <p14:sldId id="355"/>
            <p14:sldId id="359"/>
            <p14:sldId id="340"/>
            <p14:sldId id="368"/>
            <p14:sldId id="369"/>
            <p14:sldId id="360"/>
            <p14:sldId id="361"/>
            <p14:sldId id="362"/>
            <p14:sldId id="341"/>
            <p14:sldId id="36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144" userDrawn="1">
          <p15:clr>
            <a:srgbClr val="A4A3A4"/>
          </p15:clr>
        </p15:guide>
        <p15:guide id="2" orient="horz" pos="2300" userDrawn="1">
          <p15:clr>
            <a:srgbClr val="A4A3A4"/>
          </p15:clr>
        </p15:guide>
        <p15:guide id="3" pos="278" userDrawn="1">
          <p15:clr>
            <a:srgbClr val="A4A3A4"/>
          </p15:clr>
        </p15:guide>
        <p15:guide id="4" pos="3025" userDrawn="1">
          <p15:clr>
            <a:srgbClr val="A4A3A4"/>
          </p15:clr>
        </p15:guide>
        <p15:guide id="5" pos="577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66DC26-757F-85BD-4350-907372287C8D}" name="Johan Deprez" initials="JD" userId="S::johan.deprez@kuleuven.be::98abffb1-883e-48c6-b132-b30d05f0ed39" providerId="AD"/>
  <p188:author id="{7817896C-AC5E-0DDE-0883-448FA3A79AE3}" name="Gilberte Verbeeck" initials="GV" userId="S::gverbeec@ad.ua.ac.be::0e3d55f5-89ef-419e-b997-3fdad892a08e" providerId="AD"/>
  <p188:author id="{FA628AC2-1C11-315A-92A2-DDE53C43E8FF}" name="Gilberte Verbeeck" initials="GV" userId="S::gilberte.verbeeck_uantwerpen.be#ext#@kuleuven.onmicrosoft.com::d3f281aa-7ca2-4642-9f38-add24c0c49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C6450-709D-4E3A-8EF5-D361719F74E5}" v="65" dt="2025-11-16T10:43:37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39" autoAdjust="0"/>
  </p:normalViewPr>
  <p:slideViewPr>
    <p:cSldViewPr snapToGrid="0">
      <p:cViewPr varScale="1">
        <p:scale>
          <a:sx n="85" d="100"/>
          <a:sy n="85" d="100"/>
        </p:scale>
        <p:origin x="14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44"/>
        <p:guide orient="horz" pos="2300"/>
        <p:guide pos="278"/>
        <p:guide pos="3025"/>
        <p:guide pos="57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 Deprez" userId="98abffb1-883e-48c6-b132-b30d05f0ed39" providerId="ADAL" clId="{43AC6450-709D-4E3A-8EF5-D361719F74E5}"/>
    <pc:docChg chg="custSel delSld modSld modSection modNotesMaster">
      <pc:chgData name="Johan Deprez" userId="98abffb1-883e-48c6-b132-b30d05f0ed39" providerId="ADAL" clId="{43AC6450-709D-4E3A-8EF5-D361719F74E5}" dt="2025-11-16T10:43:37.699" v="202" actId="6549"/>
      <pc:docMkLst>
        <pc:docMk/>
      </pc:docMkLst>
      <pc:sldChg chg="modSp mod modNotesTx">
        <pc:chgData name="Johan Deprez" userId="98abffb1-883e-48c6-b132-b30d05f0ed39" providerId="ADAL" clId="{43AC6450-709D-4E3A-8EF5-D361719F74E5}" dt="2025-11-14T13:25:53.068" v="173" actId="20577"/>
        <pc:sldMkLst>
          <pc:docMk/>
          <pc:sldMk cId="2323801077" sldId="257"/>
        </pc:sldMkLst>
        <pc:spChg chg="mod">
          <ac:chgData name="Johan Deprez" userId="98abffb1-883e-48c6-b132-b30d05f0ed39" providerId="ADAL" clId="{43AC6450-709D-4E3A-8EF5-D361719F74E5}" dt="2025-11-14T13:25:53.068" v="173" actId="20577"/>
          <ac:spMkLst>
            <pc:docMk/>
            <pc:sldMk cId="2323801077" sldId="257"/>
            <ac:spMk id="3" creationId="{BE59F27B-4FA1-1945-B3AE-2234EB3F591F}"/>
          </ac:spMkLst>
        </pc:spChg>
      </pc:sldChg>
      <pc:sldChg chg="addSp modSp modNotesTx">
        <pc:chgData name="Johan Deprez" userId="98abffb1-883e-48c6-b132-b30d05f0ed39" providerId="ADAL" clId="{43AC6450-709D-4E3A-8EF5-D361719F74E5}" dt="2025-11-14T13:30:11.533" v="174"/>
        <pc:sldMkLst>
          <pc:docMk/>
          <pc:sldMk cId="766013492" sldId="273"/>
        </pc:sldMkLst>
        <pc:spChg chg="add mod">
          <ac:chgData name="Johan Deprez" userId="98abffb1-883e-48c6-b132-b30d05f0ed39" providerId="ADAL" clId="{43AC6450-709D-4E3A-8EF5-D361719F74E5}" dt="2025-11-14T13:30:11.533" v="174"/>
          <ac:spMkLst>
            <pc:docMk/>
            <pc:sldMk cId="766013492" sldId="273"/>
            <ac:spMk id="8" creationId="{9DEC330A-34FB-EE02-4D75-AE3DA652C811}"/>
          </ac:spMkLst>
        </pc:spChg>
      </pc:sldChg>
      <pc:sldChg chg="modNotesTx">
        <pc:chgData name="Johan Deprez" userId="98abffb1-883e-48c6-b132-b30d05f0ed39" providerId="ADAL" clId="{43AC6450-709D-4E3A-8EF5-D361719F74E5}" dt="2025-11-04T19:16:43.365" v="5" actId="6549"/>
        <pc:sldMkLst>
          <pc:docMk/>
          <pc:sldMk cId="1044257640" sldId="274"/>
        </pc:sldMkLst>
      </pc:sldChg>
      <pc:sldChg chg="modNotesTx">
        <pc:chgData name="Johan Deprez" userId="98abffb1-883e-48c6-b132-b30d05f0ed39" providerId="ADAL" clId="{43AC6450-709D-4E3A-8EF5-D361719F74E5}" dt="2025-11-04T19:16:49.398" v="6" actId="6549"/>
        <pc:sldMkLst>
          <pc:docMk/>
          <pc:sldMk cId="1997461437" sldId="275"/>
        </pc:sldMkLst>
      </pc:sldChg>
      <pc:sldChg chg="modNotesTx">
        <pc:chgData name="Johan Deprez" userId="98abffb1-883e-48c6-b132-b30d05f0ed39" providerId="ADAL" clId="{43AC6450-709D-4E3A-8EF5-D361719F74E5}" dt="2025-11-04T19:19:21.373" v="36" actId="6549"/>
        <pc:sldMkLst>
          <pc:docMk/>
          <pc:sldMk cId="3065981812" sldId="280"/>
        </pc:sldMkLst>
      </pc:sldChg>
      <pc:sldChg chg="modNotesTx">
        <pc:chgData name="Johan Deprez" userId="98abffb1-883e-48c6-b132-b30d05f0ed39" providerId="ADAL" clId="{43AC6450-709D-4E3A-8EF5-D361719F74E5}" dt="2025-11-04T19:19:48.829" v="42" actId="6549"/>
        <pc:sldMkLst>
          <pc:docMk/>
          <pc:sldMk cId="3466788675" sldId="282"/>
        </pc:sldMkLst>
      </pc:sldChg>
      <pc:sldChg chg="modNotesTx">
        <pc:chgData name="Johan Deprez" userId="98abffb1-883e-48c6-b132-b30d05f0ed39" providerId="ADAL" clId="{43AC6450-709D-4E3A-8EF5-D361719F74E5}" dt="2025-11-04T19:17:18.492" v="12" actId="6549"/>
        <pc:sldMkLst>
          <pc:docMk/>
          <pc:sldMk cId="637973135" sldId="314"/>
        </pc:sldMkLst>
      </pc:sldChg>
      <pc:sldChg chg="modNotesTx">
        <pc:chgData name="Johan Deprez" userId="98abffb1-883e-48c6-b132-b30d05f0ed39" providerId="ADAL" clId="{43AC6450-709D-4E3A-8EF5-D361719F74E5}" dt="2025-11-04T19:17:10.437" v="10" actId="6549"/>
        <pc:sldMkLst>
          <pc:docMk/>
          <pc:sldMk cId="2202892684" sldId="315"/>
        </pc:sldMkLst>
      </pc:sldChg>
      <pc:sldChg chg="modNotesTx">
        <pc:chgData name="Johan Deprez" userId="98abffb1-883e-48c6-b132-b30d05f0ed39" providerId="ADAL" clId="{43AC6450-709D-4E3A-8EF5-D361719F74E5}" dt="2025-11-04T19:17:14.437" v="11" actId="6549"/>
        <pc:sldMkLst>
          <pc:docMk/>
          <pc:sldMk cId="43474538" sldId="316"/>
        </pc:sldMkLst>
      </pc:sldChg>
      <pc:sldChg chg="modNotesTx">
        <pc:chgData name="Johan Deprez" userId="98abffb1-883e-48c6-b132-b30d05f0ed39" providerId="ADAL" clId="{43AC6450-709D-4E3A-8EF5-D361719F74E5}" dt="2025-11-04T19:17:05.724" v="9" actId="6549"/>
        <pc:sldMkLst>
          <pc:docMk/>
          <pc:sldMk cId="2188338335" sldId="317"/>
        </pc:sldMkLst>
      </pc:sldChg>
      <pc:sldChg chg="modNotesTx">
        <pc:chgData name="Johan Deprez" userId="98abffb1-883e-48c6-b132-b30d05f0ed39" providerId="ADAL" clId="{43AC6450-709D-4E3A-8EF5-D361719F74E5}" dt="2025-11-04T19:17:45.797" v="17" actId="6549"/>
        <pc:sldMkLst>
          <pc:docMk/>
          <pc:sldMk cId="4072947084" sldId="318"/>
        </pc:sldMkLst>
      </pc:sldChg>
      <pc:sldChg chg="modNotesTx">
        <pc:chgData name="Johan Deprez" userId="98abffb1-883e-48c6-b132-b30d05f0ed39" providerId="ADAL" clId="{43AC6450-709D-4E3A-8EF5-D361719F74E5}" dt="2025-11-04T19:17:35.285" v="15" actId="6549"/>
        <pc:sldMkLst>
          <pc:docMk/>
          <pc:sldMk cId="1518355906" sldId="319"/>
        </pc:sldMkLst>
      </pc:sldChg>
      <pc:sldChg chg="modNotesTx">
        <pc:chgData name="Johan Deprez" userId="98abffb1-883e-48c6-b132-b30d05f0ed39" providerId="ADAL" clId="{43AC6450-709D-4E3A-8EF5-D361719F74E5}" dt="2025-11-04T19:17:22.678" v="13" actId="6549"/>
        <pc:sldMkLst>
          <pc:docMk/>
          <pc:sldMk cId="1023870602" sldId="320"/>
        </pc:sldMkLst>
      </pc:sldChg>
      <pc:sldChg chg="modNotesTx">
        <pc:chgData name="Johan Deprez" userId="98abffb1-883e-48c6-b132-b30d05f0ed39" providerId="ADAL" clId="{43AC6450-709D-4E3A-8EF5-D361719F74E5}" dt="2025-11-04T19:17:29.071" v="14" actId="6549"/>
        <pc:sldMkLst>
          <pc:docMk/>
          <pc:sldMk cId="3186480110" sldId="321"/>
        </pc:sldMkLst>
      </pc:sldChg>
      <pc:sldChg chg="modNotesTx">
        <pc:chgData name="Johan Deprez" userId="98abffb1-883e-48c6-b132-b30d05f0ed39" providerId="ADAL" clId="{43AC6450-709D-4E3A-8EF5-D361719F74E5}" dt="2025-11-04T19:18:39.541" v="29" actId="6549"/>
        <pc:sldMkLst>
          <pc:docMk/>
          <pc:sldMk cId="684003075" sldId="325"/>
        </pc:sldMkLst>
      </pc:sldChg>
      <pc:sldChg chg="modNotesTx">
        <pc:chgData name="Johan Deprez" userId="98abffb1-883e-48c6-b132-b30d05f0ed39" providerId="ADAL" clId="{43AC6450-709D-4E3A-8EF5-D361719F74E5}" dt="2025-11-04T19:18:43.548" v="30" actId="6549"/>
        <pc:sldMkLst>
          <pc:docMk/>
          <pc:sldMk cId="2944718511" sldId="326"/>
        </pc:sldMkLst>
      </pc:sldChg>
      <pc:sldChg chg="modNotesTx">
        <pc:chgData name="Johan Deprez" userId="98abffb1-883e-48c6-b132-b30d05f0ed39" providerId="ADAL" clId="{43AC6450-709D-4E3A-8EF5-D361719F74E5}" dt="2025-11-04T19:18:33.061" v="28" actId="6549"/>
        <pc:sldMkLst>
          <pc:docMk/>
          <pc:sldMk cId="2427649003" sldId="327"/>
        </pc:sldMkLst>
      </pc:sldChg>
      <pc:sldChg chg="modNotesTx">
        <pc:chgData name="Johan Deprez" userId="98abffb1-883e-48c6-b132-b30d05f0ed39" providerId="ADAL" clId="{43AC6450-709D-4E3A-8EF5-D361719F74E5}" dt="2025-11-04T19:17:39.773" v="16" actId="6549"/>
        <pc:sldMkLst>
          <pc:docMk/>
          <pc:sldMk cId="2994062312" sldId="328"/>
        </pc:sldMkLst>
      </pc:sldChg>
      <pc:sldChg chg="modNotesTx">
        <pc:chgData name="Johan Deprez" userId="98abffb1-883e-48c6-b132-b30d05f0ed39" providerId="ADAL" clId="{43AC6450-709D-4E3A-8EF5-D361719F74E5}" dt="2025-11-04T19:18:00.892" v="21" actId="5793"/>
        <pc:sldMkLst>
          <pc:docMk/>
          <pc:sldMk cId="21780495" sldId="329"/>
        </pc:sldMkLst>
      </pc:sldChg>
      <pc:sldChg chg="modNotesTx">
        <pc:chgData name="Johan Deprez" userId="98abffb1-883e-48c6-b132-b30d05f0ed39" providerId="ADAL" clId="{43AC6450-709D-4E3A-8EF5-D361719F74E5}" dt="2025-11-04T19:15:44.789" v="4" actId="20577"/>
        <pc:sldMkLst>
          <pc:docMk/>
          <pc:sldMk cId="2018174173" sldId="332"/>
        </pc:sldMkLst>
      </pc:sldChg>
      <pc:sldChg chg="modSp modNotesTx">
        <pc:chgData name="Johan Deprez" userId="98abffb1-883e-48c6-b132-b30d05f0ed39" providerId="ADAL" clId="{43AC6450-709D-4E3A-8EF5-D361719F74E5}" dt="2025-11-16T10:42:59.967" v="200" actId="20577"/>
        <pc:sldMkLst>
          <pc:docMk/>
          <pc:sldMk cId="1745466296" sldId="333"/>
        </pc:sldMkLst>
        <pc:spChg chg="mod">
          <ac:chgData name="Johan Deprez" userId="98abffb1-883e-48c6-b132-b30d05f0ed39" providerId="ADAL" clId="{43AC6450-709D-4E3A-8EF5-D361719F74E5}" dt="2025-11-16T10:42:59.967" v="200" actId="20577"/>
          <ac:spMkLst>
            <pc:docMk/>
            <pc:sldMk cId="1745466296" sldId="333"/>
            <ac:spMk id="4" creationId="{7CEECAB3-4945-8CD6-DD9C-90DCA1F4492A}"/>
          </ac:spMkLst>
        </pc:spChg>
      </pc:sldChg>
      <pc:sldChg chg="modAnim">
        <pc:chgData name="Johan Deprez" userId="98abffb1-883e-48c6-b132-b30d05f0ed39" providerId="ADAL" clId="{43AC6450-709D-4E3A-8EF5-D361719F74E5}" dt="2025-11-13T09:23:42.650" v="59"/>
        <pc:sldMkLst>
          <pc:docMk/>
          <pc:sldMk cId="4051767275" sldId="337"/>
        </pc:sldMkLst>
      </pc:sldChg>
      <pc:sldChg chg="modAnim modNotesTx">
        <pc:chgData name="Johan Deprez" userId="98abffb1-883e-48c6-b132-b30d05f0ed39" providerId="ADAL" clId="{43AC6450-709D-4E3A-8EF5-D361719F74E5}" dt="2025-11-14T13:23:10.489" v="75"/>
        <pc:sldMkLst>
          <pc:docMk/>
          <pc:sldMk cId="2352943532" sldId="338"/>
        </pc:sldMkLst>
      </pc:sldChg>
      <pc:sldChg chg="modNotesTx">
        <pc:chgData name="Johan Deprez" userId="98abffb1-883e-48c6-b132-b30d05f0ed39" providerId="ADAL" clId="{43AC6450-709D-4E3A-8EF5-D361719F74E5}" dt="2025-11-04T19:18:29.080" v="27" actId="6549"/>
        <pc:sldMkLst>
          <pc:docMk/>
          <pc:sldMk cId="2883916227" sldId="342"/>
        </pc:sldMkLst>
      </pc:sldChg>
      <pc:sldChg chg="modNotesTx">
        <pc:chgData name="Johan Deprez" userId="98abffb1-883e-48c6-b132-b30d05f0ed39" providerId="ADAL" clId="{43AC6450-709D-4E3A-8EF5-D361719F74E5}" dt="2025-11-04T19:17:53.225" v="19" actId="5793"/>
        <pc:sldMkLst>
          <pc:docMk/>
          <pc:sldMk cId="3064462207" sldId="344"/>
        </pc:sldMkLst>
      </pc:sldChg>
      <pc:sldChg chg="modNotesTx">
        <pc:chgData name="Johan Deprez" userId="98abffb1-883e-48c6-b132-b30d05f0ed39" providerId="ADAL" clId="{43AC6450-709D-4E3A-8EF5-D361719F74E5}" dt="2025-11-04T19:18:07.509" v="23" actId="5793"/>
        <pc:sldMkLst>
          <pc:docMk/>
          <pc:sldMk cId="3788249688" sldId="345"/>
        </pc:sldMkLst>
      </pc:sldChg>
      <pc:sldChg chg="modNotesTx">
        <pc:chgData name="Johan Deprez" userId="98abffb1-883e-48c6-b132-b30d05f0ed39" providerId="ADAL" clId="{43AC6450-709D-4E3A-8EF5-D361719F74E5}" dt="2025-11-04T19:21:03.453" v="45" actId="6549"/>
        <pc:sldMkLst>
          <pc:docMk/>
          <pc:sldMk cId="1382348650" sldId="346"/>
        </pc:sldMkLst>
      </pc:sldChg>
      <pc:sldChg chg="modNotesTx">
        <pc:chgData name="Johan Deprez" userId="98abffb1-883e-48c6-b132-b30d05f0ed39" providerId="ADAL" clId="{43AC6450-709D-4E3A-8EF5-D361719F74E5}" dt="2025-11-04T19:18:14.084" v="24" actId="6549"/>
        <pc:sldMkLst>
          <pc:docMk/>
          <pc:sldMk cId="630889516" sldId="347"/>
        </pc:sldMkLst>
      </pc:sldChg>
      <pc:sldChg chg="modNotesTx">
        <pc:chgData name="Johan Deprez" userId="98abffb1-883e-48c6-b132-b30d05f0ed39" providerId="ADAL" clId="{43AC6450-709D-4E3A-8EF5-D361719F74E5}" dt="2025-11-04T19:18:18.349" v="25" actId="6549"/>
        <pc:sldMkLst>
          <pc:docMk/>
          <pc:sldMk cId="1098076067" sldId="348"/>
        </pc:sldMkLst>
      </pc:sldChg>
      <pc:sldChg chg="modAnim modNotesTx">
        <pc:chgData name="Johan Deprez" userId="98abffb1-883e-48c6-b132-b30d05f0ed39" providerId="ADAL" clId="{43AC6450-709D-4E3A-8EF5-D361719F74E5}" dt="2025-11-14T13:22:15.223" v="73"/>
        <pc:sldMkLst>
          <pc:docMk/>
          <pc:sldMk cId="2619425352" sldId="349"/>
        </pc:sldMkLst>
      </pc:sldChg>
      <pc:sldChg chg="modSp modNotesTx">
        <pc:chgData name="Johan Deprez" userId="98abffb1-883e-48c6-b132-b30d05f0ed39" providerId="ADAL" clId="{43AC6450-709D-4E3A-8EF5-D361719F74E5}" dt="2025-11-16T10:43:37.699" v="202" actId="6549"/>
        <pc:sldMkLst>
          <pc:docMk/>
          <pc:sldMk cId="3234697440" sldId="350"/>
        </pc:sldMkLst>
        <pc:spChg chg="mod">
          <ac:chgData name="Johan Deprez" userId="98abffb1-883e-48c6-b132-b30d05f0ed39" providerId="ADAL" clId="{43AC6450-709D-4E3A-8EF5-D361719F74E5}" dt="2025-11-16T10:43:37.699" v="202" actId="6549"/>
          <ac:spMkLst>
            <pc:docMk/>
            <pc:sldMk cId="3234697440" sldId="350"/>
            <ac:spMk id="4" creationId="{1D7FB530-4CCB-5A5F-B47A-02ACC3353CD3}"/>
          </ac:spMkLst>
        </pc:spChg>
      </pc:sldChg>
      <pc:sldChg chg="modNotesTx">
        <pc:chgData name="Johan Deprez" userId="98abffb1-883e-48c6-b132-b30d05f0ed39" providerId="ADAL" clId="{43AC6450-709D-4E3A-8EF5-D361719F74E5}" dt="2025-11-04T19:19:39.660" v="40" actId="6549"/>
        <pc:sldMkLst>
          <pc:docMk/>
          <pc:sldMk cId="689868987" sldId="351"/>
        </pc:sldMkLst>
      </pc:sldChg>
      <pc:sldChg chg="modNotesTx">
        <pc:chgData name="Johan Deprez" userId="98abffb1-883e-48c6-b132-b30d05f0ed39" providerId="ADAL" clId="{43AC6450-709D-4E3A-8EF5-D361719F74E5}" dt="2025-11-04T19:19:35.630" v="39" actId="6549"/>
        <pc:sldMkLst>
          <pc:docMk/>
          <pc:sldMk cId="2608220221" sldId="352"/>
        </pc:sldMkLst>
      </pc:sldChg>
      <pc:sldChg chg="modNotesTx">
        <pc:chgData name="Johan Deprez" userId="98abffb1-883e-48c6-b132-b30d05f0ed39" providerId="ADAL" clId="{43AC6450-709D-4E3A-8EF5-D361719F74E5}" dt="2025-11-04T19:20:04.828" v="43" actId="6549"/>
        <pc:sldMkLst>
          <pc:docMk/>
          <pc:sldMk cId="3911533316" sldId="354"/>
        </pc:sldMkLst>
      </pc:sldChg>
      <pc:sldChg chg="modSp">
        <pc:chgData name="Johan Deprez" userId="98abffb1-883e-48c6-b132-b30d05f0ed39" providerId="ADAL" clId="{43AC6450-709D-4E3A-8EF5-D361719F74E5}" dt="2025-11-14T13:23:33.214" v="78" actId="13926"/>
        <pc:sldMkLst>
          <pc:docMk/>
          <pc:sldMk cId="3438460743" sldId="362"/>
        </pc:sldMkLst>
        <pc:spChg chg="mod">
          <ac:chgData name="Johan Deprez" userId="98abffb1-883e-48c6-b132-b30d05f0ed39" providerId="ADAL" clId="{43AC6450-709D-4E3A-8EF5-D361719F74E5}" dt="2025-11-14T13:23:33.214" v="78" actId="13926"/>
          <ac:spMkLst>
            <pc:docMk/>
            <pc:sldMk cId="3438460743" sldId="362"/>
            <ac:spMk id="4" creationId="{3ADFF761-652E-FD91-F4C1-C6C36C7D46AB}"/>
          </ac:spMkLst>
        </pc:spChg>
      </pc:sldChg>
      <pc:sldChg chg="modNotesTx">
        <pc:chgData name="Johan Deprez" userId="98abffb1-883e-48c6-b132-b30d05f0ed39" providerId="ADAL" clId="{43AC6450-709D-4E3A-8EF5-D361719F74E5}" dt="2025-11-04T19:19:44.933" v="41" actId="6549"/>
        <pc:sldMkLst>
          <pc:docMk/>
          <pc:sldMk cId="3677293800" sldId="363"/>
        </pc:sldMkLst>
      </pc:sldChg>
      <pc:sldChg chg="modNotesTx">
        <pc:chgData name="Johan Deprez" userId="98abffb1-883e-48c6-b132-b30d05f0ed39" providerId="ADAL" clId="{43AC6450-709D-4E3A-8EF5-D361719F74E5}" dt="2025-11-04T19:19:30.925" v="38" actId="6549"/>
        <pc:sldMkLst>
          <pc:docMk/>
          <pc:sldMk cId="4266491763" sldId="364"/>
        </pc:sldMkLst>
      </pc:sldChg>
      <pc:sldChg chg="del">
        <pc:chgData name="Johan Deprez" userId="98abffb1-883e-48c6-b132-b30d05f0ed39" providerId="ADAL" clId="{43AC6450-709D-4E3A-8EF5-D361719F74E5}" dt="2025-11-04T19:19:09.917" v="33" actId="47"/>
        <pc:sldMkLst>
          <pc:docMk/>
          <pc:sldMk cId="3683508411" sldId="370"/>
        </pc:sldMkLst>
      </pc:sldChg>
      <pc:sldChg chg="del">
        <pc:chgData name="Johan Deprez" userId="98abffb1-883e-48c6-b132-b30d05f0ed39" providerId="ADAL" clId="{43AC6450-709D-4E3A-8EF5-D361719F74E5}" dt="2025-11-04T19:19:12.748" v="34" actId="47"/>
        <pc:sldMkLst>
          <pc:docMk/>
          <pc:sldMk cId="1260791395" sldId="374"/>
        </pc:sldMkLst>
      </pc:sldChg>
      <pc:sldChg chg="del">
        <pc:chgData name="Johan Deprez" userId="98abffb1-883e-48c6-b132-b30d05f0ed39" providerId="ADAL" clId="{43AC6450-709D-4E3A-8EF5-D361719F74E5}" dt="2025-11-04T19:19:15.910" v="35" actId="47"/>
        <pc:sldMkLst>
          <pc:docMk/>
          <pc:sldMk cId="1803509275" sldId="375"/>
        </pc:sldMkLst>
      </pc:sldChg>
      <pc:sldChg chg="modNotesTx">
        <pc:chgData name="Johan Deprez" userId="98abffb1-883e-48c6-b132-b30d05f0ed39" providerId="ADAL" clId="{43AC6450-709D-4E3A-8EF5-D361719F74E5}" dt="2025-11-04T19:18:53.693" v="32" actId="6549"/>
        <pc:sldMkLst>
          <pc:docMk/>
          <pc:sldMk cId="1593422921" sldId="380"/>
        </pc:sldMkLst>
      </pc:sldChg>
      <pc:sldChg chg="modNotesTx">
        <pc:chgData name="Johan Deprez" userId="98abffb1-883e-48c6-b132-b30d05f0ed39" providerId="ADAL" clId="{43AC6450-709D-4E3A-8EF5-D361719F74E5}" dt="2025-11-04T19:18:48.173" v="31" actId="6549"/>
        <pc:sldMkLst>
          <pc:docMk/>
          <pc:sldMk cId="1014055827" sldId="3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161192" cy="366694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437769" y="0"/>
            <a:ext cx="4161192" cy="366694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r">
              <a:defRPr sz="1200"/>
            </a:lvl1pPr>
          </a:lstStyle>
          <a:p>
            <a:fld id="{EC02EF5D-8EC4-45D9-8D46-7917D47DF13E}" type="datetimeFigureOut">
              <a:rPr lang="nl-BE" smtClean="0"/>
              <a:t>16/11/2025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608263" y="915988"/>
            <a:ext cx="4384675" cy="2466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5" rIns="92290" bIns="46145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60794" y="3520968"/>
            <a:ext cx="7679615" cy="2879834"/>
          </a:xfrm>
          <a:prstGeom prst="rect">
            <a:avLst/>
          </a:prstGeom>
        </p:spPr>
        <p:txBody>
          <a:bodyPr vert="horz" lIns="92290" tIns="46145" rIns="92290" bIns="46145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6948506"/>
            <a:ext cx="4161192" cy="366694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437769" y="6948506"/>
            <a:ext cx="4161192" cy="366694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r">
              <a:defRPr sz="1200"/>
            </a:lvl1pPr>
          </a:lstStyle>
          <a:p>
            <a:fld id="{CD7669F7-8003-4D8D-A1D0-FAFCEE68FA0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239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3604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2877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4635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558F-7EEE-4803-B0D5-28AE80F0003D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4989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533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4782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8212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D1CEA-A5E7-C633-884F-9BAA406B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BFDE2EE-EC1D-CB0F-6568-F0A937C4C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FCBF606-5AFB-B9DB-9B93-020147452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0C3483-E6D6-BF82-D227-0E99F9249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0950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5FE88-4AB5-1301-0D76-A4C7BB18B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38759E1-71ED-23A6-D2C7-74564CBF9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E905F8-86D7-5F1C-E56B-9CE376E26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A94CB0-8B2F-3450-A396-2D7F2FC2D6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0626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7959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CF80-339E-99BE-4E91-78330D56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B045924-B20B-2DA6-E2CF-135E74AD2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5F024F-CE0C-07C9-3151-05D6B8911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BA0C4B-73EC-A6C4-9426-D835BA2AA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667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483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50DDB-F86D-13D0-FC34-34E578E45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772CF0E-27D3-2B93-E93E-69ED451ED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D36147C-5C04-6BF3-4431-0FF1EB587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26AFCF-6C26-8F3D-EEF4-C7FACB354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0083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A86C4-81B1-5BC4-B3AB-701152C71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DFA53F-D53E-5341-3721-7CF8D3D23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A5D3F49-D3DF-4CC3-2B80-6F91850F8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AF3835F-4569-24B9-7DE0-D4E7E95A8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7825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3818B-C59D-D5E3-EA7C-22CCEC86A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2DFD09F-3B84-F786-C0DB-E3E76F579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6E987F2-9E0E-4588-F565-A0C10EB96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2D0A05-4AB2-326C-4982-26925AC46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4901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5553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C3B01-4F29-AF98-9928-900FC1C55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C91C062-B522-E00C-6A63-A4E1DA34C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DE0F58-361B-7DAF-9E42-A9A389356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904">
              <a:defRPr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45C134-A373-8E64-FD0E-60629A447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3257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4084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7861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33613-FE81-0E6A-96F5-1DE9D4E2C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65214A3-03C0-64F5-0AAD-AA7B07A35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6B606F-2845-C5AB-60A3-4D7316F6B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83C9D9-D9CA-B9E2-47C4-CDF4870E2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50775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F58DA-2FFA-FD3A-8621-E8DDD38C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A8EE383-79D8-39DB-DF21-115C3092D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47DD2D-77F4-5228-0AD0-096BF9BC9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68EEC4-CB5B-C31E-E12D-9F464F18C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23224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D51C-B347-8675-44F2-CCC68A78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74C7C48-4166-CA49-D33B-2629C9FB9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D6543D4-F772-9071-BF34-54865D5F0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5707E42-3BB7-ACF1-4A27-668E5ABBE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025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0305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7999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418A4-AD7D-A298-11FD-470E1197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D4E93C-2D8C-6777-FA98-5AF2E0B30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19D431A-1B09-D826-928E-D2C445C75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3F1088-A254-3C61-AE6A-D08F76262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8938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13D5D-F7C4-BC1C-40DC-A47BF062C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FA5545E-F1E6-61C5-C47D-FFFBD2174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957A1B-0E07-77B9-DE4B-A36ECCB81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535544-9D65-9F92-A994-843464D5F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1750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D918F-FD43-5AF8-8655-81BC7F18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C31B455-4D15-6172-F658-6F735DA5D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52B6D4C-6528-9FE0-374D-2B0415BD0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89CD6D-598E-531E-FC2A-F8D423EAC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5396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CD6E0-28C4-9416-C0AD-004D9AF49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5CB3DA3-97A5-2CE1-06CF-4B4365F25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827A95C-8E15-4779-9D5C-2A6546F0C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FCFCE8-6BDD-18EE-19BC-F96E4E24D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57982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8613A-3165-9E77-0C9A-C15DD1F62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87D26C4-EDA3-8844-FFD4-301D5AA10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4F840C-2A36-A10F-38C4-6D1AF67EE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049416-3CCD-35A6-F6D9-D3B2CD596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459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9687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3665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765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4206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85623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71430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37878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0912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48BF9-018F-24B0-C551-5D9B71DC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10B573-D696-6F0C-7FFC-696433E6E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B7D50-767B-74D4-F3C9-E2DB74131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A396F-6182-06BC-CB8C-2D070D698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66414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68692-83FC-9610-312D-3F291028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212123-A44B-F245-9CB0-43E441C81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F9606-6120-2E0C-0299-817D19D05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C372F-B053-C309-FCF1-5CC11272A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57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3304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558F-7EEE-4803-B0D5-28AE80F0003D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7911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144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9511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2512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669F7-8003-4D8D-A1D0-FAFCEE68FA0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888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enke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F0EA669-8677-CD4C-AD8D-C4852AC0E3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577009"/>
            <a:ext cx="10944226" cy="46602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74638" indent="-274638"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 b="1" i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>
              <a:buSzPct val="75000"/>
              <a:buFont typeface="Wingdings" pitchFamily="2" charset="2"/>
              <a:buChar char="§"/>
              <a:defRPr sz="2400" b="0" i="0">
                <a:solidFill>
                  <a:schemeClr val="accent1"/>
                </a:solidFill>
                <a:latin typeface="+mn-lt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</a:lstStyle>
          <a:p>
            <a:r>
              <a:rPr lang="nl-NL"/>
              <a:t>Eerste niveau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563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001DE70-4479-594D-A26D-6DB2E92A0A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2724" y="4184248"/>
            <a:ext cx="3434216" cy="2050586"/>
          </a:xfrm>
        </p:spPr>
        <p:txBody>
          <a:bodyPr lIns="0" tIns="0" rIns="0" bIns="0"/>
          <a:lstStyle>
            <a:lvl1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67FEAD4B-4784-944D-8A3A-6F8F05B2424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79572" y="4184248"/>
            <a:ext cx="3444601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200DA6C-1B4D-7949-8FFA-3FD5A35A038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125016" y="4184248"/>
            <a:ext cx="3422523" cy="2053040"/>
          </a:xfrm>
        </p:spPr>
        <p:txBody>
          <a:bodyPr lIns="0" tIns="0" rIns="0" bIns="0"/>
          <a:lstStyle>
            <a:lvl1pPr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70" y="3547641"/>
            <a:ext cx="345701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3711" y="3547641"/>
            <a:ext cx="3423828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35526" cy="522288"/>
          </a:xfrm>
        </p:spPr>
        <p:txBody>
          <a:bodyPr lIns="0" tIns="0" rIns="0" bIns="0">
            <a:normAutofit/>
          </a:bodyPr>
          <a:lstStyle>
            <a:lvl1pPr algn="l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3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106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8" y="643266"/>
            <a:ext cx="3447151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18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96712-8A94-CB4B-8CE6-B7A18FB19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CEE21860-5FC5-0A4C-BF9F-FA989D78CDF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1466" y="4248036"/>
            <a:ext cx="3439464" cy="1989251"/>
          </a:xfrm>
        </p:spPr>
        <p:txBody>
          <a:bodyPr lIns="0" tIns="0" rIns="0" bIns="0"/>
          <a:lstStyle>
            <a:lvl1pPr algn="ctr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9BF78AC3-F061-4145-A432-3FB7391D0F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198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1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afbeelding 33">
            <a:extLst>
              <a:ext uri="{FF2B5EF4-FFF2-40B4-BE49-F238E27FC236}">
                <a16:creationId xmlns:a16="http://schemas.microsoft.com/office/drawing/2014/main" id="{AAA97E2B-5188-B740-8501-2BF96B4796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53126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6410F448-44B9-E245-8CA2-3AC4F6FCD9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05909" y="1378339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16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C9026212-289C-F34A-A4D7-E30D294D41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810" y="3725749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0" name="Tijdelijke aanduiding voor inhoud 19">
            <a:extLst>
              <a:ext uri="{FF2B5EF4-FFF2-40B4-BE49-F238E27FC236}">
                <a16:creationId xmlns:a16="http://schemas.microsoft.com/office/drawing/2014/main" id="{BAE77478-3281-CE4C-A99F-3E6F4A49E17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23177" y="4248037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2A680A-1625-824E-8281-465F0A135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2521" y="3725750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2" name="Tijdelijke aanduiding voor inhoud 19">
            <a:extLst>
              <a:ext uri="{FF2B5EF4-FFF2-40B4-BE49-F238E27FC236}">
                <a16:creationId xmlns:a16="http://schemas.microsoft.com/office/drawing/2014/main" id="{050AED9D-9374-024A-95E7-51259149F7B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370394" y="4226560"/>
            <a:ext cx="3439464" cy="1989251"/>
          </a:xfrm>
        </p:spPr>
        <p:txBody>
          <a:bodyPr lIns="0" tIns="0" rIns="0" bIns="0"/>
          <a:lstStyle>
            <a:lvl1pPr algn="ctr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466E1215-57EE-734D-95D4-32CDFD6B77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9738" y="3704273"/>
            <a:ext cx="3440776" cy="522288"/>
          </a:xfrm>
        </p:spPr>
        <p:txBody>
          <a:bodyPr lIns="0" tIns="0" rIns="0" bIns="0">
            <a:normAutofit/>
          </a:bodyPr>
          <a:lstStyle>
            <a:lvl1pPr algn="ctr"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923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6pictogra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64A23-42F4-0341-A372-ED0B454B6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inhoud 19">
            <a:extLst>
              <a:ext uri="{FF2B5EF4-FFF2-40B4-BE49-F238E27FC236}">
                <a16:creationId xmlns:a16="http://schemas.microsoft.com/office/drawing/2014/main" id="{A56CA53A-2F47-F94E-BBC9-739AF3FD79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39266" y="2133247"/>
            <a:ext cx="2406350" cy="1404432"/>
          </a:xfrm>
        </p:spPr>
        <p:txBody>
          <a:bodyPr lIns="0" tIns="0" rIns="0" bIns="0"/>
          <a:lstStyle>
            <a:lvl1pPr algn="l"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5" name="Tijdelijke aanduiding voor afbeelding 33">
            <a:extLst>
              <a:ext uri="{FF2B5EF4-FFF2-40B4-BE49-F238E27FC236}">
                <a16:creationId xmlns:a16="http://schemas.microsoft.com/office/drawing/2014/main" id="{19D3F277-1732-274A-BDAC-F3BB5EB733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64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sz="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6" name="Tijdelijke aanduiding voor inhoud 19">
            <a:extLst>
              <a:ext uri="{FF2B5EF4-FFF2-40B4-BE49-F238E27FC236}">
                <a16:creationId xmlns:a16="http://schemas.microsoft.com/office/drawing/2014/main" id="{9D9A0FC3-0D38-0441-BB3C-75F8A95AF9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70977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Tijdelijke aanduiding voor afbeelding 33">
            <a:extLst>
              <a:ext uri="{FF2B5EF4-FFF2-40B4-BE49-F238E27FC236}">
                <a16:creationId xmlns:a16="http://schemas.microsoft.com/office/drawing/2014/main" id="{C73DE83C-1825-BF4A-A473-AF62420F8C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0221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2045FFF3-F25B-614B-A526-AC100D6B9B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815080" y="2133247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Tijdelijke aanduiding voor afbeelding 33">
            <a:extLst>
              <a:ext uri="{FF2B5EF4-FFF2-40B4-BE49-F238E27FC236}">
                <a16:creationId xmlns:a16="http://schemas.microsoft.com/office/drawing/2014/main" id="{64A41B62-3349-A641-9E85-33C3E278DD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41330" y="1389094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8F6B30C-94E8-264F-86F5-31D0E47D72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61850B4-D4F1-234A-9F22-195572228DA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CDD9BD6-DB58-C84C-BD3C-F9652F4D492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326874" y="1411391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14" name="Tijdelijke aanduiding voor inhoud 19">
            <a:extLst>
              <a:ext uri="{FF2B5EF4-FFF2-40B4-BE49-F238E27FC236}">
                <a16:creationId xmlns:a16="http://schemas.microsoft.com/office/drawing/2014/main" id="{0385125A-3379-2746-BD83-583F817C5CC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339266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5" name="Tijdelijke aanduiding voor afbeelding 33">
            <a:extLst>
              <a:ext uri="{FF2B5EF4-FFF2-40B4-BE49-F238E27FC236}">
                <a16:creationId xmlns:a16="http://schemas.microsoft.com/office/drawing/2014/main" id="{965879DE-F296-964E-A952-9184C5050E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664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6" name="Tijdelijke aanduiding voor inhoud 19">
            <a:extLst>
              <a:ext uri="{FF2B5EF4-FFF2-40B4-BE49-F238E27FC236}">
                <a16:creationId xmlns:a16="http://schemas.microsoft.com/office/drawing/2014/main" id="{2459C232-5B0E-134D-B9C4-9B40E0751E2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070977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7" name="Tijdelijke aanduiding voor afbeelding 33">
            <a:extLst>
              <a:ext uri="{FF2B5EF4-FFF2-40B4-BE49-F238E27FC236}">
                <a16:creationId xmlns:a16="http://schemas.microsoft.com/office/drawing/2014/main" id="{D15EA347-33D1-EE4E-9464-3CF0EAE3CC0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0221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18" name="Tijdelijke aanduiding voor inhoud 19">
            <a:extLst>
              <a:ext uri="{FF2B5EF4-FFF2-40B4-BE49-F238E27FC236}">
                <a16:creationId xmlns:a16="http://schemas.microsoft.com/office/drawing/2014/main" id="{FA64A415-5531-2B4D-907A-7C688388BF9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815080" y="4585989"/>
            <a:ext cx="2406350" cy="1404432"/>
          </a:xfrm>
        </p:spPr>
        <p:txBody>
          <a:bodyPr lIns="0" tIns="0" rIns="0" bIns="0"/>
          <a:lstStyle>
            <a:lvl1pPr algn="l">
              <a:defRPr lang="nl-BE" sz="16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9" name="Tijdelijke aanduiding voor afbeelding 33">
            <a:extLst>
              <a:ext uri="{FF2B5EF4-FFF2-40B4-BE49-F238E27FC236}">
                <a16:creationId xmlns:a16="http://schemas.microsoft.com/office/drawing/2014/main" id="{4EC1974C-2EB3-274B-A88C-617CC7414E5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41330" y="3841836"/>
            <a:ext cx="467313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 lang="nl-BE" sz="800" b="0" i="0" kern="1200" dirty="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om een witte afbeelding toe </a:t>
            </a:r>
            <a:r>
              <a:rPr lang="nl-NL" err="1"/>
              <a:t>tevoegen</a:t>
            </a:r>
            <a:r>
              <a:rPr lang="nl-NL"/>
              <a:t> (</a:t>
            </a:r>
            <a:r>
              <a:rPr lang="nl-NL" err="1"/>
              <a:t>png</a:t>
            </a:r>
            <a:r>
              <a:rPr lang="nl-NL"/>
              <a:t>)</a:t>
            </a:r>
            <a:endParaRPr lang="nl-BE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330314A6-BF29-EC42-BF75-622C5286D53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D6D76FCC-D508-DD4F-BB82-48A5BCC5457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125E4E80-E44F-EA4F-8054-6AB42A8470B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326874" y="3864133"/>
            <a:ext cx="2418742" cy="563562"/>
          </a:xfrm>
        </p:spPr>
        <p:txBody>
          <a:bodyPr lIns="0" tIns="0" rIns="0" bIns="0">
            <a:noAutofit/>
          </a:bodyPr>
          <a:lstStyle>
            <a:lvl1pPr>
              <a:defRPr lang="nl-BE" sz="220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Project titel</a:t>
            </a:r>
          </a:p>
        </p:txBody>
      </p:sp>
    </p:spTree>
    <p:extLst>
      <p:ext uri="{BB962C8B-B14F-4D97-AF65-F5344CB8AC3E}">
        <p14:creationId xmlns:p14="http://schemas.microsoft.com/office/powerpoint/2010/main" val="414916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06A4-C8C0-BA4F-A09B-9014BCE4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6E971-EE47-7745-ACA8-1DEF0415F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967EE9E6-2701-5E4F-A341-5478485FBD8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59"/>
            <a:ext cx="10944224" cy="4658829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275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grafiek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F6014-7DB0-CF4A-88E9-463AB221AB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5457A-9933-1149-9392-ABAF631B7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grafiek 4">
            <a:extLst>
              <a:ext uri="{FF2B5EF4-FFF2-40B4-BE49-F238E27FC236}">
                <a16:creationId xmlns:a16="http://schemas.microsoft.com/office/drawing/2014/main" id="{3AF460E3-37FD-6B4C-86A1-EEC95DD40B34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3"/>
            <a:ext cx="10944224" cy="3476625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Klik op het pictogram als u een object wilt toevoegen</a:t>
            </a:r>
            <a:endParaRPr lang="nl-B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507705-E8A5-0A44-A7D0-4ECFDD43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690688"/>
            <a:ext cx="10936287" cy="885825"/>
          </a:xfrm>
        </p:spPr>
        <p:txBody>
          <a:bodyPr/>
          <a:lstStyle>
            <a:lvl1pPr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nl-NL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68361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Antwerpen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080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Antwerpen_onl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A766-FA6C-4E42-BAD1-58E378599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noProof="0"/>
              <a:t>Klik om de stijl van de titel te bewerken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1DCFB5-39F0-E04F-B592-B890194C0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5A4F71-3F20-42EB-95C9-52E7339E42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516380"/>
            <a:ext cx="10944225" cy="472090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nl-BE" noProof="0"/>
              <a:t>Eerste niveau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186268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Antwerpen_titel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4E5934-9A08-7D46-AB52-9B1B96722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81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volvl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7ABBDCB5-5D2A-8947-AEB8-B06A6093E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737623"/>
            <a:ext cx="10944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5C0A10-7AE5-B54C-981D-2DBA7B6F3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2160" y="1546407"/>
            <a:ext cx="2064856" cy="518757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08461-C600-4C47-803A-43BF0EAD9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4471987"/>
            <a:ext cx="10944225" cy="1062037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pic>
        <p:nvPicPr>
          <p:cNvPr id="6" name="Picture 5" descr="A blue and white sign with white text&#10;&#10;AI-generated content may be incorrect.">
            <a:extLst>
              <a:ext uri="{FF2B5EF4-FFF2-40B4-BE49-F238E27FC236}">
                <a16:creationId xmlns:a16="http://schemas.microsoft.com/office/drawing/2014/main" id="{CC114AB8-980C-3E4C-37ED-78615D16BA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1445" y="1547747"/>
            <a:ext cx="1450302" cy="517417"/>
          </a:xfrm>
          <a:prstGeom prst="rect">
            <a:avLst/>
          </a:prstGeom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404B35B0-4CA7-D8FF-6EEF-33E8E9FDBC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37430" y="1545217"/>
            <a:ext cx="3524110" cy="5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titel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AABACC8-28A2-D34B-8A1E-5CF7BA9005CC}"/>
              </a:ext>
            </a:extLst>
          </p:cNvPr>
          <p:cNvSpPr/>
          <p:nvPr userDrawn="1"/>
        </p:nvSpPr>
        <p:spPr>
          <a:xfrm>
            <a:off x="623888" y="627478"/>
            <a:ext cx="10954551" cy="5618356"/>
          </a:xfrm>
          <a:custGeom>
            <a:avLst/>
            <a:gdLst>
              <a:gd name="connsiteX0" fmla="*/ 0 w 10296525"/>
              <a:gd name="connsiteY0" fmla="*/ 0 h 4968875"/>
              <a:gd name="connsiteX1" fmla="*/ 10296525 w 10296525"/>
              <a:gd name="connsiteY1" fmla="*/ 0 h 4968875"/>
              <a:gd name="connsiteX2" fmla="*/ 10296525 w 10296525"/>
              <a:gd name="connsiteY2" fmla="*/ 4968875 h 4968875"/>
              <a:gd name="connsiteX3" fmla="*/ 253304 w 10296525"/>
              <a:gd name="connsiteY3" fmla="*/ 4968875 h 4968875"/>
              <a:gd name="connsiteX4" fmla="*/ 202263 w 10296525"/>
              <a:gd name="connsiteY4" fmla="*/ 4963730 h 4968875"/>
              <a:gd name="connsiteX5" fmla="*/ 0 w 10296525"/>
              <a:gd name="connsiteY5" fmla="*/ 4715562 h 4968875"/>
              <a:gd name="connsiteX6" fmla="*/ 0 w 10296525"/>
              <a:gd name="connsiteY6" fmla="*/ 0 h 4968875"/>
              <a:gd name="connsiteX0" fmla="*/ 0 w 10629811"/>
              <a:gd name="connsiteY0" fmla="*/ 0 h 4968875"/>
              <a:gd name="connsiteX1" fmla="*/ 10629811 w 10629811"/>
              <a:gd name="connsiteY1" fmla="*/ 8546 h 4968875"/>
              <a:gd name="connsiteX2" fmla="*/ 10296525 w 10629811"/>
              <a:gd name="connsiteY2" fmla="*/ 4968875 h 4968875"/>
              <a:gd name="connsiteX3" fmla="*/ 253304 w 10629811"/>
              <a:gd name="connsiteY3" fmla="*/ 4968875 h 4968875"/>
              <a:gd name="connsiteX4" fmla="*/ 202263 w 10629811"/>
              <a:gd name="connsiteY4" fmla="*/ 4963730 h 4968875"/>
              <a:gd name="connsiteX5" fmla="*/ 0 w 10629811"/>
              <a:gd name="connsiteY5" fmla="*/ 4715562 h 4968875"/>
              <a:gd name="connsiteX6" fmla="*/ 0 w 10629811"/>
              <a:gd name="connsiteY6" fmla="*/ 0 h 4968875"/>
              <a:gd name="connsiteX0" fmla="*/ 0 w 10629811"/>
              <a:gd name="connsiteY0" fmla="*/ 0 h 4977421"/>
              <a:gd name="connsiteX1" fmla="*/ 10629811 w 10629811"/>
              <a:gd name="connsiteY1" fmla="*/ 8546 h 4977421"/>
              <a:gd name="connsiteX2" fmla="*/ 10629811 w 10629811"/>
              <a:gd name="connsiteY2" fmla="*/ 4977421 h 4977421"/>
              <a:gd name="connsiteX3" fmla="*/ 253304 w 10629811"/>
              <a:gd name="connsiteY3" fmla="*/ 4968875 h 4977421"/>
              <a:gd name="connsiteX4" fmla="*/ 202263 w 10629811"/>
              <a:gd name="connsiteY4" fmla="*/ 4963730 h 4977421"/>
              <a:gd name="connsiteX5" fmla="*/ 0 w 10629811"/>
              <a:gd name="connsiteY5" fmla="*/ 4715562 h 4977421"/>
              <a:gd name="connsiteX6" fmla="*/ 0 w 10629811"/>
              <a:gd name="connsiteY6" fmla="*/ 0 h 4977421"/>
              <a:gd name="connsiteX0" fmla="*/ 8545 w 10629811"/>
              <a:gd name="connsiteY0" fmla="*/ 0 h 5618356"/>
              <a:gd name="connsiteX1" fmla="*/ 10629811 w 10629811"/>
              <a:gd name="connsiteY1" fmla="*/ 649481 h 5618356"/>
              <a:gd name="connsiteX2" fmla="*/ 10629811 w 10629811"/>
              <a:gd name="connsiteY2" fmla="*/ 5618356 h 5618356"/>
              <a:gd name="connsiteX3" fmla="*/ 253304 w 10629811"/>
              <a:gd name="connsiteY3" fmla="*/ 5609810 h 5618356"/>
              <a:gd name="connsiteX4" fmla="*/ 202263 w 10629811"/>
              <a:gd name="connsiteY4" fmla="*/ 5604665 h 5618356"/>
              <a:gd name="connsiteX5" fmla="*/ 0 w 10629811"/>
              <a:gd name="connsiteY5" fmla="*/ 5356497 h 5618356"/>
              <a:gd name="connsiteX6" fmla="*/ 8545 w 10629811"/>
              <a:gd name="connsiteY6" fmla="*/ 0 h 5618356"/>
              <a:gd name="connsiteX0" fmla="*/ 8545 w 10946005"/>
              <a:gd name="connsiteY0" fmla="*/ 0 h 5618356"/>
              <a:gd name="connsiteX1" fmla="*/ 10946005 w 10946005"/>
              <a:gd name="connsiteY1" fmla="*/ 8546 h 5618356"/>
              <a:gd name="connsiteX2" fmla="*/ 10629811 w 10946005"/>
              <a:gd name="connsiteY2" fmla="*/ 5618356 h 5618356"/>
              <a:gd name="connsiteX3" fmla="*/ 253304 w 10946005"/>
              <a:gd name="connsiteY3" fmla="*/ 5609810 h 5618356"/>
              <a:gd name="connsiteX4" fmla="*/ 202263 w 10946005"/>
              <a:gd name="connsiteY4" fmla="*/ 5604665 h 5618356"/>
              <a:gd name="connsiteX5" fmla="*/ 0 w 10946005"/>
              <a:gd name="connsiteY5" fmla="*/ 5356497 h 5618356"/>
              <a:gd name="connsiteX6" fmla="*/ 8545 w 10946005"/>
              <a:gd name="connsiteY6" fmla="*/ 0 h 5618356"/>
              <a:gd name="connsiteX0" fmla="*/ 8545 w 10954551"/>
              <a:gd name="connsiteY0" fmla="*/ 0 h 5618356"/>
              <a:gd name="connsiteX1" fmla="*/ 10946005 w 10954551"/>
              <a:gd name="connsiteY1" fmla="*/ 8546 h 5618356"/>
              <a:gd name="connsiteX2" fmla="*/ 10954551 w 10954551"/>
              <a:gd name="connsiteY2" fmla="*/ 5618356 h 5618356"/>
              <a:gd name="connsiteX3" fmla="*/ 253304 w 10954551"/>
              <a:gd name="connsiteY3" fmla="*/ 5609810 h 5618356"/>
              <a:gd name="connsiteX4" fmla="*/ 202263 w 10954551"/>
              <a:gd name="connsiteY4" fmla="*/ 5604665 h 5618356"/>
              <a:gd name="connsiteX5" fmla="*/ 0 w 10954551"/>
              <a:gd name="connsiteY5" fmla="*/ 5356497 h 5618356"/>
              <a:gd name="connsiteX6" fmla="*/ 8545 w 10954551"/>
              <a:gd name="connsiteY6" fmla="*/ 0 h 56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54551" h="5618356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BE"/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31D26ADD-50E0-864E-879F-AED5604BF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453" y="2318879"/>
            <a:ext cx="10963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</a:t>
            </a:r>
            <a:r>
              <a:rPr lang="en-GB" err="1"/>
              <a:t>mastertitel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nl-B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534ABFA-B94B-7346-9AA3-E2278EC84F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453" y="4071937"/>
            <a:ext cx="10963985" cy="1043343"/>
          </a:xfrm>
          <a:prstGeom prst="rect">
            <a:avLst/>
          </a:prstGeom>
        </p:spPr>
        <p:txBody>
          <a:bodyPr/>
          <a:lstStyle>
            <a:lvl1pPr algn="ctr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2pPr>
            <a:lvl3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3pPr>
            <a:lvl4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4pPr>
            <a:lvl5pPr algn="ctr">
              <a:buNone/>
              <a:defRPr b="1" i="0">
                <a:solidFill>
                  <a:schemeClr val="bg1"/>
                </a:solidFill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van de master </a:t>
            </a:r>
            <a:r>
              <a:rPr lang="en-GB" err="1"/>
              <a:t>ondertitel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A4E5934-9A08-7D46-AB52-9B1B96722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  <p:pic>
        <p:nvPicPr>
          <p:cNvPr id="2" name="Picture 1" descr="A blue and white sign with white text&#10;&#10;AI-generated content may be incorrect.">
            <a:extLst>
              <a:ext uri="{FF2B5EF4-FFF2-40B4-BE49-F238E27FC236}">
                <a16:creationId xmlns:a16="http://schemas.microsoft.com/office/drawing/2014/main" id="{C6226ACB-3E9B-335A-226F-FAAE7C7C68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31845" y="6432551"/>
            <a:ext cx="635130" cy="2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8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4313" y="620713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inhoud 19">
            <a:extLst>
              <a:ext uri="{FF2B5EF4-FFF2-40B4-BE49-F238E27FC236}">
                <a16:creationId xmlns:a16="http://schemas.microsoft.com/office/drawing/2014/main" id="{BE210D56-4E21-934F-8202-FD47D01F6AA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64313" y="2272145"/>
            <a:ext cx="5003800" cy="3965142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14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me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3132F7D-D063-1C4B-8D0F-49AC33221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8203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99222-05DA-F24F-99F4-A098BCC40D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2017C2-62B9-7241-8D8F-9F2D5F7E6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3">
            <a:extLst>
              <a:ext uri="{FF2B5EF4-FFF2-40B4-BE49-F238E27FC236}">
                <a16:creationId xmlns:a16="http://schemas.microsoft.com/office/drawing/2014/main" id="{BF020726-1AA6-EE4D-9CD8-9B40673609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  <a:p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89753A3A-E019-254C-9677-C9C519017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8" y="3613790"/>
            <a:ext cx="376159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D01101A-4B64-9146-92CB-AB7133B61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8" y="1500371"/>
            <a:ext cx="3762375" cy="194595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2190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1beeldquote 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9DBE046-B8F3-D840-ABA8-37DDBE8E14F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627478"/>
            <a:ext cx="10944225" cy="5609810"/>
          </a:xfrm>
          <a:custGeom>
            <a:avLst/>
            <a:gdLst>
              <a:gd name="connsiteX0" fmla="*/ 8545 w 10944225"/>
              <a:gd name="connsiteY0" fmla="*/ 0 h 5609810"/>
              <a:gd name="connsiteX1" fmla="*/ 10944225 w 10944225"/>
              <a:gd name="connsiteY1" fmla="*/ 8545 h 5609810"/>
              <a:gd name="connsiteX2" fmla="*/ 10944225 w 10944225"/>
              <a:gd name="connsiteY2" fmla="*/ 5609810 h 5609810"/>
              <a:gd name="connsiteX3" fmla="*/ 253304 w 10944225"/>
              <a:gd name="connsiteY3" fmla="*/ 5609810 h 5609810"/>
              <a:gd name="connsiteX4" fmla="*/ 202263 w 10944225"/>
              <a:gd name="connsiteY4" fmla="*/ 5604665 h 5609810"/>
              <a:gd name="connsiteX5" fmla="*/ 0 w 10944225"/>
              <a:gd name="connsiteY5" fmla="*/ 5356497 h 5609810"/>
              <a:gd name="connsiteX6" fmla="*/ 8545 w 10944225"/>
              <a:gd name="connsiteY6" fmla="*/ 0 h 560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4225" h="5609810">
                <a:moveTo>
                  <a:pt x="8545" y="0"/>
                </a:moveTo>
                <a:lnTo>
                  <a:pt x="10944225" y="8545"/>
                </a:lnTo>
                <a:lnTo>
                  <a:pt x="10944225" y="5609810"/>
                </a:ln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4" name="Tijdelijke aanduiding voor tekst 5">
            <a:extLst>
              <a:ext uri="{FF2B5EF4-FFF2-40B4-BE49-F238E27FC236}">
                <a16:creationId xmlns:a16="http://schemas.microsoft.com/office/drawing/2014/main" id="{29C33EA9-EAA8-554B-9770-EC4BF96CD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06519" y="3613790"/>
            <a:ext cx="3415735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A2A5195-C3FC-3548-A159-FD845F8D8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05739" y="1500371"/>
            <a:ext cx="3416443" cy="1945955"/>
          </a:xfrm>
          <a:prstGeom prst="rect">
            <a:avLst/>
          </a:prstGeom>
        </p:spPr>
        <p:txBody>
          <a:bodyPr/>
          <a:lstStyle>
            <a:lvl1pPr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Quote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150CA85-5F7A-7D40-9502-BA4C889D98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74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0411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5C6B10F-3A7A-0A4C-A932-1D4E1382BF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8097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9EEB3BC6-5818-4244-A78C-1A7B9F04B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722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80410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3" name="Picture Placeholder 21">
            <a:extLst>
              <a:ext uri="{FF2B5EF4-FFF2-40B4-BE49-F238E27FC236}">
                <a16:creationId xmlns:a16="http://schemas.microsoft.com/office/drawing/2014/main" id="{B04326B7-E91B-9740-A418-C88B2E74C60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97" y="643266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3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380410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A007419B-9354-4CE8-81AF-E975BC83ACB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28097" y="4181794"/>
            <a:ext cx="3456000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42218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1369" y="620713"/>
            <a:ext cx="2486743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4"/>
            <a:ext cx="7888932" cy="56201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8932" h="5620106">
                <a:moveTo>
                  <a:pt x="0" y="0"/>
                </a:moveTo>
                <a:lnTo>
                  <a:pt x="7888932" y="3530"/>
                </a:lnTo>
                <a:cubicBezTo>
                  <a:pt x="7887755" y="1875722"/>
                  <a:pt x="7886579" y="3747914"/>
                  <a:pt x="7885402" y="5620106"/>
                </a:cubicBez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0C433-47C4-4D3D-A245-AA41DF75B6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81369" y="2271713"/>
            <a:ext cx="2486944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nl-BE" noProof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3382831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20713"/>
            <a:ext cx="10944224" cy="1385085"/>
          </a:xfrm>
        </p:spPr>
        <p:txBody>
          <a:bodyPr/>
          <a:lstStyle>
            <a:lvl1pPr>
              <a:defRPr b="1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90" y="1376364"/>
            <a:ext cx="10948997" cy="486445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7140465"/>
              <a:gd name="connsiteY0" fmla="*/ 0 h 5616575"/>
              <a:gd name="connsiteX1" fmla="*/ 7140465 w 7140465"/>
              <a:gd name="connsiteY1" fmla="*/ 3530 h 5616575"/>
              <a:gd name="connsiteX2" fmla="*/ 5145732 w 7140465"/>
              <a:gd name="connsiteY2" fmla="*/ 5616575 h 5616575"/>
              <a:gd name="connsiteX3" fmla="*/ 253304 w 7140465"/>
              <a:gd name="connsiteY3" fmla="*/ 5616575 h 5616575"/>
              <a:gd name="connsiteX4" fmla="*/ 202263 w 7140465"/>
              <a:gd name="connsiteY4" fmla="*/ 5611430 h 5616575"/>
              <a:gd name="connsiteX5" fmla="*/ 0 w 7140465"/>
              <a:gd name="connsiteY5" fmla="*/ 5363262 h 5616575"/>
              <a:gd name="connsiteX6" fmla="*/ 0 w 7140465"/>
              <a:gd name="connsiteY6" fmla="*/ 0 h 5616575"/>
              <a:gd name="connsiteX0" fmla="*/ 0 w 7895993"/>
              <a:gd name="connsiteY0" fmla="*/ 1 h 5616576"/>
              <a:gd name="connsiteX1" fmla="*/ 7895993 w 7895993"/>
              <a:gd name="connsiteY1" fmla="*/ 0 h 5616576"/>
              <a:gd name="connsiteX2" fmla="*/ 5145732 w 7895993"/>
              <a:gd name="connsiteY2" fmla="*/ 5616576 h 5616576"/>
              <a:gd name="connsiteX3" fmla="*/ 253304 w 7895993"/>
              <a:gd name="connsiteY3" fmla="*/ 5616576 h 5616576"/>
              <a:gd name="connsiteX4" fmla="*/ 202263 w 7895993"/>
              <a:gd name="connsiteY4" fmla="*/ 5611431 h 5616576"/>
              <a:gd name="connsiteX5" fmla="*/ 0 w 7895993"/>
              <a:gd name="connsiteY5" fmla="*/ 5363263 h 5616576"/>
              <a:gd name="connsiteX6" fmla="*/ 0 w 7895993"/>
              <a:gd name="connsiteY6" fmla="*/ 1 h 5616576"/>
              <a:gd name="connsiteX0" fmla="*/ 0 w 7888932"/>
              <a:gd name="connsiteY0" fmla="*/ 0 h 5616575"/>
              <a:gd name="connsiteX1" fmla="*/ 7888932 w 7888932"/>
              <a:gd name="connsiteY1" fmla="*/ 3530 h 5616575"/>
              <a:gd name="connsiteX2" fmla="*/ 5145732 w 7888932"/>
              <a:gd name="connsiteY2" fmla="*/ 5616575 h 5616575"/>
              <a:gd name="connsiteX3" fmla="*/ 253304 w 7888932"/>
              <a:gd name="connsiteY3" fmla="*/ 5616575 h 5616575"/>
              <a:gd name="connsiteX4" fmla="*/ 202263 w 7888932"/>
              <a:gd name="connsiteY4" fmla="*/ 5611430 h 5616575"/>
              <a:gd name="connsiteX5" fmla="*/ 0 w 7888932"/>
              <a:gd name="connsiteY5" fmla="*/ 5363262 h 5616575"/>
              <a:gd name="connsiteX6" fmla="*/ 0 w 7888932"/>
              <a:gd name="connsiteY6" fmla="*/ 0 h 5616575"/>
              <a:gd name="connsiteX0" fmla="*/ 0 w 7888932"/>
              <a:gd name="connsiteY0" fmla="*/ 0 h 5620106"/>
              <a:gd name="connsiteX1" fmla="*/ 7888932 w 7888932"/>
              <a:gd name="connsiteY1" fmla="*/ 3530 h 5620106"/>
              <a:gd name="connsiteX2" fmla="*/ 7885402 w 7888932"/>
              <a:gd name="connsiteY2" fmla="*/ 5620106 h 5620106"/>
              <a:gd name="connsiteX3" fmla="*/ 253304 w 7888932"/>
              <a:gd name="connsiteY3" fmla="*/ 5616575 h 5620106"/>
              <a:gd name="connsiteX4" fmla="*/ 202263 w 7888932"/>
              <a:gd name="connsiteY4" fmla="*/ 5611430 h 5620106"/>
              <a:gd name="connsiteX5" fmla="*/ 0 w 7888932"/>
              <a:gd name="connsiteY5" fmla="*/ 5363262 h 5620106"/>
              <a:gd name="connsiteX6" fmla="*/ 0 w 7888932"/>
              <a:gd name="connsiteY6" fmla="*/ 0 h 5620106"/>
              <a:gd name="connsiteX0" fmla="*/ 0 w 10006355"/>
              <a:gd name="connsiteY0" fmla="*/ 0 h 5620106"/>
              <a:gd name="connsiteX1" fmla="*/ 7888932 w 10006355"/>
              <a:gd name="connsiteY1" fmla="*/ 3530 h 5620106"/>
              <a:gd name="connsiteX2" fmla="*/ 10006355 w 10006355"/>
              <a:gd name="connsiteY2" fmla="*/ 5620106 h 5620106"/>
              <a:gd name="connsiteX3" fmla="*/ 253304 w 10006355"/>
              <a:gd name="connsiteY3" fmla="*/ 5616575 h 5620106"/>
              <a:gd name="connsiteX4" fmla="*/ 202263 w 10006355"/>
              <a:gd name="connsiteY4" fmla="*/ 5611430 h 5620106"/>
              <a:gd name="connsiteX5" fmla="*/ 0 w 10006355"/>
              <a:gd name="connsiteY5" fmla="*/ 5363262 h 5620106"/>
              <a:gd name="connsiteX6" fmla="*/ 0 w 10006355"/>
              <a:gd name="connsiteY6" fmla="*/ 0 h 5620106"/>
              <a:gd name="connsiteX0" fmla="*/ 0 w 10947314"/>
              <a:gd name="connsiteY0" fmla="*/ 0 h 5620106"/>
              <a:gd name="connsiteX1" fmla="*/ 7888932 w 10947314"/>
              <a:gd name="connsiteY1" fmla="*/ 3530 h 5620106"/>
              <a:gd name="connsiteX2" fmla="*/ 10947314 w 10947314"/>
              <a:gd name="connsiteY2" fmla="*/ 5620106 h 5620106"/>
              <a:gd name="connsiteX3" fmla="*/ 253304 w 10947314"/>
              <a:gd name="connsiteY3" fmla="*/ 5616575 h 5620106"/>
              <a:gd name="connsiteX4" fmla="*/ 202263 w 10947314"/>
              <a:gd name="connsiteY4" fmla="*/ 5611430 h 5620106"/>
              <a:gd name="connsiteX5" fmla="*/ 0 w 10947314"/>
              <a:gd name="connsiteY5" fmla="*/ 5363262 h 5620106"/>
              <a:gd name="connsiteX6" fmla="*/ 0 w 10947314"/>
              <a:gd name="connsiteY6" fmla="*/ 0 h 5620106"/>
              <a:gd name="connsiteX0" fmla="*/ 0 w 10947315"/>
              <a:gd name="connsiteY0" fmla="*/ 0 h 5620106"/>
              <a:gd name="connsiteX1" fmla="*/ 10148806 w 10947315"/>
              <a:gd name="connsiteY1" fmla="*/ 3530 h 5620106"/>
              <a:gd name="connsiteX2" fmla="*/ 10947314 w 10947315"/>
              <a:gd name="connsiteY2" fmla="*/ 5620106 h 5620106"/>
              <a:gd name="connsiteX3" fmla="*/ 253304 w 10947315"/>
              <a:gd name="connsiteY3" fmla="*/ 5616575 h 5620106"/>
              <a:gd name="connsiteX4" fmla="*/ 202263 w 10947315"/>
              <a:gd name="connsiteY4" fmla="*/ 5611430 h 5620106"/>
              <a:gd name="connsiteX5" fmla="*/ 0 w 10947315"/>
              <a:gd name="connsiteY5" fmla="*/ 5363262 h 5620106"/>
              <a:gd name="connsiteX6" fmla="*/ 0 w 10947315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52172"/>
              <a:gd name="connsiteY0" fmla="*/ 0 h 5620106"/>
              <a:gd name="connsiteX1" fmla="*/ 10952172 w 10952172"/>
              <a:gd name="connsiteY1" fmla="*/ 3530 h 5620106"/>
              <a:gd name="connsiteX2" fmla="*/ 10947314 w 10952172"/>
              <a:gd name="connsiteY2" fmla="*/ 5620106 h 5620106"/>
              <a:gd name="connsiteX3" fmla="*/ 253304 w 10952172"/>
              <a:gd name="connsiteY3" fmla="*/ 5616575 h 5620106"/>
              <a:gd name="connsiteX4" fmla="*/ 202263 w 10952172"/>
              <a:gd name="connsiteY4" fmla="*/ 5611430 h 5620106"/>
              <a:gd name="connsiteX5" fmla="*/ 0 w 10952172"/>
              <a:gd name="connsiteY5" fmla="*/ 5363262 h 5620106"/>
              <a:gd name="connsiteX6" fmla="*/ 0 w 10952172"/>
              <a:gd name="connsiteY6" fmla="*/ 0 h 5620106"/>
              <a:gd name="connsiteX0" fmla="*/ 0 w 10948997"/>
              <a:gd name="connsiteY0" fmla="*/ 0 h 5620106"/>
              <a:gd name="connsiteX1" fmla="*/ 10948997 w 10948997"/>
              <a:gd name="connsiteY1" fmla="*/ 759180 h 5620106"/>
              <a:gd name="connsiteX2" fmla="*/ 10947314 w 10948997"/>
              <a:gd name="connsiteY2" fmla="*/ 5620106 h 5620106"/>
              <a:gd name="connsiteX3" fmla="*/ 253304 w 10948997"/>
              <a:gd name="connsiteY3" fmla="*/ 5616575 h 5620106"/>
              <a:gd name="connsiteX4" fmla="*/ 202263 w 10948997"/>
              <a:gd name="connsiteY4" fmla="*/ 5611430 h 5620106"/>
              <a:gd name="connsiteX5" fmla="*/ 0 w 10948997"/>
              <a:gd name="connsiteY5" fmla="*/ 5363262 h 5620106"/>
              <a:gd name="connsiteX6" fmla="*/ 0 w 10948997"/>
              <a:gd name="connsiteY6" fmla="*/ 0 h 5620106"/>
              <a:gd name="connsiteX0" fmla="*/ 3175 w 10948997"/>
              <a:gd name="connsiteY0" fmla="*/ 0 h 4864456"/>
              <a:gd name="connsiteX1" fmla="*/ 10948997 w 10948997"/>
              <a:gd name="connsiteY1" fmla="*/ 3530 h 4864456"/>
              <a:gd name="connsiteX2" fmla="*/ 10947314 w 10948997"/>
              <a:gd name="connsiteY2" fmla="*/ 4864456 h 4864456"/>
              <a:gd name="connsiteX3" fmla="*/ 253304 w 10948997"/>
              <a:gd name="connsiteY3" fmla="*/ 4860925 h 4864456"/>
              <a:gd name="connsiteX4" fmla="*/ 202263 w 10948997"/>
              <a:gd name="connsiteY4" fmla="*/ 4855780 h 4864456"/>
              <a:gd name="connsiteX5" fmla="*/ 0 w 10948997"/>
              <a:gd name="connsiteY5" fmla="*/ 4607612 h 4864456"/>
              <a:gd name="connsiteX6" fmla="*/ 3175 w 10948997"/>
              <a:gd name="connsiteY6" fmla="*/ 0 h 486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48997" h="4864456">
                <a:moveTo>
                  <a:pt x="3175" y="0"/>
                </a:moveTo>
                <a:lnTo>
                  <a:pt x="10948997" y="3530"/>
                </a:lnTo>
                <a:cubicBezTo>
                  <a:pt x="10946568" y="2811818"/>
                  <a:pt x="10948491" y="2992264"/>
                  <a:pt x="10947314" y="4864456"/>
                </a:cubicBezTo>
                <a:lnTo>
                  <a:pt x="253304" y="4860925"/>
                </a:lnTo>
                <a:lnTo>
                  <a:pt x="202263" y="4855780"/>
                </a:lnTo>
                <a:cubicBezTo>
                  <a:pt x="86832" y="4832159"/>
                  <a:pt x="0" y="4730026"/>
                  <a:pt x="0" y="4607612"/>
                </a:cubicBezTo>
                <a:cubicBezTo>
                  <a:pt x="1058" y="3071741"/>
                  <a:pt x="2117" y="1535871"/>
                  <a:pt x="317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23045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2" orient="horz" pos="86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B9851-093E-A241-B582-F0998CFFF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041CBA9C-BD5E-424C-93BC-60164869E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2379" y="620713"/>
            <a:ext cx="5145734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Klik om stijl te bewerken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971C9B50-FEE3-1047-A14B-9C8C2F5D606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5A60CE7B-6F94-47E9-B422-DD08E70AFF6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22379" y="2010282"/>
            <a:ext cx="5145732" cy="422700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0" fmla="*/ 0 w 5145732"/>
              <a:gd name="connsiteY0" fmla="*/ 0 h 5616575"/>
              <a:gd name="connsiteX1" fmla="*/ 5145732 w 5145732"/>
              <a:gd name="connsiteY1" fmla="*/ 1494263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0 h 5616575"/>
              <a:gd name="connsiteX1" fmla="*/ 5145732 w 5145732"/>
              <a:gd name="connsiteY1" fmla="*/ 1390445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  <a:gd name="connsiteX6" fmla="*/ 0 w 5145732"/>
              <a:gd name="connsiteY6" fmla="*/ 0 h 5616575"/>
              <a:gd name="connsiteX0" fmla="*/ 0 w 5145732"/>
              <a:gd name="connsiteY0" fmla="*/ 142872 h 4226130"/>
              <a:gd name="connsiteX1" fmla="*/ 5145732 w 5145732"/>
              <a:gd name="connsiteY1" fmla="*/ 0 h 4226130"/>
              <a:gd name="connsiteX2" fmla="*/ 5145732 w 5145732"/>
              <a:gd name="connsiteY2" fmla="*/ 4226130 h 4226130"/>
              <a:gd name="connsiteX3" fmla="*/ 253304 w 5145732"/>
              <a:gd name="connsiteY3" fmla="*/ 4226130 h 4226130"/>
              <a:gd name="connsiteX4" fmla="*/ 202263 w 5145732"/>
              <a:gd name="connsiteY4" fmla="*/ 4220985 h 4226130"/>
              <a:gd name="connsiteX5" fmla="*/ 0 w 5145732"/>
              <a:gd name="connsiteY5" fmla="*/ 3972817 h 4226130"/>
              <a:gd name="connsiteX6" fmla="*/ 0 w 5145732"/>
              <a:gd name="connsiteY6" fmla="*/ 142872 h 4226130"/>
              <a:gd name="connsiteX0" fmla="*/ 0 w 5145732"/>
              <a:gd name="connsiteY0" fmla="*/ 0 h 4227006"/>
              <a:gd name="connsiteX1" fmla="*/ 5145732 w 5145732"/>
              <a:gd name="connsiteY1" fmla="*/ 876 h 4227006"/>
              <a:gd name="connsiteX2" fmla="*/ 5145732 w 5145732"/>
              <a:gd name="connsiteY2" fmla="*/ 4227006 h 4227006"/>
              <a:gd name="connsiteX3" fmla="*/ 253304 w 5145732"/>
              <a:gd name="connsiteY3" fmla="*/ 4227006 h 4227006"/>
              <a:gd name="connsiteX4" fmla="*/ 202263 w 5145732"/>
              <a:gd name="connsiteY4" fmla="*/ 4221861 h 4227006"/>
              <a:gd name="connsiteX5" fmla="*/ 0 w 5145732"/>
              <a:gd name="connsiteY5" fmla="*/ 3973693 h 4227006"/>
              <a:gd name="connsiteX6" fmla="*/ 0 w 5145732"/>
              <a:gd name="connsiteY6" fmla="*/ 0 h 422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5732" h="4227006">
                <a:moveTo>
                  <a:pt x="0" y="0"/>
                </a:moveTo>
                <a:lnTo>
                  <a:pt x="5145732" y="876"/>
                </a:lnTo>
                <a:lnTo>
                  <a:pt x="5145732" y="4227006"/>
                </a:lnTo>
                <a:lnTo>
                  <a:pt x="253304" y="4227006"/>
                </a:lnTo>
                <a:lnTo>
                  <a:pt x="202263" y="4221861"/>
                </a:lnTo>
                <a:cubicBezTo>
                  <a:pt x="86832" y="4198240"/>
                  <a:pt x="0" y="4096107"/>
                  <a:pt x="0" y="3973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84482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eelden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B12DC5D2-C15B-384E-ACE3-F0E40CA5B4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50" y="3790950"/>
            <a:ext cx="4679950" cy="728662"/>
          </a:xfrm>
        </p:spPr>
        <p:txBody>
          <a:bodyPr lIns="0" tIns="0" rIns="0" bIns="0">
            <a:noAutofit/>
          </a:bodyPr>
          <a:lstStyle>
            <a:lvl1pPr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Voornaam Naam</a:t>
            </a:r>
            <a:endParaRPr lang="nl-BE"/>
          </a:p>
        </p:txBody>
      </p:sp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00FD63E4-7A1F-3F45-BEA4-5214676296E8}"/>
              </a:ext>
            </a:extLst>
          </p:cNvPr>
          <p:cNvSpPr txBox="1">
            <a:spLocks/>
          </p:cNvSpPr>
          <p:nvPr userDrawn="1"/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2"/>
                </a:solidFill>
                <a:latin typeface="ITC Officina Sans Std Book" panose="020B0506040203020204" pitchFamily="34" charset="77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fld id="{E038E271-308C-2E46-A3EC-56326F9084CC}" type="slidenum">
              <a:rPr lang="nl-BE" b="0" i="0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nl-B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8C578B-3D4D-A146-A851-282B51A24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9850" y="1550988"/>
            <a:ext cx="5148263" cy="2009775"/>
          </a:xfrm>
        </p:spPr>
        <p:txBody>
          <a:bodyPr/>
          <a:lstStyle>
            <a:lvl1pPr>
              <a:buFontTx/>
              <a:buNone/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GB"/>
              <a:t>Quote</a:t>
            </a:r>
            <a:endParaRPr lang="en-BE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EC1F9A97-4534-9843-B646-D059D7C6C13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9" y="620713"/>
            <a:ext cx="5145732" cy="5616575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BB1C7-FC5A-B946-BB68-C1CE13FA7270}"/>
              </a:ext>
            </a:extLst>
          </p:cNvPr>
          <p:cNvSpPr txBox="1"/>
          <p:nvPr userDrawn="1"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BE" sz="1600" b="0" i="0">
              <a:latin typeface="ITC Officina Sans Std Book" panose="020B0506040203020204" pitchFamily="34" charset="77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9ECB3C9-12BB-DD49-AC9C-6DE65FEA7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850" y="620713"/>
            <a:ext cx="457550" cy="4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smal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6F1C0-FB41-374F-96D7-91F7C4144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356378E-A322-0148-887E-E179D9487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825" y="620713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FF5D94AB-D4EB-5448-86E3-3EB6A7057B5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87825" y="2386148"/>
            <a:ext cx="7380287" cy="3851139"/>
          </a:xfr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68654313-1537-5142-95BA-4A8661FBC4E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2596742" cy="5616575"/>
          </a:xfrm>
          <a:custGeom>
            <a:avLst/>
            <a:gdLst>
              <a:gd name="connsiteX0" fmla="*/ 0 w 2596742"/>
              <a:gd name="connsiteY0" fmla="*/ 0 h 5616575"/>
              <a:gd name="connsiteX1" fmla="*/ 2596742 w 2596742"/>
              <a:gd name="connsiteY1" fmla="*/ 0 h 5616575"/>
              <a:gd name="connsiteX2" fmla="*/ 2596742 w 2596742"/>
              <a:gd name="connsiteY2" fmla="*/ 5616575 h 5616575"/>
              <a:gd name="connsiteX3" fmla="*/ 253304 w 2596742"/>
              <a:gd name="connsiteY3" fmla="*/ 5616575 h 5616575"/>
              <a:gd name="connsiteX4" fmla="*/ 202263 w 2596742"/>
              <a:gd name="connsiteY4" fmla="*/ 5611430 h 5616575"/>
              <a:gd name="connsiteX5" fmla="*/ 0 w 259674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742" h="5616575">
                <a:moveTo>
                  <a:pt x="0" y="0"/>
                </a:moveTo>
                <a:lnTo>
                  <a:pt x="2596742" y="0"/>
                </a:lnTo>
                <a:lnTo>
                  <a:pt x="259674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73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Antwerpen_breedbeelden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888CD-A307-4440-9DD3-B7D11E6E0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3767035-9902-FC49-AC72-35DC514AC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19">
            <a:extLst>
              <a:ext uri="{FF2B5EF4-FFF2-40B4-BE49-F238E27FC236}">
                <a16:creationId xmlns:a16="http://schemas.microsoft.com/office/drawing/2014/main" id="{A4040A68-34E6-9A48-9414-CDB50C7EDBA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3888" y="4857371"/>
            <a:ext cx="10934529" cy="1379915"/>
          </a:xfr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9E92B83-A16B-FC4F-BC12-7624D8F2371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23888" y="620713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sz="32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NL"/>
              <a:t>Klik op het pictogram om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649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DA42F-3FB6-ED4E-BB67-A10574D20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A798DC2-15C2-744D-A0DA-FBAD9971D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2382" y="3547641"/>
            <a:ext cx="5136894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999ECC60-AB72-8647-A135-FB0CF98082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723" y="3547641"/>
            <a:ext cx="5136895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noProof="0"/>
              <a:t>Ondertitel</a:t>
            </a:r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816787A9-2DFD-A54D-B3D1-B9387B7C89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22381" y="627326"/>
            <a:ext cx="5151143" cy="246386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5093924"/>
              <a:gd name="connsiteY0" fmla="*/ 25375 h 2470847"/>
              <a:gd name="connsiteX1" fmla="*/ 5093924 w 5093924"/>
              <a:gd name="connsiteY1" fmla="*/ 0 h 2470847"/>
              <a:gd name="connsiteX2" fmla="*/ 3447151 w 5093924"/>
              <a:gd name="connsiteY2" fmla="*/ 2470847 h 2470847"/>
              <a:gd name="connsiteX3" fmla="*/ 253304 w 5093924"/>
              <a:gd name="connsiteY3" fmla="*/ 2470847 h 2470847"/>
              <a:gd name="connsiteX4" fmla="*/ 202263 w 5093924"/>
              <a:gd name="connsiteY4" fmla="*/ 2465702 h 2470847"/>
              <a:gd name="connsiteX5" fmla="*/ 0 w 5093924"/>
              <a:gd name="connsiteY5" fmla="*/ 2217534 h 2470847"/>
              <a:gd name="connsiteX6" fmla="*/ 0 w 5093924"/>
              <a:gd name="connsiteY6" fmla="*/ 25375 h 247084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3447151 w 5137954"/>
              <a:gd name="connsiteY2" fmla="*/ 24613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5129743 w 5137954"/>
              <a:gd name="connsiteY2" fmla="*/ 24550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7954" h="2461397">
                <a:moveTo>
                  <a:pt x="0" y="15925"/>
                </a:moveTo>
                <a:lnTo>
                  <a:pt x="5137954" y="0"/>
                </a:lnTo>
                <a:lnTo>
                  <a:pt x="5129743" y="2455097"/>
                </a:lnTo>
                <a:lnTo>
                  <a:pt x="253304" y="2461397"/>
                </a:lnTo>
                <a:lnTo>
                  <a:pt x="202263" y="2456252"/>
                </a:lnTo>
                <a:cubicBezTo>
                  <a:pt x="86832" y="2432631"/>
                  <a:pt x="0" y="2330498"/>
                  <a:pt x="0" y="2208084"/>
                </a:cubicBezTo>
                <a:lnTo>
                  <a:pt x="0" y="159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414A82-8300-43F5-8449-10B8D34A30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722" y="4181794"/>
            <a:ext cx="5151143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C55D1222-512A-4020-AE86-8C428804EA1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422381" y="4181794"/>
            <a:ext cx="5145732" cy="2053040"/>
          </a:xfrm>
        </p:spPr>
        <p:txBody>
          <a:bodyPr>
            <a:normAutofit/>
          </a:bodyPr>
          <a:lstStyle>
            <a:lvl1pPr marL="182563" indent="-182563">
              <a:defRPr sz="1600" b="0">
                <a:latin typeface="+mj-lt"/>
              </a:defRPr>
            </a:lvl1pPr>
            <a:lvl2pPr marL="360363" indent="-184150">
              <a:defRPr sz="1400" b="0">
                <a:latin typeface="+mj-lt"/>
              </a:defRPr>
            </a:lvl2pPr>
            <a:lvl3pPr marL="536575" indent="-176213">
              <a:defRPr sz="1200">
                <a:latin typeface="+mj-lt"/>
              </a:defRPr>
            </a:lvl3pPr>
            <a:lvl4pPr marL="719138" indent="-182563">
              <a:defRPr sz="1100">
                <a:latin typeface="+mj-lt"/>
              </a:defRPr>
            </a:lvl4pPr>
            <a:lvl5pPr marL="895350" indent="-176213">
              <a:defRPr sz="1100">
                <a:latin typeface="+mj-lt"/>
              </a:defRPr>
            </a:lvl5pPr>
          </a:lstStyle>
          <a:p>
            <a:pPr lvl="0"/>
            <a:r>
              <a:rPr lang="nl-BE" noProof="0"/>
              <a:t>Inhoud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  <a:p>
            <a:pPr lvl="4"/>
            <a:endParaRPr lang="nl-BE" noProof="0"/>
          </a:p>
          <a:p>
            <a:pPr lvl="1"/>
            <a:endParaRPr lang="nl-BE" noProof="0"/>
          </a:p>
        </p:txBody>
      </p:sp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C5081F70-5BB7-4244-9760-58A4397C3E4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2723" y="620713"/>
            <a:ext cx="5151143" cy="2463866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  <a:gd name="connsiteX0" fmla="*/ 0 w 5093924"/>
              <a:gd name="connsiteY0" fmla="*/ 25375 h 2470847"/>
              <a:gd name="connsiteX1" fmla="*/ 5093924 w 5093924"/>
              <a:gd name="connsiteY1" fmla="*/ 0 h 2470847"/>
              <a:gd name="connsiteX2" fmla="*/ 3447151 w 5093924"/>
              <a:gd name="connsiteY2" fmla="*/ 2470847 h 2470847"/>
              <a:gd name="connsiteX3" fmla="*/ 253304 w 5093924"/>
              <a:gd name="connsiteY3" fmla="*/ 2470847 h 2470847"/>
              <a:gd name="connsiteX4" fmla="*/ 202263 w 5093924"/>
              <a:gd name="connsiteY4" fmla="*/ 2465702 h 2470847"/>
              <a:gd name="connsiteX5" fmla="*/ 0 w 5093924"/>
              <a:gd name="connsiteY5" fmla="*/ 2217534 h 2470847"/>
              <a:gd name="connsiteX6" fmla="*/ 0 w 5093924"/>
              <a:gd name="connsiteY6" fmla="*/ 25375 h 247084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3447151 w 5137954"/>
              <a:gd name="connsiteY2" fmla="*/ 24613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  <a:gd name="connsiteX0" fmla="*/ 0 w 5137954"/>
              <a:gd name="connsiteY0" fmla="*/ 15925 h 2461397"/>
              <a:gd name="connsiteX1" fmla="*/ 5137954 w 5137954"/>
              <a:gd name="connsiteY1" fmla="*/ 0 h 2461397"/>
              <a:gd name="connsiteX2" fmla="*/ 5129743 w 5137954"/>
              <a:gd name="connsiteY2" fmla="*/ 2455097 h 2461397"/>
              <a:gd name="connsiteX3" fmla="*/ 253304 w 5137954"/>
              <a:gd name="connsiteY3" fmla="*/ 2461397 h 2461397"/>
              <a:gd name="connsiteX4" fmla="*/ 202263 w 5137954"/>
              <a:gd name="connsiteY4" fmla="*/ 2456252 h 2461397"/>
              <a:gd name="connsiteX5" fmla="*/ 0 w 5137954"/>
              <a:gd name="connsiteY5" fmla="*/ 2208084 h 2461397"/>
              <a:gd name="connsiteX6" fmla="*/ 0 w 5137954"/>
              <a:gd name="connsiteY6" fmla="*/ 15925 h 24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7954" h="2461397">
                <a:moveTo>
                  <a:pt x="0" y="15925"/>
                </a:moveTo>
                <a:lnTo>
                  <a:pt x="5137954" y="0"/>
                </a:lnTo>
                <a:lnTo>
                  <a:pt x="5129743" y="2455097"/>
                </a:lnTo>
                <a:lnTo>
                  <a:pt x="253304" y="2461397"/>
                </a:lnTo>
                <a:lnTo>
                  <a:pt x="202263" y="2456252"/>
                </a:lnTo>
                <a:cubicBezTo>
                  <a:pt x="86832" y="2432631"/>
                  <a:pt x="0" y="2330498"/>
                  <a:pt x="0" y="2208084"/>
                </a:cubicBezTo>
                <a:lnTo>
                  <a:pt x="0" y="159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 lang="nl-BE" sz="28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tabLst/>
              <a:defRPr/>
            </a:pPr>
            <a:r>
              <a:rPr lang="nl-BE" noProof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55907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12A970-25E8-F848-AB25-F68D4AA31EA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623888" y="6432550"/>
            <a:ext cx="888424" cy="223200"/>
          </a:xfrm>
          <a:prstGeom prst="rect">
            <a:avLst/>
          </a:prstGeom>
        </p:spPr>
      </p:pic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Titel</a:t>
            </a:r>
            <a:endParaRPr lang="nl-BE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FC89CC1E-5699-C54E-83AE-63F796F39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04479"/>
            <a:ext cx="10944226" cy="621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nl-NL"/>
              <a:t>Ondertitel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 descr="A blue and white sign with white text&#10;&#10;AI-generated content may be incorrect.">
            <a:extLst>
              <a:ext uri="{FF2B5EF4-FFF2-40B4-BE49-F238E27FC236}">
                <a16:creationId xmlns:a16="http://schemas.microsoft.com/office/drawing/2014/main" id="{8763B808-3E9F-F649-3508-B0EA573E190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831845" y="6432551"/>
            <a:ext cx="635130" cy="2265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5" r:id="rId2"/>
    <p:sldLayoutId id="2147484116" r:id="rId3"/>
    <p:sldLayoutId id="2147484117" r:id="rId4"/>
    <p:sldLayoutId id="2147484118" r:id="rId5"/>
    <p:sldLayoutId id="2147484106" r:id="rId6"/>
    <p:sldLayoutId id="2147484107" r:id="rId7"/>
    <p:sldLayoutId id="2147484108" r:id="rId8"/>
    <p:sldLayoutId id="2147484119" r:id="rId9"/>
    <p:sldLayoutId id="2147484109" r:id="rId10"/>
    <p:sldLayoutId id="2147484110" r:id="rId11"/>
    <p:sldLayoutId id="2147484111" r:id="rId12"/>
    <p:sldLayoutId id="2147484113" r:id="rId13"/>
    <p:sldLayoutId id="2147484112" r:id="rId14"/>
    <p:sldLayoutId id="2147484102" r:id="rId15"/>
    <p:sldLayoutId id="2147484122" r:id="rId16"/>
    <p:sldLayoutId id="2147484123" r:id="rId17"/>
  </p:sldLayoutIdLst>
  <p:hf hdr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2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740815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2pPr>
      <a:lvl3pPr marL="1090057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733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3pPr>
      <a:lvl4pPr marL="1454114" indent="-378875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4pPr>
      <a:lvl5pPr marL="1663658" indent="-22647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54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1948A336-DFA9-6348-B512-B2BBC75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BE" noProof="0"/>
              <a:t>Klik om de stijl van de mastertitel te bewerken</a:t>
            </a:r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ACEE07E0-D229-2548-A4C6-019956C34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3493" y="6339173"/>
            <a:ext cx="2644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E038E271-308C-2E46-A3EC-56326F9084CC}" type="slidenum">
              <a:rPr lang="nl-BE" smtClean="0"/>
              <a:pPr/>
              <a:t>‹#›</a:t>
            </a:fld>
            <a:endParaRPr lang="nl-B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2212B-EACF-4AB5-8035-E9729BF5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516380"/>
            <a:ext cx="10944225" cy="47209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BE" noProof="0"/>
              <a:t>Click </a:t>
            </a:r>
            <a:r>
              <a:rPr lang="nl-BE" noProof="0" err="1"/>
              <a:t>to</a:t>
            </a:r>
            <a:r>
              <a:rPr lang="nl-BE" noProof="0"/>
              <a:t> </a:t>
            </a:r>
            <a:r>
              <a:rPr lang="nl-BE" noProof="0" err="1"/>
              <a:t>edit</a:t>
            </a:r>
            <a:r>
              <a:rPr lang="nl-BE" noProof="0"/>
              <a:t> Master </a:t>
            </a:r>
            <a:r>
              <a:rPr lang="nl-BE" noProof="0" err="1"/>
              <a:t>text</a:t>
            </a:r>
            <a:r>
              <a:rPr lang="nl-BE" noProof="0"/>
              <a:t> </a:t>
            </a:r>
            <a:r>
              <a:rPr lang="nl-BE" noProof="0" err="1"/>
              <a:t>styles</a:t>
            </a:r>
            <a:endParaRPr lang="nl-BE" noProof="0"/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 err="1"/>
              <a:t>Third</a:t>
            </a:r>
            <a:r>
              <a:rPr lang="nl-BE" noProof="0"/>
              <a:t> level</a:t>
            </a:r>
          </a:p>
          <a:p>
            <a:pPr lvl="3"/>
            <a:r>
              <a:rPr lang="nl-BE" noProof="0" err="1"/>
              <a:t>Fourth</a:t>
            </a:r>
            <a:r>
              <a:rPr lang="nl-BE" noProof="0"/>
              <a:t> level</a:t>
            </a:r>
          </a:p>
          <a:p>
            <a:pPr lvl="4"/>
            <a:r>
              <a:rPr lang="nl-BE" noProof="0" err="1"/>
              <a:t>Fifth</a:t>
            </a:r>
            <a:r>
              <a:rPr lang="nl-BE" noProof="0"/>
              <a:t> level</a:t>
            </a:r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52AF2F78-6E0C-4D2C-B16F-28147374BC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888" y="6428235"/>
            <a:ext cx="1194835" cy="226800"/>
          </a:xfrm>
          <a:prstGeom prst="rect">
            <a:avLst/>
          </a:prstGeom>
        </p:spPr>
      </p:pic>
      <p:pic>
        <p:nvPicPr>
          <p:cNvPr id="2" name="Picture 1" descr="A blue and white sign with white text&#10;&#10;AI-generated content may be incorrect.">
            <a:extLst>
              <a:ext uri="{FF2B5EF4-FFF2-40B4-BE49-F238E27FC236}">
                <a16:creationId xmlns:a16="http://schemas.microsoft.com/office/drawing/2014/main" id="{7B13839E-A413-DC5E-8886-3AA3C87F7D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5670" y="6432551"/>
            <a:ext cx="635130" cy="2265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</p:sldLayoutIdLst>
  <p:hf hdr="0" ftr="0" dt="0"/>
  <p:txStyles>
    <p:titleStyle>
      <a:lvl1pPr algn="l" defTabSz="1217054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accent2"/>
          </a:solidFill>
          <a:latin typeface="Calibri" panose="020F0502020204030204" pitchFamily="34" charset="0"/>
          <a:ea typeface="Verdana" charset="0"/>
          <a:cs typeface="Calibri" panose="020F0502020204030204" pitchFamily="34" charset="0"/>
        </a:defRPr>
      </a:lvl1pPr>
      <a:lvl2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1217054" rtl="0" eaLnBrk="1" fontAlgn="base" hangingPunct="1">
        <a:spcBef>
          <a:spcPct val="0"/>
        </a:spcBef>
        <a:spcAft>
          <a:spcPct val="0"/>
        </a:spcAft>
        <a:defRPr sz="2667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§"/>
        <a:defRPr sz="2800" b="1" i="0" kern="1200">
          <a:solidFill>
            <a:schemeClr val="tx1"/>
          </a:solidFill>
          <a:latin typeface="+mn-lt"/>
          <a:ea typeface="Verdana" charset="0"/>
          <a:cs typeface="Calibri Light" panose="020F0302020204030204" pitchFamily="34" charset="0"/>
        </a:defRPr>
      </a:lvl1pPr>
      <a:lvl2pPr marL="628650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2pPr>
      <a:lvl3pPr marL="987425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3pPr>
      <a:lvl4pPr marL="1347788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4pPr>
      <a:lvl5pPr marL="1700213" indent="-268288" algn="l" defTabSz="121705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charset="0"/>
          <a:cs typeface="Calibri" panose="020F0502020204030204" pitchFamily="34" charset="0"/>
        </a:defRPr>
      </a:lvl5pPr>
      <a:lvl6pPr marL="2076450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575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BE" sz="1800" kern="1200" dirty="0" err="1" smtClean="0">
          <a:solidFill>
            <a:schemeClr val="tx1"/>
          </a:solidFill>
          <a:latin typeface="+mn-lt"/>
          <a:ea typeface="+mn-ea"/>
          <a:cs typeface="+mn-cs"/>
        </a:defRPr>
      </a:lvl7pPr>
      <a:lvl8pPr marL="2795587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160712" indent="-285750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image" Target="../media/image6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emf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C7654-B1F8-CB41-A11C-78EAAE0B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z="4400"/>
              <a:t>Bomen, kruistabellen, verzamelingen en stochasten: Kansrekening in de 2</a:t>
            </a:r>
            <a:r>
              <a:rPr lang="nl-BE" sz="4400" baseline="30000"/>
              <a:t>de</a:t>
            </a:r>
            <a:r>
              <a:rPr lang="nl-BE" sz="4400"/>
              <a:t> en 3</a:t>
            </a:r>
            <a:r>
              <a:rPr lang="nl-BE" sz="4400" baseline="30000"/>
              <a:t>de</a:t>
            </a:r>
            <a:r>
              <a:rPr lang="nl-BE" sz="4400"/>
              <a:t> graad</a:t>
            </a:r>
            <a:endParaRPr lang="en-BE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9F27B-4FA1-1945-B3AE-2234EB3F5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Johan Deprez en Gilberte Verbeeck</a:t>
            </a:r>
          </a:p>
          <a:p>
            <a:r>
              <a:rPr lang="nl-BE" dirty="0"/>
              <a:t>johan.deprez@uitwiskeling.be en gilberte.verbeeck@uitwiskeling.be</a:t>
            </a:r>
          </a:p>
          <a:p>
            <a:endParaRPr lang="nl-BE" dirty="0"/>
          </a:p>
          <a:p>
            <a:r>
              <a:rPr lang="nl-BE" dirty="0"/>
              <a:t>slides: zie syllabus (met kadertjes) en digitaal (‘zonder’ kadertjes)</a:t>
            </a:r>
            <a:endParaRPr lang="en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72FBBE-0E2C-B416-3F9E-FB91C01A5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655" y="1545217"/>
            <a:ext cx="3524110" cy="5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4A9D009-B5A8-A5A1-0B53-9874BB1D0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532" y="802311"/>
            <a:ext cx="4736468" cy="4277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7DC264-D7D6-A698-673E-A83C116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Boomdiagram: terminologie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22F78C-3E6D-1E0F-B21C-B342EE556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10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6F9D41-A728-9AFC-22C3-17F135687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Voorbeeld boomdiagram: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endParaRPr lang="nl-BE"/>
          </a:p>
          <a:p>
            <a:pPr>
              <a:spcBef>
                <a:spcPts val="2400"/>
              </a:spcBef>
            </a:pPr>
            <a:r>
              <a:rPr lang="nl-BE"/>
              <a:t>Terminologie: </a:t>
            </a:r>
          </a:p>
          <a:p>
            <a:pPr lvl="1"/>
            <a:r>
              <a:rPr lang="nl-BE"/>
              <a:t>Benoem in de boom:</a:t>
            </a:r>
          </a:p>
          <a:p>
            <a:pPr marL="711182" lvl="2" indent="0">
              <a:buNone/>
            </a:pPr>
            <a:r>
              <a:rPr lang="nl-BE"/>
              <a:t>1. Wortel   2. Knopen  3. Takken   4. Bladeren 5. Generatie</a:t>
            </a:r>
          </a:p>
          <a:p>
            <a:pPr lvl="1"/>
            <a:r>
              <a:rPr lang="nl-BE"/>
              <a:t>Geen </a:t>
            </a:r>
            <a:r>
              <a:rPr lang="nl-BE" err="1"/>
              <a:t>telboom</a:t>
            </a:r>
            <a:endParaRPr lang="nl-BE"/>
          </a:p>
          <a:p>
            <a:pPr lvl="1"/>
            <a:r>
              <a:rPr lang="nl-BE"/>
              <a:t>Geen productregel</a:t>
            </a:r>
          </a:p>
          <a:p>
            <a:pPr marL="711182" lvl="2" indent="0">
              <a:buNone/>
            </a:pPr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695B87E-DA0A-15E6-630B-3BC4E2AC9DD3}"/>
              </a:ext>
            </a:extLst>
          </p:cNvPr>
          <p:cNvSpPr txBox="1"/>
          <p:nvPr/>
        </p:nvSpPr>
        <p:spPr>
          <a:xfrm flipH="1">
            <a:off x="7620829" y="2601576"/>
            <a:ext cx="201541" cy="3559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94B36DF-83CE-10E6-C141-1217A6F6958B}"/>
              </a:ext>
            </a:extLst>
          </p:cNvPr>
          <p:cNvSpPr txBox="1"/>
          <p:nvPr/>
        </p:nvSpPr>
        <p:spPr>
          <a:xfrm flipH="1">
            <a:off x="8928976" y="1414153"/>
            <a:ext cx="206747" cy="485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25C922F-0905-BE36-01FE-23762864E380}"/>
              </a:ext>
            </a:extLst>
          </p:cNvPr>
          <p:cNvSpPr txBox="1"/>
          <p:nvPr/>
        </p:nvSpPr>
        <p:spPr>
          <a:xfrm flipH="1">
            <a:off x="10394094" y="994352"/>
            <a:ext cx="206747" cy="485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FA7A565-A1AE-902E-E0C5-39F7BF3F0C46}"/>
              </a:ext>
            </a:extLst>
          </p:cNvPr>
          <p:cNvSpPr txBox="1"/>
          <p:nvPr/>
        </p:nvSpPr>
        <p:spPr>
          <a:xfrm flipH="1">
            <a:off x="11288415" y="422344"/>
            <a:ext cx="206747" cy="485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5AEA754-32A1-C704-F021-78253AADBD5B}"/>
              </a:ext>
            </a:extLst>
          </p:cNvPr>
          <p:cNvSpPr txBox="1"/>
          <p:nvPr/>
        </p:nvSpPr>
        <p:spPr>
          <a:xfrm flipH="1">
            <a:off x="8068131" y="2358865"/>
            <a:ext cx="642596" cy="485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3+5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D9A2F9C-F1B4-4D62-F831-510D81EBA19D}"/>
              </a:ext>
            </a:extLst>
          </p:cNvPr>
          <p:cNvSpPr txBox="1"/>
          <p:nvPr/>
        </p:nvSpPr>
        <p:spPr>
          <a:xfrm flipH="1">
            <a:off x="8199304" y="3495942"/>
            <a:ext cx="511423" cy="1302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11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3+5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60C1EAC-DA67-8867-22FE-8F97B0A05062}"/>
              </a:ext>
            </a:extLst>
          </p:cNvPr>
          <p:cNvSpPr txBox="1"/>
          <p:nvPr/>
        </p:nvSpPr>
        <p:spPr>
          <a:xfrm flipH="1">
            <a:off x="9568054" y="2541523"/>
            <a:ext cx="511423" cy="1302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11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3+5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B93149-A63D-F0E4-1245-219496C0C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691" y="2031487"/>
            <a:ext cx="6474851" cy="1689092"/>
          </a:xfrm>
          <a:prstGeom prst="rect">
            <a:avLst/>
          </a:prstGeom>
        </p:spPr>
      </p:pic>
      <p:sp>
        <p:nvSpPr>
          <p:cNvPr id="15" name="Tekstvak 9">
            <a:extLst>
              <a:ext uri="{FF2B5EF4-FFF2-40B4-BE49-F238E27FC236}">
                <a16:creationId xmlns:a16="http://schemas.microsoft.com/office/drawing/2014/main" id="{51796D0B-3700-29A5-38DD-EE269BC82A3B}"/>
              </a:ext>
            </a:extLst>
          </p:cNvPr>
          <p:cNvSpPr txBox="1"/>
          <p:nvPr/>
        </p:nvSpPr>
        <p:spPr>
          <a:xfrm flipH="1">
            <a:off x="8924138" y="3634839"/>
            <a:ext cx="206746" cy="233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2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8" name="Tekstvak 9">
            <a:extLst>
              <a:ext uri="{FF2B5EF4-FFF2-40B4-BE49-F238E27FC236}">
                <a16:creationId xmlns:a16="http://schemas.microsoft.com/office/drawing/2014/main" id="{D86BDE90-D094-C7D0-1853-D6CA9E1AAD27}"/>
              </a:ext>
            </a:extLst>
          </p:cNvPr>
          <p:cNvSpPr txBox="1"/>
          <p:nvPr/>
        </p:nvSpPr>
        <p:spPr>
          <a:xfrm flipH="1">
            <a:off x="10402421" y="1818325"/>
            <a:ext cx="206746" cy="233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2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Tekstvak 9">
            <a:extLst>
              <a:ext uri="{FF2B5EF4-FFF2-40B4-BE49-F238E27FC236}">
                <a16:creationId xmlns:a16="http://schemas.microsoft.com/office/drawing/2014/main" id="{3F66340D-6A8E-F609-BFD4-B2BDDDE4C4C0}"/>
              </a:ext>
            </a:extLst>
          </p:cNvPr>
          <p:cNvSpPr txBox="1"/>
          <p:nvPr/>
        </p:nvSpPr>
        <p:spPr>
          <a:xfrm flipH="1">
            <a:off x="10403238" y="2466083"/>
            <a:ext cx="206746" cy="233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2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8" name="Tekstvak 9">
            <a:extLst>
              <a:ext uri="{FF2B5EF4-FFF2-40B4-BE49-F238E27FC236}">
                <a16:creationId xmlns:a16="http://schemas.microsoft.com/office/drawing/2014/main" id="{082E012A-0FAD-5C1E-8D89-E052C1AA1BFA}"/>
              </a:ext>
            </a:extLst>
          </p:cNvPr>
          <p:cNvSpPr txBox="1"/>
          <p:nvPr/>
        </p:nvSpPr>
        <p:spPr>
          <a:xfrm flipH="1">
            <a:off x="10394094" y="3168164"/>
            <a:ext cx="206746" cy="233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2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9" name="Tekstvak 9">
            <a:extLst>
              <a:ext uri="{FF2B5EF4-FFF2-40B4-BE49-F238E27FC236}">
                <a16:creationId xmlns:a16="http://schemas.microsoft.com/office/drawing/2014/main" id="{BF75C3C4-54C2-0E39-AFEC-C5E79FD82065}"/>
              </a:ext>
            </a:extLst>
          </p:cNvPr>
          <p:cNvSpPr txBox="1"/>
          <p:nvPr/>
        </p:nvSpPr>
        <p:spPr>
          <a:xfrm flipH="1">
            <a:off x="10427622" y="3805196"/>
            <a:ext cx="206746" cy="233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2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0" name="Tekstvak 9">
            <a:extLst>
              <a:ext uri="{FF2B5EF4-FFF2-40B4-BE49-F238E27FC236}">
                <a16:creationId xmlns:a16="http://schemas.microsoft.com/office/drawing/2014/main" id="{5F79C48E-E2BA-95A1-3F80-96A41E0F1313}"/>
              </a:ext>
            </a:extLst>
          </p:cNvPr>
          <p:cNvSpPr txBox="1"/>
          <p:nvPr/>
        </p:nvSpPr>
        <p:spPr>
          <a:xfrm flipH="1">
            <a:off x="10406286" y="4460516"/>
            <a:ext cx="206746" cy="233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2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64A7AF0-400E-D510-0137-75CA903B1A90}"/>
              </a:ext>
            </a:extLst>
          </p:cNvPr>
          <p:cNvSpPr/>
          <p:nvPr/>
        </p:nvSpPr>
        <p:spPr bwMode="auto">
          <a:xfrm>
            <a:off x="7619521" y="399956"/>
            <a:ext cx="4320000" cy="468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  <p:bldP spid="15" grpId="0"/>
      <p:bldP spid="8" grpId="0"/>
      <p:bldP spid="16" grpId="0"/>
      <p:bldP spid="18" grpId="0"/>
      <p:bldP spid="19" grpId="0"/>
      <p:bldP spid="2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C264-D7D6-A698-673E-A83C116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Telboom</a:t>
            </a:r>
            <a:r>
              <a:rPr lang="nl-BE"/>
              <a:t>: terminologie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22F78C-3E6D-1E0F-B21C-B342EE556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11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6F9D41-A728-9AFC-22C3-17F135687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BE" dirty="0">
                <a:ea typeface="Verdana"/>
                <a:cs typeface="Calibri"/>
              </a:rPr>
              <a:t>Voorbeeld </a:t>
            </a:r>
            <a:r>
              <a:rPr lang="nl-BE" dirty="0" err="1">
                <a:ea typeface="Verdana"/>
                <a:cs typeface="Calibri"/>
              </a:rPr>
              <a:t>telboom</a:t>
            </a:r>
            <a:r>
              <a:rPr lang="nl-BE" dirty="0">
                <a:ea typeface="Verdana"/>
                <a:cs typeface="Calibri"/>
              </a:rPr>
              <a:t>:</a:t>
            </a:r>
            <a:endParaRPr lang="en-US" dirty="0">
              <a:ea typeface="Verdana"/>
              <a:cs typeface="Calibri"/>
            </a:endParaRPr>
          </a:p>
          <a:p>
            <a:pPr marL="740410" lvl="1" indent="-378460"/>
            <a:r>
              <a:rPr lang="nl-BE" dirty="0">
                <a:ea typeface="Verdana"/>
                <a:cs typeface="Calibri Light"/>
              </a:rPr>
              <a:t>6 kaarten uit een kaartspel: H2, H5, H8, HD, SA en SD</a:t>
            </a:r>
            <a:endParaRPr lang="nl-BE" dirty="0"/>
          </a:p>
          <a:p>
            <a:pPr marL="740410" lvl="1" indent="-378460"/>
            <a:r>
              <a:rPr lang="nl-BE" dirty="0">
                <a:ea typeface="Verdana"/>
                <a:cs typeface="Calibri Light"/>
              </a:rPr>
              <a:t>Trek 2 kaarten zonder ze terug te leggen</a:t>
            </a:r>
          </a:p>
          <a:p>
            <a:pPr marL="740410" lvl="1" indent="-378460"/>
            <a:r>
              <a:rPr lang="nl-BE" dirty="0">
                <a:solidFill>
                  <a:srgbClr val="FF0000"/>
                </a:solidFill>
                <a:ea typeface="Verdana"/>
                <a:cs typeface="Calibri Light"/>
              </a:rPr>
              <a:t>Aantal mogelijkheden?</a:t>
            </a:r>
          </a:p>
          <a:p>
            <a:pPr marL="274320" indent="-274320"/>
            <a:r>
              <a:rPr lang="nl-BE" dirty="0">
                <a:ea typeface="Verdana"/>
                <a:cs typeface="Calibri"/>
              </a:rPr>
              <a:t>Terminologie:</a:t>
            </a:r>
          </a:p>
          <a:p>
            <a:pPr marL="740410" lvl="1" indent="-378460"/>
            <a:r>
              <a:rPr lang="nl-BE" dirty="0">
                <a:ea typeface="Verdana"/>
                <a:cs typeface="Calibri Light"/>
              </a:rPr>
              <a:t>Benoem in de boom: </a:t>
            </a:r>
          </a:p>
          <a:p>
            <a:pPr marL="710565" lvl="2" indent="0">
              <a:buNone/>
            </a:pPr>
            <a:r>
              <a:rPr lang="nl-BE" sz="1700" dirty="0">
                <a:ea typeface="Verdana"/>
              </a:rPr>
              <a:t>1. Wortel   2. Knopen  3. Takken   4. Bladeren 5. Generatie</a:t>
            </a:r>
          </a:p>
          <a:p>
            <a:pPr marL="740410" lvl="1" indent="-378460"/>
            <a:r>
              <a:rPr lang="nl-BE" dirty="0" err="1">
                <a:solidFill>
                  <a:srgbClr val="FF0000"/>
                </a:solidFill>
                <a:ea typeface="Verdana"/>
                <a:cs typeface="Calibri Light"/>
              </a:rPr>
              <a:t>Telboom</a:t>
            </a:r>
            <a:r>
              <a:rPr lang="nl-BE" dirty="0">
                <a:ea typeface="Verdana"/>
                <a:cs typeface="Calibri Light"/>
              </a:rPr>
              <a:t> (vb. van boomdiagram) </a:t>
            </a:r>
          </a:p>
          <a:p>
            <a:pPr marL="740410" lvl="1" indent="-378460"/>
            <a:r>
              <a:rPr lang="nl-BE" dirty="0">
                <a:ea typeface="Verdana"/>
                <a:cs typeface="Calibri Light"/>
              </a:rPr>
              <a:t>Niet vereenvoudigd of wel – verloren informatie?</a:t>
            </a:r>
          </a:p>
          <a:p>
            <a:pPr marL="740410" lvl="1" indent="-378460"/>
            <a:r>
              <a:rPr lang="nl-BE" dirty="0">
                <a:ea typeface="Verdana"/>
                <a:cs typeface="Calibri Light"/>
              </a:rPr>
              <a:t>Productregel</a:t>
            </a:r>
          </a:p>
          <a:p>
            <a:pPr marL="740410" lvl="1" indent="-378460"/>
            <a:endParaRPr lang="nl-BE"/>
          </a:p>
          <a:p>
            <a:pPr marL="704215" lvl="1" indent="-342900">
              <a:buAutoNum type="arabicPeriod"/>
            </a:pPr>
            <a:endParaRPr lang="nl-BE"/>
          </a:p>
          <a:p>
            <a:pPr marL="274320" indent="-274320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BEA747D-14C8-6099-8274-03E55306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699" y="445539"/>
            <a:ext cx="2303482" cy="438758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695B87E-DA0A-15E6-630B-3BC4E2AC9DD3}"/>
              </a:ext>
            </a:extLst>
          </p:cNvPr>
          <p:cNvSpPr txBox="1"/>
          <p:nvPr/>
        </p:nvSpPr>
        <p:spPr>
          <a:xfrm flipH="1">
            <a:off x="8587296" y="2551290"/>
            <a:ext cx="206747" cy="485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94B36DF-83CE-10E6-C141-1217A6F6958B}"/>
              </a:ext>
            </a:extLst>
          </p:cNvPr>
          <p:cNvSpPr txBox="1"/>
          <p:nvPr/>
        </p:nvSpPr>
        <p:spPr>
          <a:xfrm flipH="1">
            <a:off x="10045383" y="659296"/>
            <a:ext cx="206747" cy="485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25C922F-0905-BE36-01FE-23762864E380}"/>
              </a:ext>
            </a:extLst>
          </p:cNvPr>
          <p:cNvSpPr txBox="1"/>
          <p:nvPr/>
        </p:nvSpPr>
        <p:spPr>
          <a:xfrm flipH="1">
            <a:off x="9391768" y="655764"/>
            <a:ext cx="206747" cy="485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FA7A565-A1AE-902E-E0C5-39F7BF3F0C46}"/>
              </a:ext>
            </a:extLst>
          </p:cNvPr>
          <p:cNvSpPr txBox="1"/>
          <p:nvPr/>
        </p:nvSpPr>
        <p:spPr>
          <a:xfrm flipH="1">
            <a:off x="10543821" y="95851"/>
            <a:ext cx="111217" cy="4964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5AEA754-32A1-C704-F021-78253AADBD5B}"/>
              </a:ext>
            </a:extLst>
          </p:cNvPr>
          <p:cNvSpPr txBox="1"/>
          <p:nvPr/>
        </p:nvSpPr>
        <p:spPr>
          <a:xfrm flipH="1">
            <a:off x="8793580" y="1956545"/>
            <a:ext cx="836119" cy="4854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28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3+5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D9A2F9C-F1B4-4D62-F831-510D81EBA19D}"/>
              </a:ext>
            </a:extLst>
          </p:cNvPr>
          <p:cNvSpPr txBox="1"/>
          <p:nvPr/>
        </p:nvSpPr>
        <p:spPr>
          <a:xfrm flipH="1">
            <a:off x="9026328" y="2906511"/>
            <a:ext cx="511423" cy="1302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11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3+5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60C1EAC-DA67-8867-22FE-8F97B0A05062}"/>
              </a:ext>
            </a:extLst>
          </p:cNvPr>
          <p:cNvSpPr txBox="1"/>
          <p:nvPr/>
        </p:nvSpPr>
        <p:spPr>
          <a:xfrm flipH="1">
            <a:off x="9713440" y="2680732"/>
            <a:ext cx="511423" cy="1302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BE" sz="1100" b="1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3+5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82E6E57-774A-7160-5501-D67B47EAC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197" y="5082111"/>
            <a:ext cx="3029373" cy="15242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8936082-67FF-806F-2DC1-5FFFDB4E1A50}"/>
              </a:ext>
            </a:extLst>
          </p:cNvPr>
          <p:cNvSpPr/>
          <p:nvPr/>
        </p:nvSpPr>
        <p:spPr bwMode="auto">
          <a:xfrm>
            <a:off x="8327975" y="4922210"/>
            <a:ext cx="3231881" cy="17778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7" name="Tekstvak 9">
            <a:extLst>
              <a:ext uri="{FF2B5EF4-FFF2-40B4-BE49-F238E27FC236}">
                <a16:creationId xmlns:a16="http://schemas.microsoft.com/office/drawing/2014/main" id="{225C5D35-31C2-6D38-3C08-01043A600FBB}"/>
              </a:ext>
            </a:extLst>
          </p:cNvPr>
          <p:cNvSpPr txBox="1"/>
          <p:nvPr/>
        </p:nvSpPr>
        <p:spPr>
          <a:xfrm flipH="1">
            <a:off x="9383824" y="1548628"/>
            <a:ext cx="206746" cy="233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2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5" name="Tekstvak 9">
            <a:extLst>
              <a:ext uri="{FF2B5EF4-FFF2-40B4-BE49-F238E27FC236}">
                <a16:creationId xmlns:a16="http://schemas.microsoft.com/office/drawing/2014/main" id="{5CE68ADA-BEA6-6A8E-A897-BC72DF7A10E6}"/>
              </a:ext>
            </a:extLst>
          </p:cNvPr>
          <p:cNvSpPr txBox="1"/>
          <p:nvPr/>
        </p:nvSpPr>
        <p:spPr>
          <a:xfrm flipH="1">
            <a:off x="10046451" y="2248872"/>
            <a:ext cx="206746" cy="2330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1200" b="1" dirty="0">
                <a:solidFill>
                  <a:srgbClr val="92D050"/>
                </a:solidFill>
                <a:latin typeface="Gotham" panose="0200060304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A86ED4B-46D1-9DD9-7AF3-76A3161FEFAC}"/>
              </a:ext>
            </a:extLst>
          </p:cNvPr>
          <p:cNvSpPr/>
          <p:nvPr/>
        </p:nvSpPr>
        <p:spPr bwMode="auto">
          <a:xfrm>
            <a:off x="8319856" y="196400"/>
            <a:ext cx="3240000" cy="460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  <p:bldP spid="5" grpId="0" animBg="1"/>
      <p:bldP spid="7" grpId="0"/>
      <p:bldP spid="1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6F5BB-22B0-2D10-9EB7-A39CA3D7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Didactische tips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38AE535-E3FF-2514-81A1-41954559F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12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FCB30B-32ED-0012-0AE6-41C0BAE1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Voorbeeld kaarten is geen goed voorbeeld</a:t>
            </a:r>
          </a:p>
          <a:p>
            <a:pPr lvl="1"/>
            <a:r>
              <a:rPr lang="nl-BE"/>
              <a:t>Niet generiek, dus mag zeker niet het enige voorbeeld zijn</a:t>
            </a:r>
          </a:p>
          <a:p>
            <a:pPr lvl="1"/>
            <a:r>
              <a:rPr lang="nl-BE"/>
              <a:t>Niet vereenvoudigde </a:t>
            </a:r>
            <a:r>
              <a:rPr lang="nl-BE" err="1"/>
              <a:t>telboom</a:t>
            </a:r>
            <a:r>
              <a:rPr lang="nl-BE"/>
              <a:t> – aversie voor wiskundig getalenteerde leerlingen</a:t>
            </a:r>
          </a:p>
          <a:p>
            <a:pPr lvl="1"/>
            <a:r>
              <a:rPr lang="nl-BE"/>
              <a:t>Niet altijd leefwereld leerlingen, noch realistisch</a:t>
            </a:r>
          </a:p>
          <a:p>
            <a:r>
              <a:rPr lang="nl-BE"/>
              <a:t>Hoe probleemoplossend denken aanleren?</a:t>
            </a:r>
          </a:p>
          <a:p>
            <a:pPr lvl="1"/>
            <a:r>
              <a:rPr lang="nl-BE"/>
              <a:t>Start van een probleem (zoals hier)</a:t>
            </a:r>
          </a:p>
          <a:p>
            <a:pPr lvl="1"/>
            <a:r>
              <a:rPr lang="nl-BE"/>
              <a:t>Inwerken in voorbeeld (stok kaarten voorradig – leerlingen laten trekken, vraagjes bij mobiliteitsprobleem)</a:t>
            </a:r>
          </a:p>
          <a:p>
            <a:pPr lvl="1"/>
            <a:r>
              <a:rPr lang="nl-BE"/>
              <a:t>Differentiëren</a:t>
            </a:r>
            <a:endParaRPr lang="nl-BE" i="1"/>
          </a:p>
        </p:txBody>
      </p:sp>
    </p:spTree>
    <p:extLst>
      <p:ext uri="{BB962C8B-B14F-4D97-AF65-F5344CB8AC3E}">
        <p14:creationId xmlns:p14="http://schemas.microsoft.com/office/powerpoint/2010/main" val="10238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B7625-120D-B190-2C7E-BD42C07C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Generieke voorbeelden van telbomen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3FD6EB-610A-DD21-AD89-D783CC0B46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image6.png">
            <a:extLst>
              <a:ext uri="{FF2B5EF4-FFF2-40B4-BE49-F238E27FC236}">
                <a16:creationId xmlns:a16="http://schemas.microsoft.com/office/drawing/2014/main" id="{E5692C38-823F-1B3F-7A45-C78792A3908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822963" y="2384133"/>
            <a:ext cx="5273243" cy="3853154"/>
          </a:xfrm>
          <a:prstGeom prst="rect">
            <a:avLst/>
          </a:prstGeom>
          <a:ln/>
        </p:spPr>
      </p:pic>
      <p:pic>
        <p:nvPicPr>
          <p:cNvPr id="6" name="Afbeelding 5" descr="Afbeelding met tekst, tekening, schets, papier&#10;&#10;Automatisch gegenereerde beschrijving">
            <a:extLst>
              <a:ext uri="{FF2B5EF4-FFF2-40B4-BE49-F238E27FC236}">
                <a16:creationId xmlns:a16="http://schemas.microsoft.com/office/drawing/2014/main" id="{FC5072FD-D733-7101-FA51-DE14E1970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065" y="1516380"/>
            <a:ext cx="3467805" cy="4859383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B0CBC41A-79AE-ED4A-7A19-F80D39E35006}"/>
              </a:ext>
            </a:extLst>
          </p:cNvPr>
          <p:cNvGrpSpPr/>
          <p:nvPr/>
        </p:nvGrpSpPr>
        <p:grpSpPr>
          <a:xfrm>
            <a:off x="7446649" y="1835721"/>
            <a:ext cx="4574561" cy="543809"/>
            <a:chOff x="7446649" y="1835721"/>
            <a:chExt cx="4574561" cy="543809"/>
          </a:xfrm>
        </p:grpSpPr>
        <p:sp>
          <p:nvSpPr>
            <p:cNvPr id="7" name="Tijdelijke aanduiding voor tekst 3">
              <a:extLst>
                <a:ext uri="{FF2B5EF4-FFF2-40B4-BE49-F238E27FC236}">
                  <a16:creationId xmlns:a16="http://schemas.microsoft.com/office/drawing/2014/main" id="{E923877A-50B9-AD5E-5B9F-697D3024F348}"/>
                </a:ext>
              </a:extLst>
            </p:cNvPr>
            <p:cNvSpPr txBox="1">
              <a:spLocks/>
            </p:cNvSpPr>
            <p:nvPr/>
          </p:nvSpPr>
          <p:spPr>
            <a:xfrm>
              <a:off x="7446649" y="1835721"/>
              <a:ext cx="756826" cy="52228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anose="05000000000000000000" pitchFamily="2" charset="2"/>
                <a:buNone/>
                <a:defRPr sz="2200" b="1" i="0" kern="120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defRPr>
              </a:lvl1pPr>
              <a:lvl2pPr marL="628650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2pPr>
              <a:lvl3pPr marL="987425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3pPr>
              <a:lvl4pPr marL="1347788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4pPr>
              <a:lvl5pPr marL="1700213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5pPr>
              <a:lvl6pPr marL="2076450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1575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nl-BE" sz="1800" kern="1200" dirty="0" err="1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5587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60712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BE" sz="1400" b="0">
                  <a:solidFill>
                    <a:schemeClr val="accent1"/>
                  </a:solidFill>
                </a:rPr>
                <a:t>Winnaar </a:t>
              </a:r>
            </a:p>
            <a:p>
              <a:r>
                <a:rPr lang="nl-BE" sz="1200" b="0">
                  <a:solidFill>
                    <a:schemeClr val="accent1"/>
                  </a:solidFill>
                </a:rPr>
                <a:t>Set</a:t>
              </a:r>
              <a:r>
                <a:rPr lang="nl-BE" sz="1400" b="0">
                  <a:solidFill>
                    <a:schemeClr val="accent1"/>
                  </a:solidFill>
                </a:rPr>
                <a:t> 1</a:t>
              </a:r>
            </a:p>
          </p:txBody>
        </p:sp>
        <p:sp>
          <p:nvSpPr>
            <p:cNvPr id="8" name="Tijdelijke aanduiding voor tekst 3">
              <a:extLst>
                <a:ext uri="{FF2B5EF4-FFF2-40B4-BE49-F238E27FC236}">
                  <a16:creationId xmlns:a16="http://schemas.microsoft.com/office/drawing/2014/main" id="{537C5253-1C5E-12EC-BC7B-ABF877D3FFBD}"/>
                </a:ext>
              </a:extLst>
            </p:cNvPr>
            <p:cNvSpPr txBox="1">
              <a:spLocks/>
            </p:cNvSpPr>
            <p:nvPr/>
          </p:nvSpPr>
          <p:spPr>
            <a:xfrm>
              <a:off x="8265708" y="1842673"/>
              <a:ext cx="756826" cy="52228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anose="05000000000000000000" pitchFamily="2" charset="2"/>
                <a:buNone/>
                <a:defRPr sz="2200" b="1" i="0" kern="120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defRPr>
              </a:lvl1pPr>
              <a:lvl2pPr marL="628650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2pPr>
              <a:lvl3pPr marL="987425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3pPr>
              <a:lvl4pPr marL="1347788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4pPr>
              <a:lvl5pPr marL="1700213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5pPr>
              <a:lvl6pPr marL="2076450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1575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nl-BE" sz="1800" kern="1200" dirty="0" err="1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5587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60712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BE" sz="1200" b="0">
                  <a:solidFill>
                    <a:schemeClr val="accent1"/>
                  </a:solidFill>
                </a:rPr>
                <a:t>Winnaar </a:t>
              </a:r>
            </a:p>
            <a:p>
              <a:r>
                <a:rPr lang="nl-BE" sz="1200" b="0">
                  <a:solidFill>
                    <a:schemeClr val="accent1"/>
                  </a:solidFill>
                </a:rPr>
                <a:t>Set 2</a:t>
              </a:r>
            </a:p>
          </p:txBody>
        </p:sp>
        <p:sp>
          <p:nvSpPr>
            <p:cNvPr id="9" name="Tijdelijke aanduiding voor tekst 3">
              <a:extLst>
                <a:ext uri="{FF2B5EF4-FFF2-40B4-BE49-F238E27FC236}">
                  <a16:creationId xmlns:a16="http://schemas.microsoft.com/office/drawing/2014/main" id="{573BCAC9-2922-78BC-B0AF-F4595285A3E2}"/>
                </a:ext>
              </a:extLst>
            </p:cNvPr>
            <p:cNvSpPr txBox="1">
              <a:spLocks/>
            </p:cNvSpPr>
            <p:nvPr/>
          </p:nvSpPr>
          <p:spPr>
            <a:xfrm>
              <a:off x="9091957" y="1856630"/>
              <a:ext cx="756826" cy="52228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anose="05000000000000000000" pitchFamily="2" charset="2"/>
                <a:buNone/>
                <a:defRPr sz="2200" b="1" i="0" kern="120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defRPr>
              </a:lvl1pPr>
              <a:lvl2pPr marL="628650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2pPr>
              <a:lvl3pPr marL="987425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3pPr>
              <a:lvl4pPr marL="1347788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4pPr>
              <a:lvl5pPr marL="1700213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5pPr>
              <a:lvl6pPr marL="2076450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1575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nl-BE" sz="1800" kern="1200" dirty="0" err="1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5587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60712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BE" sz="1200" b="0">
                  <a:solidFill>
                    <a:schemeClr val="accent1"/>
                  </a:solidFill>
                </a:rPr>
                <a:t>Winnaar </a:t>
              </a:r>
            </a:p>
            <a:p>
              <a:r>
                <a:rPr lang="nl-BE" sz="1200" b="0">
                  <a:solidFill>
                    <a:schemeClr val="accent1"/>
                  </a:solidFill>
                </a:rPr>
                <a:t>Set 3</a:t>
              </a:r>
            </a:p>
          </p:txBody>
        </p:sp>
        <p:sp>
          <p:nvSpPr>
            <p:cNvPr id="10" name="Tijdelijke aanduiding voor tekst 3">
              <a:extLst>
                <a:ext uri="{FF2B5EF4-FFF2-40B4-BE49-F238E27FC236}">
                  <a16:creationId xmlns:a16="http://schemas.microsoft.com/office/drawing/2014/main" id="{12C586F5-F663-C856-E2F9-632F81BBD8FA}"/>
                </a:ext>
              </a:extLst>
            </p:cNvPr>
            <p:cNvSpPr txBox="1">
              <a:spLocks/>
            </p:cNvSpPr>
            <p:nvPr/>
          </p:nvSpPr>
          <p:spPr>
            <a:xfrm>
              <a:off x="9779774" y="1856630"/>
              <a:ext cx="756826" cy="52228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anose="05000000000000000000" pitchFamily="2" charset="2"/>
                <a:buNone/>
                <a:defRPr sz="2200" b="1" i="0" kern="120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defRPr>
              </a:lvl1pPr>
              <a:lvl2pPr marL="628650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2pPr>
              <a:lvl3pPr marL="987425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3pPr>
              <a:lvl4pPr marL="1347788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4pPr>
              <a:lvl5pPr marL="1700213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5pPr>
              <a:lvl6pPr marL="2076450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1575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nl-BE" sz="1800" kern="1200" dirty="0" err="1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5587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60712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BE" sz="1200" b="0">
                  <a:solidFill>
                    <a:schemeClr val="accent1"/>
                  </a:solidFill>
                </a:rPr>
                <a:t>Winnaar </a:t>
              </a:r>
            </a:p>
            <a:p>
              <a:r>
                <a:rPr lang="nl-BE" sz="1200" b="0">
                  <a:solidFill>
                    <a:schemeClr val="accent1"/>
                  </a:solidFill>
                </a:rPr>
                <a:t>Set 4</a:t>
              </a:r>
            </a:p>
          </p:txBody>
        </p:sp>
        <p:sp>
          <p:nvSpPr>
            <p:cNvPr id="11" name="Tijdelijke aanduiding voor tekst 3">
              <a:extLst>
                <a:ext uri="{FF2B5EF4-FFF2-40B4-BE49-F238E27FC236}">
                  <a16:creationId xmlns:a16="http://schemas.microsoft.com/office/drawing/2014/main" id="{8D830B74-2990-A7A3-D509-539AA4CA4B9D}"/>
                </a:ext>
              </a:extLst>
            </p:cNvPr>
            <p:cNvSpPr txBox="1">
              <a:spLocks/>
            </p:cNvSpPr>
            <p:nvPr/>
          </p:nvSpPr>
          <p:spPr>
            <a:xfrm>
              <a:off x="10406384" y="1857242"/>
              <a:ext cx="756826" cy="52228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anose="05000000000000000000" pitchFamily="2" charset="2"/>
                <a:buNone/>
                <a:defRPr sz="2200" b="1" i="0" kern="120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defRPr>
              </a:lvl1pPr>
              <a:lvl2pPr marL="628650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2pPr>
              <a:lvl3pPr marL="987425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3pPr>
              <a:lvl4pPr marL="1347788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4pPr>
              <a:lvl5pPr marL="1700213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5pPr>
              <a:lvl6pPr marL="2076450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1575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nl-BE" sz="1800" kern="1200" dirty="0" err="1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5587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60712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BE" sz="1200" b="0">
                  <a:solidFill>
                    <a:schemeClr val="accent1"/>
                  </a:solidFill>
                </a:rPr>
                <a:t>Winnaar </a:t>
              </a:r>
            </a:p>
            <a:p>
              <a:r>
                <a:rPr lang="nl-BE" sz="1200" b="0">
                  <a:solidFill>
                    <a:schemeClr val="accent1"/>
                  </a:solidFill>
                </a:rPr>
                <a:t>Set 5</a:t>
              </a:r>
            </a:p>
          </p:txBody>
        </p:sp>
        <p:sp>
          <p:nvSpPr>
            <p:cNvPr id="12" name="Tijdelijke aanduiding voor tekst 3">
              <a:extLst>
                <a:ext uri="{FF2B5EF4-FFF2-40B4-BE49-F238E27FC236}">
                  <a16:creationId xmlns:a16="http://schemas.microsoft.com/office/drawing/2014/main" id="{79E16F0A-1A79-EFE2-CE16-287119E586F4}"/>
                </a:ext>
              </a:extLst>
            </p:cNvPr>
            <p:cNvSpPr txBox="1">
              <a:spLocks/>
            </p:cNvSpPr>
            <p:nvPr/>
          </p:nvSpPr>
          <p:spPr>
            <a:xfrm>
              <a:off x="11027778" y="1934792"/>
              <a:ext cx="993432" cy="436793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anose="05000000000000000000" pitchFamily="2" charset="2"/>
                <a:buNone/>
                <a:defRPr sz="2200" b="1" i="0" kern="1200">
                  <a:solidFill>
                    <a:schemeClr val="accent2"/>
                  </a:solidFill>
                  <a:latin typeface="Calibri" panose="020F0502020204030204" pitchFamily="34" charset="0"/>
                  <a:ea typeface="Verdana" charset="0"/>
                  <a:cs typeface="Calibri" panose="020F0502020204030204" pitchFamily="34" charset="0"/>
                </a:defRPr>
              </a:lvl1pPr>
              <a:lvl2pPr marL="628650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2pPr>
              <a:lvl3pPr marL="987425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3pPr>
              <a:lvl4pPr marL="1347788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4pPr>
              <a:lvl5pPr marL="1700213" indent="-268288" algn="l" defTabSz="1217054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Verdana" charset="0"/>
                  <a:cs typeface="Calibri" panose="020F0502020204030204" pitchFamily="34" charset="0"/>
                </a:defRPr>
              </a:lvl5pPr>
              <a:lvl6pPr marL="2076450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1575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lang="nl-BE" sz="1800" kern="1200" dirty="0" err="1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95587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60712" indent="-285750" algn="l" defTabSz="12191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BE" sz="1200" b="0">
                  <a:solidFill>
                    <a:schemeClr val="accent1"/>
                  </a:solidFill>
                </a:rPr>
                <a:t>Spelverloop</a:t>
              </a:r>
            </a:p>
          </p:txBody>
        </p:sp>
      </p:grpSp>
      <p:pic>
        <p:nvPicPr>
          <p:cNvPr id="13" name="Afbeelding 12" descr="Afbeelding met tekst, cirkel, poster, boek&#10;&#10;Automatisch gegenereerde beschrijving">
            <a:extLst>
              <a:ext uri="{FF2B5EF4-FFF2-40B4-BE49-F238E27FC236}">
                <a16:creationId xmlns:a16="http://schemas.microsoft.com/office/drawing/2014/main" id="{53B9F0EF-C9CB-8CDD-1D8D-9C8627C4F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3"/>
          <a:stretch/>
        </p:blipFill>
        <p:spPr>
          <a:xfrm>
            <a:off x="10664401" y="213130"/>
            <a:ext cx="997618" cy="141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3ACDD-29B3-DAF0-A59F-594574BD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2 voorbeelden: 2 groepen – maak </a:t>
            </a:r>
            <a:r>
              <a:rPr lang="nl-BE" err="1"/>
              <a:t>kansboom</a:t>
            </a:r>
            <a:r>
              <a:rPr lang="nl-BE"/>
              <a:t> bij probleem</a:t>
            </a:r>
            <a:endParaRPr lang="nl-BE" sz="270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3D566E0-CB56-EDFF-20AB-0190F3AB2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14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DB6181-B667-960B-761C-E067E23F5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BE" dirty="0">
                <a:ea typeface="Verdana"/>
                <a:cs typeface="Calibri"/>
              </a:rPr>
              <a:t>Voorbeeld 1: </a:t>
            </a:r>
            <a:endParaRPr lang="en-US" dirty="0">
              <a:ea typeface="Verdana"/>
              <a:cs typeface="Calibri"/>
            </a:endParaRPr>
          </a:p>
          <a:p>
            <a:pPr marL="740410" lvl="1" indent="-378460"/>
            <a:r>
              <a:rPr lang="nl-BE" dirty="0">
                <a:ea typeface="Verdana"/>
                <a:cs typeface="Calibri Light"/>
              </a:rPr>
              <a:t>6 kaarten uit een kaartspel: Harten 2, H5, H8, </a:t>
            </a:r>
            <a:r>
              <a:rPr lang="nl-BE" dirty="0" err="1">
                <a:ea typeface="Verdana"/>
                <a:cs typeface="Calibri Light"/>
              </a:rPr>
              <a:t>HDame</a:t>
            </a:r>
            <a:r>
              <a:rPr lang="nl-BE" dirty="0">
                <a:ea typeface="Verdana"/>
                <a:cs typeface="Calibri Light"/>
              </a:rPr>
              <a:t>, Schoppen Aas en </a:t>
            </a:r>
            <a:r>
              <a:rPr lang="nl-BE" dirty="0" err="1">
                <a:ea typeface="Verdana"/>
                <a:cs typeface="Calibri Light"/>
              </a:rPr>
              <a:t>SDame</a:t>
            </a:r>
            <a:endParaRPr lang="nl-BE" dirty="0" err="1"/>
          </a:p>
          <a:p>
            <a:pPr marL="274320" indent="-274320"/>
            <a:endParaRPr lang="nl-BE"/>
          </a:p>
          <a:p>
            <a:pPr marL="274320" indent="-274320"/>
            <a:r>
              <a:rPr lang="nl-BE" dirty="0">
                <a:ea typeface="Verdana"/>
                <a:cs typeface="Calibri"/>
              </a:rPr>
              <a:t>Voorbeeld 2:</a:t>
            </a:r>
          </a:p>
          <a:p>
            <a:pPr marL="0" indent="0">
              <a:buNone/>
            </a:pPr>
            <a:endParaRPr lang="nl-BE"/>
          </a:p>
          <a:p>
            <a:pPr marL="274320" indent="-274320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DE9B58-29B8-F652-26DA-3202E936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2" y="3429001"/>
            <a:ext cx="10765100" cy="280828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4521BFC-E630-7954-6CCD-3C803D52B3F6}"/>
              </a:ext>
            </a:extLst>
          </p:cNvPr>
          <p:cNvSpPr/>
          <p:nvPr/>
        </p:nvSpPr>
        <p:spPr bwMode="auto">
          <a:xfrm>
            <a:off x="2797791" y="5845115"/>
            <a:ext cx="9148549" cy="5732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algn="ctr">
              <a:spcAft>
                <a:spcPts val="0"/>
              </a:spcAft>
            </a:pPr>
            <a:r>
              <a:rPr lang="nl-BE" sz="2400">
                <a:latin typeface="+mn-lt"/>
              </a:rPr>
              <a:t>Doe alle werknemers in een pot en trek er willekeurig 1 werknemer uit</a:t>
            </a:r>
            <a:endParaRPr lang="nl-BE" sz="2400">
              <a:latin typeface="+mn-lt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EC1F339-5E77-0F8B-86C7-99ACCF18EF4B}"/>
              </a:ext>
            </a:extLst>
          </p:cNvPr>
          <p:cNvSpPr/>
          <p:nvPr/>
        </p:nvSpPr>
        <p:spPr bwMode="auto">
          <a:xfrm>
            <a:off x="930322" y="2493729"/>
            <a:ext cx="10648358" cy="5732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algn="ctr">
              <a:spcAft>
                <a:spcPts val="0"/>
              </a:spcAft>
            </a:pPr>
            <a:r>
              <a:rPr lang="nl-BE" sz="2400" dirty="0">
                <a:latin typeface="+mn-lt"/>
              </a:rPr>
              <a:t>Trek achtereenvolgens 2 kaarten zonder ze terug te leggen en let enkel op de kleur</a:t>
            </a:r>
            <a:endParaRPr lang="nl-BE" sz="2400">
              <a:latin typeface="+mn-lt"/>
              <a:ea typeface="Verdana Regular" charset="0"/>
              <a:cs typeface="Verdan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5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C264-D7D6-A698-673E-A83C116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Kansen berekenen: los de vragen bij jouw </a:t>
            </a:r>
            <a:r>
              <a:rPr lang="nl-BE" err="1"/>
              <a:t>vb</a:t>
            </a:r>
            <a:r>
              <a:rPr lang="nl-BE"/>
              <a:t> op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22F78C-3E6D-1E0F-B21C-B342EE556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15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6F9D41-A728-9AFC-22C3-17F135687F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623886" y="1577009"/>
            <a:ext cx="11285097" cy="4660279"/>
          </a:xfrm>
        </p:spPr>
        <p:txBody>
          <a:bodyPr/>
          <a:lstStyle/>
          <a:p>
            <a:r>
              <a:rPr lang="nl-BE" dirty="0" err="1"/>
              <a:t>Vb</a:t>
            </a:r>
            <a:r>
              <a:rPr lang="nl-BE" dirty="0"/>
              <a:t> 1: Trek 2 kaarten zonder terugleggen uit 6 (4H+2S) en let enkel op kleur</a:t>
            </a:r>
          </a:p>
          <a:p>
            <a:pPr lvl="1"/>
            <a:r>
              <a:rPr lang="nl-BE" dirty="0">
                <a:solidFill>
                  <a:srgbClr val="FF0000"/>
                </a:solidFill>
              </a:rPr>
              <a:t>Wat is de kans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om als 1</a:t>
            </a:r>
            <a:r>
              <a:rPr lang="nl-BE" sz="1800" baseline="30000" dirty="0">
                <a:solidFill>
                  <a:schemeClr val="tx2"/>
                </a:solidFill>
              </a:rPr>
              <a:t>ste</a:t>
            </a:r>
            <a:r>
              <a:rPr lang="nl-BE" sz="1800" dirty="0">
                <a:solidFill>
                  <a:schemeClr val="tx2"/>
                </a:solidFill>
              </a:rPr>
              <a:t> kaart een harten kaart te trekken?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om als 2</a:t>
            </a:r>
            <a:r>
              <a:rPr lang="nl-BE" sz="1800" baseline="30000" dirty="0">
                <a:solidFill>
                  <a:schemeClr val="tx2"/>
                </a:solidFill>
              </a:rPr>
              <a:t>de</a:t>
            </a:r>
            <a:r>
              <a:rPr lang="nl-BE" sz="1800" dirty="0">
                <a:solidFill>
                  <a:schemeClr val="tx2"/>
                </a:solidFill>
              </a:rPr>
              <a:t>  kaart een schoppen te trekken als de eerste kaart een harten was?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om eerst een schoppen kaart en dan een harten kaart te trekken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om als 2</a:t>
            </a:r>
            <a:r>
              <a:rPr lang="nl-BE" sz="1800" baseline="30000" dirty="0">
                <a:solidFill>
                  <a:schemeClr val="tx2"/>
                </a:solidFill>
              </a:rPr>
              <a:t>de</a:t>
            </a:r>
            <a:r>
              <a:rPr lang="nl-BE" sz="1800" dirty="0">
                <a:solidFill>
                  <a:schemeClr val="tx2"/>
                </a:solidFill>
              </a:rPr>
              <a:t> kaart een harten te trekken (dus zonder dat je weet wat de 1</a:t>
            </a:r>
            <a:r>
              <a:rPr lang="nl-BE" sz="1800" baseline="30000" dirty="0">
                <a:solidFill>
                  <a:schemeClr val="tx2"/>
                </a:solidFill>
              </a:rPr>
              <a:t>ste</a:t>
            </a:r>
            <a:r>
              <a:rPr lang="nl-BE" sz="1800" dirty="0">
                <a:solidFill>
                  <a:schemeClr val="tx2"/>
                </a:solidFill>
              </a:rPr>
              <a:t> kaart is)?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op 1 schoppen en 1 harten, ongeacht de volgorde waarin ze getrokken worden?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dat je een schoppen kaart als eerste trok als je weet dat de tweede kaart die je trok een harten was?</a:t>
            </a:r>
          </a:p>
          <a:p>
            <a:r>
              <a:rPr lang="nl-BE" dirty="0" err="1"/>
              <a:t>Vb</a:t>
            </a:r>
            <a:r>
              <a:rPr lang="nl-BE" dirty="0"/>
              <a:t> 2: Trek 1 werknemer uit een pot van alle werknemers</a:t>
            </a:r>
          </a:p>
          <a:p>
            <a:pPr lvl="1"/>
            <a:r>
              <a:rPr lang="nl-BE" dirty="0">
                <a:solidFill>
                  <a:srgbClr val="FF0000"/>
                </a:solidFill>
              </a:rPr>
              <a:t>Wat is de kans dat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de getrokken werknemer iemand is die voor formule 2 gekozen heeft?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de getrokken werknemer iemand is die dichtbij woont en voor formule 2 gekozen heeft?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een werknemer die voor formule 2 gekozen heeft dichtbij woont? 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  <a:ea typeface="Times New Roman" panose="02020603050405020304" pitchFamily="18" charset="0"/>
              </a:rPr>
              <a:t>e</a:t>
            </a:r>
            <a:r>
              <a:rPr lang="nl-BE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en werknemer veraf woont of voor formule 1 koos</a:t>
            </a:r>
            <a:r>
              <a:rPr lang="nl-BE" sz="1800" dirty="0">
                <a:solidFill>
                  <a:schemeClr val="tx2"/>
                </a:solidFill>
                <a:ea typeface="Times New Roman" panose="02020603050405020304" pitchFamily="18" charset="0"/>
              </a:rPr>
              <a:t>?</a:t>
            </a:r>
            <a:endParaRPr lang="nl-BE" sz="18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61940" lvl="1" indent="0">
              <a:buNone/>
            </a:pPr>
            <a:endParaRPr lang="nl-B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40" lvl="1" indent="0">
              <a:buNone/>
            </a:pP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940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C264-D7D6-A698-673E-A83C116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Van </a:t>
            </a:r>
            <a:r>
              <a:rPr lang="nl-BE" dirty="0" err="1"/>
              <a:t>telboom</a:t>
            </a:r>
            <a:r>
              <a:rPr lang="nl-BE" dirty="0"/>
              <a:t> naar </a:t>
            </a:r>
            <a:r>
              <a:rPr lang="nl-BE" dirty="0" err="1"/>
              <a:t>kansboom</a:t>
            </a:r>
            <a:r>
              <a:rPr lang="nl-BE" dirty="0"/>
              <a:t> bij voorbeeld 1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22F78C-3E6D-1E0F-B21C-B342EE556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16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6F9D41-A728-9AFC-22C3-17F13568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577009"/>
            <a:ext cx="11285097" cy="4660279"/>
          </a:xfrm>
        </p:spPr>
        <p:txBody>
          <a:bodyPr/>
          <a:lstStyle/>
          <a:p>
            <a:r>
              <a:rPr lang="nl-BE" dirty="0"/>
              <a:t>Voorbeeld </a:t>
            </a:r>
            <a:r>
              <a:rPr lang="nl-BE" dirty="0" err="1">
                <a:solidFill>
                  <a:srgbClr val="FF0000"/>
                </a:solidFill>
              </a:rPr>
              <a:t>kansboom</a:t>
            </a:r>
            <a:r>
              <a:rPr lang="nl-BE" dirty="0"/>
              <a:t>: </a:t>
            </a:r>
          </a:p>
          <a:p>
            <a:pPr lvl="1"/>
            <a:r>
              <a:rPr lang="nl-BE" dirty="0"/>
              <a:t>Trek 2 kaarten zonder terugleggen uit 6, let enkel op kleur</a:t>
            </a:r>
          </a:p>
          <a:p>
            <a:pPr lvl="1"/>
            <a:r>
              <a:rPr lang="nl-BE" dirty="0">
                <a:solidFill>
                  <a:srgbClr val="FF0000"/>
                </a:solidFill>
              </a:rPr>
              <a:t>Wat is de kans</a:t>
            </a:r>
          </a:p>
          <a:p>
            <a:pPr lvl="2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om als 1</a:t>
            </a:r>
            <a:r>
              <a:rPr lang="nl-BE" sz="1800" baseline="30000" dirty="0">
                <a:solidFill>
                  <a:schemeClr val="tx2"/>
                </a:solidFill>
              </a:rPr>
              <a:t>ste</a:t>
            </a:r>
            <a:r>
              <a:rPr lang="nl-BE" sz="1800" dirty="0">
                <a:solidFill>
                  <a:schemeClr val="tx2"/>
                </a:solidFill>
              </a:rPr>
              <a:t> kaart een harten kaart te trekken?</a:t>
            </a:r>
          </a:p>
          <a:p>
            <a:pPr lvl="2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om als 2</a:t>
            </a:r>
            <a:r>
              <a:rPr lang="nl-BE" sz="1800" baseline="30000" dirty="0">
                <a:solidFill>
                  <a:schemeClr val="tx2"/>
                </a:solidFill>
              </a:rPr>
              <a:t>de</a:t>
            </a:r>
            <a:r>
              <a:rPr lang="nl-BE" sz="1800" dirty="0">
                <a:solidFill>
                  <a:schemeClr val="tx2"/>
                </a:solidFill>
              </a:rPr>
              <a:t>  kaart een schoppen te trekken als de eerste kaart een harten was?</a:t>
            </a:r>
          </a:p>
          <a:p>
            <a:pPr lvl="2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om eerst een schoppen kaart en dan een harten kaart te trekken</a:t>
            </a:r>
          </a:p>
          <a:p>
            <a:pPr lvl="2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om als 2</a:t>
            </a:r>
            <a:r>
              <a:rPr lang="nl-BE" sz="1800" baseline="30000" dirty="0">
                <a:solidFill>
                  <a:schemeClr val="tx2"/>
                </a:solidFill>
              </a:rPr>
              <a:t>de</a:t>
            </a:r>
            <a:r>
              <a:rPr lang="nl-BE" sz="1800" dirty="0">
                <a:solidFill>
                  <a:schemeClr val="tx2"/>
                </a:solidFill>
              </a:rPr>
              <a:t> kaart een harten te trekken (dus zonder dat je weet wat de 1</a:t>
            </a:r>
            <a:r>
              <a:rPr lang="nl-BE" sz="1800" baseline="30000" dirty="0">
                <a:solidFill>
                  <a:schemeClr val="tx2"/>
                </a:solidFill>
              </a:rPr>
              <a:t>ste</a:t>
            </a:r>
            <a:r>
              <a:rPr lang="nl-BE" sz="1800" dirty="0">
                <a:solidFill>
                  <a:schemeClr val="tx2"/>
                </a:solidFill>
              </a:rPr>
              <a:t> kaart is)?</a:t>
            </a:r>
          </a:p>
          <a:p>
            <a:pPr lvl="2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op 1 schoppen en 1 harten, ongeacht de volgorde waarin ze getrokken worden?</a:t>
            </a:r>
          </a:p>
          <a:p>
            <a:pPr lvl="2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solidFill>
                  <a:schemeClr val="tx2"/>
                </a:solidFill>
              </a:rPr>
              <a:t>dat je een schoppen kaart als eerste trok als je weet dat de tweede kaart die je trok een harten was? </a:t>
            </a:r>
          </a:p>
          <a:p>
            <a:r>
              <a:rPr lang="nl-BE" dirty="0"/>
              <a:t>Terminologie:</a:t>
            </a:r>
          </a:p>
          <a:p>
            <a:pPr lvl="1"/>
            <a:r>
              <a:rPr lang="nl-BE" dirty="0" err="1">
                <a:solidFill>
                  <a:srgbClr val="FF0000"/>
                </a:solidFill>
              </a:rPr>
              <a:t>Kansboom</a:t>
            </a:r>
            <a:r>
              <a:rPr lang="nl-BE" dirty="0"/>
              <a:t> (i.p.v. boomdiagram) vertrekt vanuit vereenvoudigde </a:t>
            </a:r>
            <a:r>
              <a:rPr lang="nl-BE" dirty="0" err="1"/>
              <a:t>telboom</a:t>
            </a:r>
            <a:endParaRPr lang="nl-BE" dirty="0"/>
          </a:p>
          <a:p>
            <a:pPr lvl="1"/>
            <a:r>
              <a:rPr lang="nl-BE" dirty="0"/>
              <a:t>Bij de takken schrijven we kansen. </a:t>
            </a:r>
          </a:p>
          <a:p>
            <a:pPr lvl="1"/>
            <a:r>
              <a:rPr lang="nl-BE" dirty="0"/>
              <a:t>De bladeren geven nu kansen = productregel</a:t>
            </a:r>
          </a:p>
          <a:p>
            <a:pPr marL="361940" lvl="1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945DD2F-53B0-6FEE-D1B4-9D0E5F22B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000" y="1272362"/>
            <a:ext cx="3582000" cy="1800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08E76B7E-0F04-43AE-5C86-08AD0B78F0F5}"/>
              </a:ext>
            </a:extLst>
          </p:cNvPr>
          <p:cNvSpPr/>
          <p:nvPr/>
        </p:nvSpPr>
        <p:spPr bwMode="auto">
          <a:xfrm>
            <a:off x="8610000" y="1272362"/>
            <a:ext cx="3492000" cy="180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algn="ctr">
              <a:spcAft>
                <a:spcPts val="450"/>
              </a:spcAft>
            </a:pPr>
            <a:endParaRPr lang="nl-BE" sz="1600">
              <a:latin typeface="Verdana" charset="0"/>
              <a:ea typeface="Verdana Regular" charset="0"/>
              <a:cs typeface="Verdana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D854AA86-4D42-8B1A-E104-32DBC6E2D64A}"/>
                  </a:ext>
                </a:extLst>
              </p:cNvPr>
              <p:cNvSpPr txBox="1"/>
              <p:nvPr/>
            </p:nvSpPr>
            <p:spPr>
              <a:xfrm>
                <a:off x="10909300" y="3907148"/>
                <a:ext cx="1282700" cy="1018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BE" sz="18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nl-BE" sz="1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BE" sz="1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nl-BE" sz="1800" i="1" dirty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nl-BE" sz="18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BE" sz="1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nl-BE" sz="1800" b="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nl-BE" sz="18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BE" sz="1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sz="1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BE" sz="18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D854AA86-4D42-8B1A-E104-32DBC6E2D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9300" y="3907148"/>
                <a:ext cx="1282700" cy="1018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hoek 9">
            <a:extLst>
              <a:ext uri="{FF2B5EF4-FFF2-40B4-BE49-F238E27FC236}">
                <a16:creationId xmlns:a16="http://schemas.microsoft.com/office/drawing/2014/main" id="{91CE2277-89FA-12A0-7571-43FEF7FF0262}"/>
              </a:ext>
            </a:extLst>
          </p:cNvPr>
          <p:cNvSpPr/>
          <p:nvPr/>
        </p:nvSpPr>
        <p:spPr bwMode="auto">
          <a:xfrm>
            <a:off x="11048400" y="3785639"/>
            <a:ext cx="1053600" cy="11396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algn="ctr">
              <a:spcAft>
                <a:spcPts val="450"/>
              </a:spcAft>
            </a:pPr>
            <a:endParaRPr lang="nl-BE" sz="1600">
              <a:latin typeface="Verdana" charset="0"/>
              <a:ea typeface="Verdana Regular" charset="0"/>
              <a:cs typeface="Verdan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40881-53FE-B9DD-91CD-887328D6A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4B1D8-05E5-C7AE-61B2-5372278C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Van </a:t>
            </a:r>
            <a:r>
              <a:rPr lang="nl-BE" err="1"/>
              <a:t>telboom</a:t>
            </a:r>
            <a:r>
              <a:rPr lang="nl-BE"/>
              <a:t> naar </a:t>
            </a:r>
            <a:r>
              <a:rPr lang="nl-BE" err="1"/>
              <a:t>kansboom</a:t>
            </a:r>
            <a:r>
              <a:rPr lang="nl-BE"/>
              <a:t> bij voorbeeld 2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C643D67-823A-6D05-0E47-C904A30384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17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103F00-4CA6-E27F-D4E9-82A64044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577009"/>
            <a:ext cx="10265787" cy="4762164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BE" dirty="0">
                <a:ea typeface="Verdana"/>
                <a:cs typeface="Calibri"/>
              </a:rPr>
              <a:t>Voorbeeld </a:t>
            </a:r>
            <a:r>
              <a:rPr lang="nl-BE" dirty="0" err="1">
                <a:solidFill>
                  <a:srgbClr val="FF0000"/>
                </a:solidFill>
                <a:ea typeface="Verdana"/>
                <a:cs typeface="Calibri"/>
              </a:rPr>
              <a:t>kansboom</a:t>
            </a:r>
            <a:r>
              <a:rPr lang="nl-BE" dirty="0">
                <a:ea typeface="Verdana"/>
                <a:cs typeface="Calibri"/>
              </a:rPr>
              <a:t>: </a:t>
            </a:r>
            <a:endParaRPr lang="en-US">
              <a:ea typeface="Verdana"/>
              <a:cs typeface="Calibri"/>
            </a:endParaRPr>
          </a:p>
          <a:p>
            <a:pPr marL="740410" lvl="1" indent="-378460"/>
            <a:r>
              <a:rPr lang="nl-BE" dirty="0">
                <a:ea typeface="Verdana"/>
                <a:cs typeface="Calibri Light"/>
              </a:rPr>
              <a:t>Werknemers wonen dichtbij of veraf en kiezen voor één van de drie mobiliteitsformules</a:t>
            </a:r>
          </a:p>
          <a:p>
            <a:pPr marL="740410" lvl="1" indent="-378460"/>
            <a:r>
              <a:rPr lang="nl-BE" dirty="0">
                <a:solidFill>
                  <a:srgbClr val="FF0000"/>
                </a:solidFill>
                <a:ea typeface="Verdana"/>
                <a:cs typeface="Calibri Light"/>
              </a:rPr>
              <a:t>Wat is de kans dat</a:t>
            </a:r>
          </a:p>
          <a:p>
            <a:pPr marL="1167765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ea typeface="Verdana"/>
              </a:rPr>
              <a:t>de getrokken werknemer iemand is die voor formule 2 (</a:t>
            </a:r>
            <a:r>
              <a:rPr lang="nl-BE" sz="1800" dirty="0" err="1">
                <a:ea typeface="Verdana"/>
              </a:rPr>
              <a:t>abon</a:t>
            </a:r>
            <a:r>
              <a:rPr lang="nl-BE" sz="1800" dirty="0">
                <a:ea typeface="Verdana"/>
              </a:rPr>
              <a:t> Openbaar Vervoer) gekozen heeft? </a:t>
            </a:r>
          </a:p>
          <a:p>
            <a:pPr marL="1167765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ea typeface="Verdana"/>
              </a:rPr>
              <a:t>de getrokken werknemer iemand is die dichtbij woont en voor formule 2 gekozen heeft?</a:t>
            </a:r>
          </a:p>
          <a:p>
            <a:pPr marL="1167765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ea typeface="Verdana"/>
              </a:rPr>
              <a:t>een werknemer die voor formule 2 gekozen heeft dichtbij woont? </a:t>
            </a:r>
          </a:p>
          <a:p>
            <a:pPr marL="1167765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ea typeface="Times New Roman" panose="02020603050405020304" pitchFamily="18" charset="0"/>
              </a:rPr>
              <a:t>een werknemer veraf woont of voor formule 1 (Elektrische Fiets) koos?</a:t>
            </a:r>
            <a:endParaRPr lang="nl-BE" dirty="0"/>
          </a:p>
          <a:p>
            <a:pPr marL="274320" indent="-274320"/>
            <a:r>
              <a:rPr lang="nl-BE" dirty="0" err="1">
                <a:ea typeface="Verdana"/>
                <a:cs typeface="Calibri"/>
              </a:rPr>
              <a:t>Kansboom</a:t>
            </a:r>
            <a:r>
              <a:rPr lang="nl-BE" dirty="0">
                <a:ea typeface="Verdana"/>
                <a:cs typeface="Calibri"/>
              </a:rPr>
              <a:t> opstellen in stappen:</a:t>
            </a:r>
          </a:p>
          <a:p>
            <a:pPr marL="818515" lvl="1" indent="-457200">
              <a:spcBef>
                <a:spcPts val="0"/>
              </a:spcBef>
              <a:buFont typeface="+mj-lt"/>
              <a:buAutoNum type="arabicPeriod"/>
            </a:pPr>
            <a:r>
              <a:rPr lang="nl-BE" dirty="0">
                <a:ea typeface="Verdana"/>
                <a:cs typeface="Calibri Light"/>
              </a:rPr>
              <a:t>Gegevens voorstellen in een boom</a:t>
            </a:r>
          </a:p>
          <a:p>
            <a:pPr marL="818515" lvl="1" indent="-457200">
              <a:spcBef>
                <a:spcPts val="0"/>
              </a:spcBef>
              <a:buFont typeface="+mj-lt"/>
              <a:buAutoNum type="arabicPeriod"/>
            </a:pPr>
            <a:r>
              <a:rPr lang="nl-BE" dirty="0">
                <a:ea typeface="Verdana"/>
                <a:cs typeface="Calibri Light"/>
              </a:rPr>
              <a:t>Aantal werknemers dat dichtbij en veraf woont tellen                                      en hieruit totaal aantal bepalen. </a:t>
            </a:r>
          </a:p>
          <a:p>
            <a:pPr marL="818515" lvl="1" indent="-457200">
              <a:spcBef>
                <a:spcPts val="0"/>
              </a:spcBef>
              <a:buFont typeface="+mj-lt"/>
              <a:buAutoNum type="arabicPeriod"/>
            </a:pPr>
            <a:r>
              <a:rPr lang="nl-BE" dirty="0">
                <a:ea typeface="Verdana"/>
                <a:cs typeface="Calibri Light"/>
              </a:rPr>
              <a:t>Kansen bepalen en bij takken en bladeren schrijven.</a:t>
            </a:r>
          </a:p>
          <a:p>
            <a:pPr marL="361315" lvl="1" indent="0">
              <a:buNone/>
            </a:pPr>
            <a:endParaRPr lang="nl-BE"/>
          </a:p>
          <a:p>
            <a:pPr marL="274320" indent="-274320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8D4D28-96AF-DEA4-9EC3-9BFE98CA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563" y="4414837"/>
            <a:ext cx="2535030" cy="228946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E4C13B4-BCF6-29D2-36B9-1FBC177C346F}"/>
              </a:ext>
            </a:extLst>
          </p:cNvPr>
          <p:cNvSpPr/>
          <p:nvPr/>
        </p:nvSpPr>
        <p:spPr bwMode="auto">
          <a:xfrm>
            <a:off x="872479" y="5943599"/>
            <a:ext cx="7168983" cy="3670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id="{772954F3-610A-EE0C-2136-7C1492AFFB2C}"/>
                  </a:ext>
                </a:extLst>
              </p:cNvPr>
              <p:cNvSpPr/>
              <p:nvPr/>
            </p:nvSpPr>
            <p:spPr bwMode="auto">
              <a:xfrm>
                <a:off x="8839199" y="5098428"/>
                <a:ext cx="336541" cy="36512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 algn="ctr">
                  <a:spcAft>
                    <a:spcPts val="45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BE" sz="100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</m:ctrlPr>
                        </m:fPr>
                        <m:num>
                          <m:r>
                            <a:rPr lang="nl-BE" sz="1000" b="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  <m:t>100</m:t>
                          </m:r>
                        </m:num>
                        <m:den>
                          <m:r>
                            <a:rPr lang="nl-BE" sz="1000" b="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  <m:t>160</m:t>
                          </m:r>
                        </m:den>
                      </m:f>
                    </m:oMath>
                  </m:oMathPara>
                </a14:m>
                <a:endParaRPr lang="nl-BE" sz="1000"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6" name="Rechthoek 5">
                <a:extLst>
                  <a:ext uri="{FF2B5EF4-FFF2-40B4-BE49-F238E27FC236}">
                    <a16:creationId xmlns:a16="http://schemas.microsoft.com/office/drawing/2014/main" id="{772954F3-610A-EE0C-2136-7C1492AFFB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39199" y="5098428"/>
                <a:ext cx="336541" cy="3651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hoek 8">
                <a:extLst>
                  <a:ext uri="{FF2B5EF4-FFF2-40B4-BE49-F238E27FC236}">
                    <a16:creationId xmlns:a16="http://schemas.microsoft.com/office/drawing/2014/main" id="{B0C70B7E-F4C3-E34B-7C68-B1B0C1338258}"/>
                  </a:ext>
                </a:extLst>
              </p:cNvPr>
              <p:cNvSpPr/>
              <p:nvPr/>
            </p:nvSpPr>
            <p:spPr bwMode="auto">
              <a:xfrm>
                <a:off x="9685807" y="4655446"/>
                <a:ext cx="336541" cy="36512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 algn="ctr">
                  <a:spcAft>
                    <a:spcPts val="45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BE" sz="100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</m:ctrlPr>
                        </m:fPr>
                        <m:num>
                          <m:r>
                            <a:rPr lang="nl-BE" sz="1000" b="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  <m:t>72</m:t>
                          </m:r>
                        </m:num>
                        <m:den>
                          <m:r>
                            <a:rPr lang="nl-BE" sz="1000" b="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nl-BE" sz="1000"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9" name="Rechthoek 8">
                <a:extLst>
                  <a:ext uri="{FF2B5EF4-FFF2-40B4-BE49-F238E27FC236}">
                    <a16:creationId xmlns:a16="http://schemas.microsoft.com/office/drawing/2014/main" id="{B0C70B7E-F4C3-E34B-7C68-B1B0C133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5807" y="4655446"/>
                <a:ext cx="336541" cy="3651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970E6980-0211-E549-A1A6-A291384399C4}"/>
                  </a:ext>
                </a:extLst>
              </p:cNvPr>
              <p:cNvSpPr/>
              <p:nvPr/>
            </p:nvSpPr>
            <p:spPr bwMode="auto">
              <a:xfrm>
                <a:off x="9685806" y="6214657"/>
                <a:ext cx="336541" cy="365125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 algn="ctr">
                  <a:spcAft>
                    <a:spcPts val="45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BE" sz="100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</m:ctrlPr>
                        </m:fPr>
                        <m:num>
                          <m:r>
                            <a:rPr lang="nl-BE" sz="1000" b="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  <m:t>16</m:t>
                          </m:r>
                        </m:num>
                        <m:den>
                          <m:r>
                            <a:rPr lang="nl-BE" sz="1000" b="0" i="1" smtClean="0">
                              <a:latin typeface="Cambria Math" panose="02040503050406030204" pitchFamily="18" charset="0"/>
                              <a:sym typeface="Securitas Sans Light" charset="0"/>
                            </a:rPr>
                            <m:t>60</m:t>
                          </m:r>
                        </m:den>
                      </m:f>
                    </m:oMath>
                  </m:oMathPara>
                </a14:m>
                <a:endParaRPr lang="nl-BE" sz="1000"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970E6980-0211-E549-A1A6-A291384399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5806" y="6214657"/>
                <a:ext cx="336541" cy="3651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2">
                    <a:lumMod val="20000"/>
                    <a:lumOff val="80000"/>
                  </a:schemeClr>
                </a:solidFill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hoek 10">
            <a:extLst>
              <a:ext uri="{FF2B5EF4-FFF2-40B4-BE49-F238E27FC236}">
                <a16:creationId xmlns:a16="http://schemas.microsoft.com/office/drawing/2014/main" id="{66076F0C-CA15-8709-2C3D-B00BD7E965FE}"/>
              </a:ext>
            </a:extLst>
          </p:cNvPr>
          <p:cNvSpPr/>
          <p:nvPr/>
        </p:nvSpPr>
        <p:spPr bwMode="auto">
          <a:xfrm>
            <a:off x="8695839" y="4325390"/>
            <a:ext cx="2652633" cy="22894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DE707-19F0-CF11-EF10-C11B8E213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DD469-1D78-AB8D-970E-1679F2BA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Van </a:t>
            </a:r>
            <a:r>
              <a:rPr lang="nl-BE" err="1"/>
              <a:t>telboom</a:t>
            </a:r>
            <a:r>
              <a:rPr lang="nl-BE"/>
              <a:t> naar </a:t>
            </a:r>
            <a:r>
              <a:rPr lang="nl-BE" err="1"/>
              <a:t>kansboom</a:t>
            </a:r>
            <a:r>
              <a:rPr lang="nl-BE"/>
              <a:t> bij voorbeeld 2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1A44C07-4755-1E62-2BAF-7B38E99902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18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66CDE0D-DEDD-189E-C594-45163442E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577009"/>
            <a:ext cx="10236025" cy="4660279"/>
          </a:xfrm>
        </p:spPr>
        <p:txBody>
          <a:bodyPr/>
          <a:lstStyle/>
          <a:p>
            <a:r>
              <a:rPr lang="nl-BE"/>
              <a:t>Voorbeeld </a:t>
            </a:r>
            <a:r>
              <a:rPr lang="nl-BE" err="1">
                <a:solidFill>
                  <a:srgbClr val="FF0000"/>
                </a:solidFill>
              </a:rPr>
              <a:t>kansboom</a:t>
            </a:r>
            <a:r>
              <a:rPr lang="nl-BE"/>
              <a:t>: </a:t>
            </a:r>
          </a:p>
          <a:p>
            <a:pPr lvl="1"/>
            <a:r>
              <a:rPr lang="nl-BE"/>
              <a:t>Werknemers wonen dichtbij of veraf en kiezen voor één van de drie mobiliteitsformules</a:t>
            </a:r>
          </a:p>
          <a:p>
            <a:pPr lvl="1"/>
            <a:r>
              <a:rPr lang="nl-BE">
                <a:solidFill>
                  <a:srgbClr val="FF0000"/>
                </a:solidFill>
              </a:rPr>
              <a:t>Wat is de kans dat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/>
              <a:t>de getrokken werknemer iemand is die voor formule 2 (</a:t>
            </a:r>
            <a:r>
              <a:rPr lang="nl-BE" sz="1800" err="1"/>
              <a:t>abon</a:t>
            </a:r>
            <a:r>
              <a:rPr lang="nl-BE" sz="1800"/>
              <a:t> Openbaar Vervoer) gekozen heeft? 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/>
              <a:t>de getrokken werknemer iemand is die dichtbij woont en voor formule 2 gekozen heeft?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/>
              <a:t>een werknemer die voor formule 2 gekozen heeft dichtbij woont?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>
                <a:ea typeface="Times New Roman" panose="02020603050405020304" pitchFamily="18" charset="0"/>
              </a:rPr>
              <a:t>een werknemer veraf woont of voor formule 1 (Electrische Fiets) koos?</a:t>
            </a:r>
            <a:endParaRPr lang="nl-BE"/>
          </a:p>
          <a:p>
            <a:r>
              <a:rPr lang="nl-BE" err="1"/>
              <a:t>Kansboom</a:t>
            </a:r>
            <a:r>
              <a:rPr lang="nl-BE"/>
              <a:t> opstellen in stappen:</a:t>
            </a:r>
          </a:p>
          <a:p>
            <a:pPr marL="819140" lvl="1" indent="-457200">
              <a:spcBef>
                <a:spcPts val="0"/>
              </a:spcBef>
              <a:buFont typeface="+mj-lt"/>
              <a:buAutoNum type="arabicPeriod"/>
            </a:pPr>
            <a:r>
              <a:rPr lang="nl-BE"/>
              <a:t>Gegevens voorstellen in een boom</a:t>
            </a:r>
          </a:p>
          <a:p>
            <a:pPr marL="819140" lvl="1" indent="-457200">
              <a:spcBef>
                <a:spcPts val="0"/>
              </a:spcBef>
              <a:buFont typeface="+mj-lt"/>
              <a:buAutoNum type="arabicPeriod"/>
            </a:pPr>
            <a:r>
              <a:rPr lang="nl-BE"/>
              <a:t>Aantal werknemers dat dichtbij en veraf woont tellen                                      en hieruit totaal aantal bepalen. </a:t>
            </a:r>
          </a:p>
          <a:p>
            <a:pPr marL="819140" lvl="1" indent="-457200">
              <a:spcBef>
                <a:spcPts val="0"/>
              </a:spcBef>
              <a:buFont typeface="+mj-lt"/>
              <a:buAutoNum type="arabicPeriod"/>
            </a:pPr>
            <a:r>
              <a:rPr lang="nl-BE"/>
              <a:t>Kansen bepalen en bij takken en bladeren schrijven.</a:t>
            </a:r>
          </a:p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B760C5-C39F-D69D-ED1A-AA16050A0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24" y="4551688"/>
            <a:ext cx="6015338" cy="221330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6A779CF4-8369-787A-A2ED-B8C8AB92BA94}"/>
              </a:ext>
            </a:extLst>
          </p:cNvPr>
          <p:cNvSpPr/>
          <p:nvPr/>
        </p:nvSpPr>
        <p:spPr bwMode="auto">
          <a:xfrm>
            <a:off x="6347852" y="5355133"/>
            <a:ext cx="432000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5208DE5-482F-849E-75DC-B09384A23930}"/>
              </a:ext>
            </a:extLst>
          </p:cNvPr>
          <p:cNvSpPr/>
          <p:nvPr/>
        </p:nvSpPr>
        <p:spPr bwMode="auto">
          <a:xfrm>
            <a:off x="9431866" y="4831602"/>
            <a:ext cx="2409731" cy="1933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D593D8EE-6C04-6029-1FB2-1E5EE9C00E3C}"/>
                  </a:ext>
                </a:extLst>
              </p:cNvPr>
              <p:cNvSpPr/>
              <p:nvPr/>
            </p:nvSpPr>
            <p:spPr bwMode="auto">
              <a:xfrm>
                <a:off x="9431866" y="4802486"/>
                <a:ext cx="2471906" cy="1991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4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72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0,45</m:t>
                      </m:r>
                    </m:oMath>
                  </m:oMathPara>
                </a14:m>
                <a:endParaRPr lang="nl-BE" sz="14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4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4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0,16=0,1</m:t>
                      </m:r>
                    </m:oMath>
                  </m:oMathPara>
                </a14:m>
                <a:endParaRPr lang="nl-BE" sz="14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∙0,1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2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075</m:t>
                      </m:r>
                    </m:oMath>
                  </m:oMathPara>
                </a14:m>
                <a:endParaRPr lang="nl-BE" sz="1400" b="0">
                  <a:solidFill>
                    <a:srgbClr val="00050C"/>
                  </a:solidFill>
                  <a:latin typeface="Verdana" charset="0"/>
                  <a:ea typeface="Cambria Math" panose="02040503050406030204" pitchFamily="18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4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375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333…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125</m:t>
                      </m:r>
                    </m:oMath>
                  </m:oMathPara>
                </a14:m>
                <a:endParaRPr lang="nl-BE" sz="14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4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4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=0,15</m:t>
                      </m:r>
                    </m:oMath>
                  </m:oMathPara>
                </a14:m>
                <a:endParaRPr lang="nl-BE" sz="14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4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</m:t>
                      </m:r>
                      <m:r>
                        <a:rPr lang="nl-BE" sz="14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,266…</m:t>
                      </m:r>
                      <m:r>
                        <a:rPr lang="nl-BE" sz="14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</m:t>
                      </m:r>
                    </m:oMath>
                  </m:oMathPara>
                </a14:m>
                <a:endParaRPr lang="nl-BE" sz="14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D593D8EE-6C04-6029-1FB2-1E5EE9C00E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1866" y="4802486"/>
                <a:ext cx="2471906" cy="1991621"/>
              </a:xfrm>
              <a:prstGeom prst="rect">
                <a:avLst/>
              </a:prstGeom>
              <a:blipFill>
                <a:blip r:embed="rId5"/>
                <a:stretch>
                  <a:fillRect t="-306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hthoek 11">
            <a:extLst>
              <a:ext uri="{FF2B5EF4-FFF2-40B4-BE49-F238E27FC236}">
                <a16:creationId xmlns:a16="http://schemas.microsoft.com/office/drawing/2014/main" id="{1A5072A3-2691-7E9E-F6D0-A4236E8EC4A6}"/>
              </a:ext>
            </a:extLst>
          </p:cNvPr>
          <p:cNvSpPr/>
          <p:nvPr/>
        </p:nvSpPr>
        <p:spPr bwMode="auto">
          <a:xfrm>
            <a:off x="9498614" y="4797170"/>
            <a:ext cx="2520000" cy="18726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77B75A3-15A1-C02E-4AEA-1ABA8B3BA19C}"/>
              </a:ext>
            </a:extLst>
          </p:cNvPr>
          <p:cNvSpPr/>
          <p:nvPr/>
        </p:nvSpPr>
        <p:spPr bwMode="auto">
          <a:xfrm>
            <a:off x="6397447" y="5964917"/>
            <a:ext cx="432000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48876C3-560A-0380-E5D2-BA1A2436A2F6}"/>
              </a:ext>
            </a:extLst>
          </p:cNvPr>
          <p:cNvSpPr/>
          <p:nvPr/>
        </p:nvSpPr>
        <p:spPr bwMode="auto">
          <a:xfrm>
            <a:off x="7871420" y="4829837"/>
            <a:ext cx="432000" cy="183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DE81083-44A6-CE35-7712-0BECEB3FB1C5}"/>
              </a:ext>
            </a:extLst>
          </p:cNvPr>
          <p:cNvSpPr/>
          <p:nvPr/>
        </p:nvSpPr>
        <p:spPr bwMode="auto">
          <a:xfrm>
            <a:off x="6910217" y="5355133"/>
            <a:ext cx="684000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D6C4F4D-2C03-C1FC-D1BB-C1F74BF4F443}"/>
              </a:ext>
            </a:extLst>
          </p:cNvPr>
          <p:cNvSpPr/>
          <p:nvPr/>
        </p:nvSpPr>
        <p:spPr bwMode="auto">
          <a:xfrm>
            <a:off x="6926690" y="6360154"/>
            <a:ext cx="684000" cy="2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C264-D7D6-A698-673E-A83C116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Van </a:t>
            </a:r>
            <a:r>
              <a:rPr lang="nl-BE" err="1"/>
              <a:t>telboom</a:t>
            </a:r>
            <a:r>
              <a:rPr lang="nl-BE"/>
              <a:t> naar </a:t>
            </a:r>
            <a:r>
              <a:rPr lang="nl-BE" err="1"/>
              <a:t>kansboom</a:t>
            </a:r>
            <a:r>
              <a:rPr lang="nl-BE"/>
              <a:t> bij voorbeeld 2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22F78C-3E6D-1E0F-B21C-B342EE556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19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6F9D41-A728-9AFC-22C3-17F13568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577009"/>
            <a:ext cx="11285097" cy="4660279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274320" indent="-274320"/>
            <a:r>
              <a:rPr lang="nl-BE" dirty="0">
                <a:ea typeface="Verdana"/>
                <a:cs typeface="Calibri"/>
              </a:rPr>
              <a:t>Voorbeeld </a:t>
            </a:r>
            <a:r>
              <a:rPr lang="nl-BE" dirty="0" err="1">
                <a:solidFill>
                  <a:srgbClr val="FF0000"/>
                </a:solidFill>
                <a:ea typeface="Verdana"/>
                <a:cs typeface="Calibri"/>
              </a:rPr>
              <a:t>kansboom</a:t>
            </a:r>
            <a:r>
              <a:rPr lang="nl-BE" dirty="0">
                <a:ea typeface="Verdana"/>
                <a:cs typeface="Calibri"/>
              </a:rPr>
              <a:t>: </a:t>
            </a:r>
          </a:p>
          <a:p>
            <a:pPr marL="740410" lvl="1" indent="-378460"/>
            <a:r>
              <a:rPr lang="nl-BE" dirty="0">
                <a:ea typeface="Verdana"/>
                <a:cs typeface="Calibri Light"/>
              </a:rPr>
              <a:t>Werknemers wonen dichtbij of veraf en kiezen voor één van de drie mobiliteitsformules</a:t>
            </a:r>
          </a:p>
          <a:p>
            <a:pPr marL="740410" lvl="1" indent="-378460"/>
            <a:r>
              <a:rPr lang="nl-BE" dirty="0">
                <a:solidFill>
                  <a:srgbClr val="FF0000"/>
                </a:solidFill>
                <a:ea typeface="Verdana"/>
                <a:cs typeface="Calibri Light"/>
              </a:rPr>
              <a:t>Wat is de kans dat</a:t>
            </a:r>
          </a:p>
          <a:p>
            <a:pPr marL="1167765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ea typeface="Verdana"/>
              </a:rPr>
              <a:t>de getrokken werknemer iemand is die voor formule 2 (</a:t>
            </a:r>
            <a:r>
              <a:rPr lang="nl-BE" sz="1800" dirty="0" err="1">
                <a:ea typeface="Verdana"/>
              </a:rPr>
              <a:t>abon</a:t>
            </a:r>
            <a:r>
              <a:rPr lang="nl-BE" sz="1800" dirty="0">
                <a:ea typeface="Verdana"/>
              </a:rPr>
              <a:t> Openbaar Vervoer) gekozen heeft?</a:t>
            </a:r>
          </a:p>
          <a:p>
            <a:pPr marL="1167765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ea typeface="Verdana"/>
              </a:rPr>
              <a:t>de getrokken werknemer iemand is die dichtbij woont en voor formule 2 gekozen heeft?</a:t>
            </a:r>
          </a:p>
          <a:p>
            <a:pPr marL="1167765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ea typeface="Verdana"/>
              </a:rPr>
              <a:t>een werknemer die voor formule 2 gekozen heeft dichtbij woont?</a:t>
            </a:r>
          </a:p>
          <a:p>
            <a:pPr marL="1167765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 dirty="0">
                <a:ea typeface="Times New Roman" panose="02020603050405020304" pitchFamily="18" charset="0"/>
              </a:rPr>
              <a:t>een werknemer veraf woont of voor formule 1 (Elektrische Fiets) koos?</a:t>
            </a:r>
            <a:endParaRPr lang="nl-BE" dirty="0"/>
          </a:p>
          <a:p>
            <a:pPr marL="274320" indent="-274320"/>
            <a:r>
              <a:rPr lang="nl-BE" dirty="0">
                <a:ea typeface="Verdana"/>
                <a:cs typeface="Calibri"/>
              </a:rPr>
              <a:t>Oplossingen</a:t>
            </a:r>
          </a:p>
          <a:p>
            <a:pPr marL="274320" indent="-274320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9AE9E27-2FCF-2E74-8A1D-ABF6E3EF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24" y="4490994"/>
            <a:ext cx="6015338" cy="2213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DC3D45E-4E60-6988-AC4D-D790A17531E4}"/>
                  </a:ext>
                </a:extLst>
              </p:cNvPr>
              <p:cNvSpPr/>
              <p:nvPr/>
            </p:nvSpPr>
            <p:spPr bwMode="auto">
              <a:xfrm>
                <a:off x="9376798" y="4712677"/>
                <a:ext cx="2471906" cy="1991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72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0,45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0,16=0,1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∙0,1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075</m:t>
                      </m:r>
                    </m:oMath>
                  </m:oMathPara>
                </a14:m>
                <a:endParaRPr lang="nl-BE" sz="1600" b="0">
                  <a:solidFill>
                    <a:srgbClr val="00050C"/>
                  </a:solidFill>
                  <a:latin typeface="Verdana" charset="0"/>
                  <a:ea typeface="Cambria Math" panose="02040503050406030204" pitchFamily="18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333…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125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4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,266…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</m:t>
                      </m:r>
                    </m:oMath>
                  </m:oMathPara>
                </a14:m>
                <a:endParaRPr lang="nl-BE" sz="1600"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8DC3D45E-4E60-6988-AC4D-D790A17531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6798" y="4712677"/>
                <a:ext cx="2471906" cy="19916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403A2BAC-66F1-CEF7-5F6D-4C8B4F3C54A8}"/>
                  </a:ext>
                </a:extLst>
              </p:cNvPr>
              <p:cNvSpPr/>
              <p:nvPr/>
            </p:nvSpPr>
            <p:spPr bwMode="auto">
              <a:xfrm>
                <a:off x="9376798" y="4722302"/>
                <a:ext cx="2471906" cy="1991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72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0,45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0,16=0,1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∙0,1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075</m:t>
                      </m:r>
                    </m:oMath>
                  </m:oMathPara>
                </a14:m>
                <a:endParaRPr lang="nl-BE" sz="1600" b="0">
                  <a:solidFill>
                    <a:srgbClr val="00050C"/>
                  </a:solidFill>
                  <a:latin typeface="Verdana" charset="0"/>
                  <a:ea typeface="Cambria Math" panose="02040503050406030204" pitchFamily="18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333…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125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4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=0,15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,266…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</m:t>
                      </m:r>
                    </m:oMath>
                  </m:oMathPara>
                </a14:m>
                <a:endParaRPr lang="nl-BE" sz="1600"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403A2BAC-66F1-CEF7-5F6D-4C8B4F3C5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6798" y="4722302"/>
                <a:ext cx="2471906" cy="19916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FDBE2CB2-F32A-0660-D802-7896E7F7990E}"/>
                  </a:ext>
                </a:extLst>
              </p:cNvPr>
              <p:cNvSpPr/>
              <p:nvPr/>
            </p:nvSpPr>
            <p:spPr bwMode="auto">
              <a:xfrm>
                <a:off x="9376798" y="4731927"/>
                <a:ext cx="2471906" cy="1991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72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0,45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0,16=0,1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∙0,1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075</m:t>
                      </m:r>
                    </m:oMath>
                  </m:oMathPara>
                </a14:m>
                <a:endParaRPr lang="nl-BE" sz="1600" b="0">
                  <a:solidFill>
                    <a:srgbClr val="00050C"/>
                  </a:solidFill>
                  <a:latin typeface="Verdana" charset="0"/>
                  <a:ea typeface="Cambria Math" panose="02040503050406030204" pitchFamily="18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333…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125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4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,266…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</m:t>
                      </m:r>
                    </m:oMath>
                  </m:oMathPara>
                </a14:m>
                <a:endParaRPr lang="nl-BE" sz="1600"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FDBE2CB2-F32A-0660-D802-7896E7F799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6798" y="4731927"/>
                <a:ext cx="2471906" cy="19916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hoek 8">
                <a:extLst>
                  <a:ext uri="{FF2B5EF4-FFF2-40B4-BE49-F238E27FC236}">
                    <a16:creationId xmlns:a16="http://schemas.microsoft.com/office/drawing/2014/main" id="{A0834D2F-92FA-8F9A-FEA2-BA4192F9954A}"/>
                  </a:ext>
                </a:extLst>
              </p:cNvPr>
              <p:cNvSpPr/>
              <p:nvPr/>
            </p:nvSpPr>
            <p:spPr bwMode="auto">
              <a:xfrm>
                <a:off x="9406938" y="4703052"/>
                <a:ext cx="2471906" cy="1991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72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0,45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0,16=0,1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∙0,1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075</m:t>
                      </m:r>
                    </m:oMath>
                  </m:oMathPara>
                </a14:m>
                <a:endParaRPr lang="nl-BE" sz="1600" b="0">
                  <a:solidFill>
                    <a:srgbClr val="00050C"/>
                  </a:solidFill>
                  <a:latin typeface="Verdana" charset="0"/>
                  <a:ea typeface="Cambria Math" panose="02040503050406030204" pitchFamily="18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333…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125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4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=0,15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,266…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</m:t>
                      </m:r>
                    </m:oMath>
                  </m:oMathPara>
                </a14:m>
                <a:endParaRPr lang="nl-BE" sz="1600"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9" name="Rechthoek 8">
                <a:extLst>
                  <a:ext uri="{FF2B5EF4-FFF2-40B4-BE49-F238E27FC236}">
                    <a16:creationId xmlns:a16="http://schemas.microsoft.com/office/drawing/2014/main" id="{A0834D2F-92FA-8F9A-FEA2-BA4192F995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6938" y="4703052"/>
                <a:ext cx="2471906" cy="19916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EA1E3566-0B23-8586-6DC6-98B96CA9A570}"/>
                  </a:ext>
                </a:extLst>
              </p:cNvPr>
              <p:cNvSpPr/>
              <p:nvPr/>
            </p:nvSpPr>
            <p:spPr bwMode="auto">
              <a:xfrm>
                <a:off x="9418027" y="4731927"/>
                <a:ext cx="2471906" cy="1991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72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0,45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0,16=0,1</m:t>
                      </m:r>
                    </m:oMath>
                  </m:oMathPara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0,625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∙0,1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2</m:t>
                      </m:r>
                      <m:r>
                        <a:rPr lang="nl-BE" sz="1600" i="1" dirty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rgbClr val="00050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075</m:t>
                      </m:r>
                    </m:oMath>
                  </m:oMathPara>
                </a14:m>
                <a:endParaRPr lang="nl-BE" sz="1600" b="0">
                  <a:solidFill>
                    <a:srgbClr val="00050C"/>
                  </a:solidFill>
                  <a:latin typeface="Verdana" charset="0"/>
                  <a:ea typeface="Cambria Math" panose="02040503050406030204" pitchFamily="18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375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333…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125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∙0,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4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=0,15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>
                  <a:spcBef>
                    <a:spcPts val="4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sz="16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Verdana Regular" charset="0"/>
                          <a:cs typeface="Verdana Regular" charset="0"/>
                          <a:sym typeface="Securitas Sans Light" charset="0"/>
                        </a:rPr>
                        <m:t>0,375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∙0</m:t>
                      </m:r>
                      <m:r>
                        <a:rPr lang="nl-BE" sz="16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,266…</m:t>
                      </m:r>
                      <m:r>
                        <a:rPr lang="nl-BE" sz="16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 Regular" charset="0"/>
                          <a:sym typeface="Securitas Sans Light" charset="0"/>
                        </a:rPr>
                        <m:t>=0,1</m:t>
                      </m:r>
                    </m:oMath>
                  </m:oMathPara>
                </a14:m>
                <a:endParaRPr lang="nl-BE" sz="1600">
                  <a:solidFill>
                    <a:schemeClr val="accent6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EA1E3566-0B23-8586-6DC6-98B96CA9A5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8027" y="4731927"/>
                <a:ext cx="2471906" cy="19916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hthoek 12">
            <a:extLst>
              <a:ext uri="{FF2B5EF4-FFF2-40B4-BE49-F238E27FC236}">
                <a16:creationId xmlns:a16="http://schemas.microsoft.com/office/drawing/2014/main" id="{F8198385-0A3F-34EB-99AE-70539895D5AE}"/>
              </a:ext>
            </a:extLst>
          </p:cNvPr>
          <p:cNvSpPr/>
          <p:nvPr/>
        </p:nvSpPr>
        <p:spPr bwMode="auto">
          <a:xfrm>
            <a:off x="6266434" y="5823517"/>
            <a:ext cx="576000" cy="335941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8FD370B5-072D-31C7-CF31-54DD0D7B36CA}"/>
                  </a:ext>
                </a:extLst>
              </p:cNvPr>
              <p:cNvSpPr/>
              <p:nvPr/>
            </p:nvSpPr>
            <p:spPr bwMode="auto">
              <a:xfrm>
                <a:off x="2785885" y="4404125"/>
                <a:ext cx="2886149" cy="183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 marL="342900" indent="-342900">
                  <a:spcBef>
                    <a:spcPts val="4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nl-BE" sz="1600" b="0" dirty="0">
                    <a:solidFill>
                      <a:srgbClr val="00050C"/>
                    </a:solidFill>
                    <a:sym typeface="Securitas Sans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0,1+0,15=0,25</m:t>
                    </m:r>
                  </m:oMath>
                </a14:m>
                <a:endParaRPr lang="nl-BE" sz="1600" b="0" i="1" dirty="0">
                  <a:solidFill>
                    <a:srgbClr val="00050C"/>
                  </a:solidFill>
                  <a:latin typeface="Cambria Math" panose="02040503050406030204" pitchFamily="18" charset="0"/>
                  <a:sym typeface="Securitas Sans Light" charset="0"/>
                </a:endParaRPr>
              </a:p>
              <a:p>
                <a:pPr marL="342900" indent="-342900">
                  <a:spcBef>
                    <a:spcPts val="4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nl-BE" sz="1600" dirty="0">
                    <a:solidFill>
                      <a:srgbClr val="00050C"/>
                    </a:solidFill>
                    <a:sym typeface="Securitas Sans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BE" sz="1600" i="1" dirty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0,</m:t>
                    </m:r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1</m:t>
                    </m:r>
                  </m:oMath>
                </a14:m>
                <a:endParaRPr lang="nl-BE" sz="1600" dirty="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 marL="342900" indent="-342900">
                  <a:spcBef>
                    <a:spcPts val="4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nl-BE" sz="1600" dirty="0">
                    <a:solidFill>
                      <a:srgbClr val="00050C"/>
                    </a:solidFill>
                    <a:sym typeface="Securitas Sans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BE" sz="1600" b="0" i="0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?=</m:t>
                    </m:r>
                    <m:f>
                      <m:fPr>
                        <m:ctrlP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</m:ctrlPr>
                      </m:fPr>
                      <m:num>
                        <m:r>
                          <a:rPr lang="nl-BE" sz="1600" b="0" i="1" dirty="0" smtClean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0,1</m:t>
                        </m:r>
                      </m:num>
                      <m:den>
                        <m: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0,1+0,15</m:t>
                        </m:r>
                      </m:den>
                    </m:f>
                    <m:r>
                      <a:rPr lang="nl-BE" sz="1600" i="1" dirty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=0,</m:t>
                    </m:r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4</m:t>
                    </m:r>
                  </m:oMath>
                </a14:m>
                <a:endParaRPr lang="nl-BE" sz="1600" b="0" dirty="0">
                  <a:solidFill>
                    <a:srgbClr val="00050C"/>
                  </a:solidFill>
                  <a:latin typeface="Verdana" charset="0"/>
                  <a:sym typeface="Securitas Sans Light" charset="0"/>
                </a:endParaRPr>
              </a:p>
              <a:p>
                <a:pPr marL="342900" indent="-342900">
                  <a:spcBef>
                    <a:spcPts val="4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nl-BE" sz="1600" dirty="0">
                    <a:solidFill>
                      <a:srgbClr val="00050C"/>
                    </a:solidFill>
                    <a:sym typeface="Securitas Sans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BE" sz="1600" b="0" i="0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0,375+0,45</m:t>
                    </m:r>
                    <m:r>
                      <a:rPr lang="nl-BE" sz="1600" i="1" dirty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=0,</m:t>
                    </m:r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8</m:t>
                    </m:r>
                    <m:r>
                      <a:rPr lang="nl-BE" sz="1600" i="1" dirty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25</m:t>
                    </m:r>
                  </m:oMath>
                </a14:m>
                <a:endParaRPr lang="nl-BE" sz="1600" dirty="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8FD370B5-072D-31C7-CF31-54DD0D7B3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5885" y="4404125"/>
                <a:ext cx="2886149" cy="1836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hthoek 13">
            <a:extLst>
              <a:ext uri="{FF2B5EF4-FFF2-40B4-BE49-F238E27FC236}">
                <a16:creationId xmlns:a16="http://schemas.microsoft.com/office/drawing/2014/main" id="{6982235B-B047-258F-E4B8-4610FD6ABFC2}"/>
              </a:ext>
            </a:extLst>
          </p:cNvPr>
          <p:cNvSpPr/>
          <p:nvPr/>
        </p:nvSpPr>
        <p:spPr bwMode="auto">
          <a:xfrm>
            <a:off x="6923544" y="5113845"/>
            <a:ext cx="72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3107F20-7225-BEEB-DE86-7A377F0EA553}"/>
              </a:ext>
            </a:extLst>
          </p:cNvPr>
          <p:cNvSpPr/>
          <p:nvPr/>
        </p:nvSpPr>
        <p:spPr bwMode="auto">
          <a:xfrm>
            <a:off x="6912254" y="6193325"/>
            <a:ext cx="720000" cy="28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C9BA4B49-2752-315A-D335-4036C7630DAE}"/>
              </a:ext>
            </a:extLst>
          </p:cNvPr>
          <p:cNvSpPr/>
          <p:nvPr/>
        </p:nvSpPr>
        <p:spPr bwMode="auto">
          <a:xfrm flipV="1">
            <a:off x="6016977" y="5596710"/>
            <a:ext cx="338667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78ECF35-D1D2-0A04-30D7-A67E40725B83}"/>
              </a:ext>
            </a:extLst>
          </p:cNvPr>
          <p:cNvSpPr/>
          <p:nvPr/>
        </p:nvSpPr>
        <p:spPr bwMode="auto">
          <a:xfrm>
            <a:off x="7100868" y="6167478"/>
            <a:ext cx="392350" cy="28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DF6B8A7-834F-3D4B-D701-5AED5DB0289C}"/>
              </a:ext>
            </a:extLst>
          </p:cNvPr>
          <p:cNvSpPr/>
          <p:nvPr/>
        </p:nvSpPr>
        <p:spPr bwMode="auto">
          <a:xfrm>
            <a:off x="6077256" y="4553923"/>
            <a:ext cx="5831727" cy="216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82DC9DFE-6429-A7D7-95EA-D2566A7DE186}"/>
              </a:ext>
            </a:extLst>
          </p:cNvPr>
          <p:cNvSpPr/>
          <p:nvPr/>
        </p:nvSpPr>
        <p:spPr bwMode="auto">
          <a:xfrm>
            <a:off x="2892967" y="4512931"/>
            <a:ext cx="2520000" cy="17257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9" grpId="0" animBg="1"/>
      <p:bldP spid="9" grpId="1" animBg="1"/>
      <p:bldP spid="10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9C6E-45F6-EC47-9E62-697FE893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Inleiding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2AE85-0D8F-2941-B863-417E244781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1817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92005-B002-ADAF-FD28-A135DA107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9538C-E7D6-0B05-B3B0-B133FA6F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Kansen berekenen vanuit boomdiagram voorbeeld 2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2924F4C-0942-823F-2CB9-D2EA58B3D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20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51B6BD-3B6E-AD7B-4589-898DA6D2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577009"/>
            <a:ext cx="11285097" cy="4660279"/>
          </a:xfrm>
        </p:spPr>
        <p:txBody>
          <a:bodyPr/>
          <a:lstStyle/>
          <a:p>
            <a:r>
              <a:rPr lang="nl-BE"/>
              <a:t>Voorbeeld </a:t>
            </a:r>
            <a:r>
              <a:rPr lang="nl-BE">
                <a:solidFill>
                  <a:srgbClr val="FF0000"/>
                </a:solidFill>
              </a:rPr>
              <a:t>boomdiagram</a:t>
            </a:r>
            <a:r>
              <a:rPr lang="nl-BE"/>
              <a:t>: </a:t>
            </a:r>
          </a:p>
          <a:p>
            <a:pPr lvl="1"/>
            <a:r>
              <a:rPr lang="nl-BE"/>
              <a:t>Werknemers wonen dichtbij of veraf en kiezen voor één van de drie mobiliteitsformules</a:t>
            </a:r>
          </a:p>
          <a:p>
            <a:pPr lvl="1"/>
            <a:r>
              <a:rPr lang="nl-BE">
                <a:solidFill>
                  <a:srgbClr val="FF0000"/>
                </a:solidFill>
              </a:rPr>
              <a:t>Wat is de kans dat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/>
              <a:t>de getrokken werknemer iemand is die voor formule 2 (</a:t>
            </a:r>
            <a:r>
              <a:rPr lang="nl-BE" sz="1800" err="1"/>
              <a:t>abon</a:t>
            </a:r>
            <a:r>
              <a:rPr lang="nl-BE" sz="1800"/>
              <a:t> Openbaar Vervoer) gekozen heeft? 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/>
              <a:t>de getrokken werknemer iemand is die dichtbij woont en voor formule 2 gekozen heeft?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/>
              <a:t>een werknemer die voor formule 2 gekozen heeft dichtbij woont? </a:t>
            </a:r>
          </a:p>
          <a:p>
            <a:pPr marL="1168382" lvl="2" indent="-457200">
              <a:spcBef>
                <a:spcPts val="0"/>
              </a:spcBef>
              <a:buFont typeface="+mj-lt"/>
              <a:buAutoNum type="arabicPeriod"/>
            </a:pPr>
            <a:r>
              <a:rPr lang="nl-BE" sz="1800">
                <a:ea typeface="Times New Roman" panose="02020603050405020304" pitchFamily="18" charset="0"/>
              </a:rPr>
              <a:t>een werknemer veraf woont of voor formule 1 (Electrische Fiets) koos?</a:t>
            </a:r>
            <a:endParaRPr lang="nl-BE"/>
          </a:p>
          <a:p>
            <a:r>
              <a:rPr lang="nl-BE"/>
              <a:t>oplossingen</a:t>
            </a:r>
          </a:p>
          <a:p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C34F01E9-C499-FBBA-3762-E3D5F599CB64}"/>
                  </a:ext>
                </a:extLst>
              </p:cNvPr>
              <p:cNvSpPr/>
              <p:nvPr/>
            </p:nvSpPr>
            <p:spPr bwMode="auto">
              <a:xfrm>
                <a:off x="2847664" y="4416480"/>
                <a:ext cx="2471906" cy="1991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 tIns="180000" rIns="180000" bIns="180000" rtlCol="0" anchor="ctr"/>
              <a:lstStyle/>
              <a:p>
                <a:pPr marL="342900" indent="-342900">
                  <a:spcBef>
                    <a:spcPts val="4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nl-BE" sz="1600">
                    <a:solidFill>
                      <a:srgbClr val="00050C"/>
                    </a:solidFill>
                    <a:sym typeface="Securitas Sans Light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600" i="1" dirty="0" smtClean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</m:ctrlPr>
                      </m:fPr>
                      <m:num>
                        <m:r>
                          <a:rPr lang="nl-BE" sz="1600" b="0" i="1" dirty="0" smtClean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16+24</m:t>
                        </m:r>
                      </m:num>
                      <m:den>
                        <m:r>
                          <a:rPr lang="nl-BE" sz="1600" b="0" i="1" dirty="0" smtClean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160</m:t>
                        </m:r>
                      </m:den>
                    </m:f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=0,25</m:t>
                    </m:r>
                  </m:oMath>
                </a14:m>
                <a:endParaRPr lang="nl-BE" sz="1600" b="0" i="1">
                  <a:solidFill>
                    <a:srgbClr val="00050C"/>
                  </a:solidFill>
                  <a:latin typeface="Cambria Math" panose="02040503050406030204" pitchFamily="18" charset="0"/>
                  <a:sym typeface="Securitas Sans Light" charset="0"/>
                </a:endParaRPr>
              </a:p>
              <a:p>
                <a:pPr marL="342900" indent="-342900">
                  <a:spcBef>
                    <a:spcPts val="4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nl-BE" sz="1600">
                    <a:solidFill>
                      <a:srgbClr val="00050C"/>
                    </a:solidFill>
                    <a:sym typeface="Securitas Sans Light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</m:ctrlPr>
                      </m:fPr>
                      <m:num>
                        <m: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16</m:t>
                        </m:r>
                      </m:num>
                      <m:den>
                        <m: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160</m:t>
                        </m:r>
                      </m:den>
                    </m:f>
                    <m:r>
                      <a:rPr lang="nl-BE" sz="1600" i="1" dirty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=0,</m:t>
                    </m:r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1</m:t>
                    </m:r>
                  </m:oMath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  <a:p>
                <a:pPr marL="342900" indent="-342900">
                  <a:spcBef>
                    <a:spcPts val="4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nl-BE" sz="1600">
                    <a:solidFill>
                      <a:srgbClr val="00050C"/>
                    </a:solidFill>
                    <a:sym typeface="Securitas Sans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BE" sz="1600" b="0" i="0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?</m:t>
                    </m:r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=</m:t>
                    </m:r>
                    <m:f>
                      <m:fPr>
                        <m:ctrlP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</m:ctrlPr>
                      </m:fPr>
                      <m:num>
                        <m: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16</m:t>
                        </m:r>
                      </m:num>
                      <m:den>
                        <m:r>
                          <a:rPr lang="nl-BE" sz="1600" b="0" i="1" dirty="0" smtClean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16+24</m:t>
                        </m:r>
                      </m:den>
                    </m:f>
                    <m:r>
                      <a:rPr lang="nl-BE" sz="1600" i="1" dirty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=0,</m:t>
                    </m:r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4</m:t>
                    </m:r>
                  </m:oMath>
                </a14:m>
                <a:endParaRPr lang="nl-BE" sz="1600" b="0">
                  <a:solidFill>
                    <a:srgbClr val="00050C"/>
                  </a:solidFill>
                  <a:latin typeface="Verdana" charset="0"/>
                  <a:sym typeface="Securitas Sans Light" charset="0"/>
                </a:endParaRPr>
              </a:p>
              <a:p>
                <a:pPr marL="342900" indent="-342900">
                  <a:spcBef>
                    <a:spcPts val="4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nl-BE" sz="1600">
                    <a:solidFill>
                      <a:srgbClr val="00050C"/>
                    </a:solidFill>
                    <a:sym typeface="Securitas Sans Light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</m:ctrlPr>
                      </m:fPr>
                      <m:num>
                        <m:r>
                          <a:rPr lang="nl-BE" sz="1600" b="0" i="1" dirty="0" smtClean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60+72</m:t>
                        </m:r>
                      </m:num>
                      <m:den>
                        <m:r>
                          <a:rPr lang="nl-BE" sz="1600" i="1" dirty="0">
                            <a:solidFill>
                              <a:srgbClr val="00050C"/>
                            </a:solidFill>
                            <a:latin typeface="Cambria Math" panose="02040503050406030204" pitchFamily="18" charset="0"/>
                            <a:sym typeface="Securitas Sans Light" charset="0"/>
                          </a:rPr>
                          <m:t>160</m:t>
                        </m:r>
                      </m:den>
                    </m:f>
                    <m:r>
                      <a:rPr lang="nl-BE" sz="1600" i="1" dirty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=0,</m:t>
                    </m:r>
                    <m:r>
                      <a:rPr lang="nl-BE" sz="1600" b="0" i="1" dirty="0" smtClean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8</m:t>
                    </m:r>
                    <m:r>
                      <a:rPr lang="nl-BE" sz="1600" i="1" dirty="0">
                        <a:solidFill>
                          <a:srgbClr val="00050C"/>
                        </a:solidFill>
                        <a:latin typeface="Cambria Math" panose="02040503050406030204" pitchFamily="18" charset="0"/>
                        <a:sym typeface="Securitas Sans Light" charset="0"/>
                      </a:rPr>
                      <m:t>25</m:t>
                    </m:r>
                  </m:oMath>
                </a14:m>
                <a:endParaRPr lang="nl-BE" sz="1600">
                  <a:solidFill>
                    <a:srgbClr val="00050C"/>
                  </a:solidFill>
                  <a:latin typeface="Verdana" charset="0"/>
                  <a:ea typeface="Verdana Regular" charset="0"/>
                  <a:cs typeface="Verdana Regular" charset="0"/>
                  <a:sym typeface="Securitas Sans Light" charset="0"/>
                </a:endParaRPr>
              </a:p>
            </p:txBody>
          </p:sp>
        </mc:Choice>
        <mc:Fallback xmlns=""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C34F01E9-C499-FBBA-3762-E3D5F599CB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7664" y="4416480"/>
                <a:ext cx="2471906" cy="19916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82EFDE30-29F7-B2D4-DB83-F51A6F78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104" y="4115990"/>
            <a:ext cx="2743200" cy="247746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C56B177-004F-5C79-85F4-FFCD20B8C963}"/>
              </a:ext>
            </a:extLst>
          </p:cNvPr>
          <p:cNvSpPr/>
          <p:nvPr/>
        </p:nvSpPr>
        <p:spPr bwMode="auto">
          <a:xfrm>
            <a:off x="8524065" y="4110779"/>
            <a:ext cx="2643060" cy="24774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36DC5F0-7D8F-AA30-25BC-4DC80918EF78}"/>
              </a:ext>
            </a:extLst>
          </p:cNvPr>
          <p:cNvSpPr/>
          <p:nvPr/>
        </p:nvSpPr>
        <p:spPr bwMode="auto">
          <a:xfrm>
            <a:off x="2799570" y="4425152"/>
            <a:ext cx="2520000" cy="1990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4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28EC-7E77-3F2D-70DE-C1E037AF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Productregel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43440-9C63-12C2-5679-DA1D6CF15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9194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86C74-074E-BE98-73D5-AE6A5A979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F22CF-CE48-4773-5C0A-EFC5D6AB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Productregel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A04C0-3581-BB1F-7D42-DEF5BFA58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22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93448-8E78-C914-17E4-68EB6538B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één naam, maar in feite verschillende regels</a:t>
            </a:r>
          </a:p>
          <a:p>
            <a:pPr lvl="1"/>
            <a:r>
              <a:rPr lang="nl-BE"/>
              <a:t>enerzijds: productregel voor </a:t>
            </a:r>
            <a:r>
              <a:rPr lang="nl-BE" u="sng"/>
              <a:t>aantallen</a:t>
            </a:r>
            <a:r>
              <a:rPr lang="nl-BE"/>
              <a:t> in vereenvoudigde </a:t>
            </a:r>
            <a:r>
              <a:rPr lang="nl-BE" u="sng"/>
              <a:t>telbomen</a:t>
            </a:r>
          </a:p>
          <a:p>
            <a:pPr lvl="1"/>
            <a:r>
              <a:rPr lang="nl-BE"/>
              <a:t>anderzijds: productregel voor </a:t>
            </a:r>
            <a:r>
              <a:rPr lang="nl-BE" u="sng"/>
              <a:t>kansen</a:t>
            </a:r>
            <a:r>
              <a:rPr lang="nl-BE"/>
              <a:t> in </a:t>
            </a:r>
            <a:r>
              <a:rPr lang="nl-BE" u="sng"/>
              <a:t>kansbomen</a:t>
            </a:r>
          </a:p>
          <a:p>
            <a:endParaRPr lang="nl-BE"/>
          </a:p>
          <a:p>
            <a:r>
              <a:rPr lang="nl-BE"/>
              <a:t>we illustreren dit aan de hand van het voorbeeld met de kaarten</a:t>
            </a:r>
          </a:p>
          <a:p>
            <a:pPr marL="361940" lvl="1" indent="0">
              <a:buNone/>
            </a:pPr>
            <a:r>
              <a:rPr lang="nl-BE"/>
              <a:t>2 kaarten trekken zonder teruglegging uit boek van 6 kaarten: H2, H5, H8, HD, SA, SD</a:t>
            </a:r>
          </a:p>
        </p:txBody>
      </p:sp>
    </p:spTree>
    <p:extLst>
      <p:ext uri="{BB962C8B-B14F-4D97-AF65-F5344CB8AC3E}">
        <p14:creationId xmlns:p14="http://schemas.microsoft.com/office/powerpoint/2010/main" val="63088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0DCF2-B20B-1828-5F7F-31D006236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DB97F4-066F-5841-65CA-B26E8E6B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505" y="0"/>
            <a:ext cx="3124495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77566-86E3-B63F-55AF-BB19ACDC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8" y="361216"/>
            <a:ext cx="10944226" cy="791794"/>
          </a:xfrm>
        </p:spPr>
        <p:txBody>
          <a:bodyPr>
            <a:normAutofit/>
          </a:bodyPr>
          <a:lstStyle/>
          <a:p>
            <a:r>
              <a:rPr lang="nl-BE"/>
              <a:t>Productregel voor aantallen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B1D26-4FF3-9461-0F09-A1B01BDBC6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23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53D7348-B1C3-2AF4-5ECC-17086124E8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7" y="1453439"/>
                <a:ext cx="8694284" cy="4660279"/>
              </a:xfrm>
            </p:spPr>
            <p:txBody>
              <a:bodyPr/>
              <a:lstStyle/>
              <a:p>
                <a:r>
                  <a:rPr lang="nl-BE"/>
                  <a:t>van telboom …</a:t>
                </a:r>
              </a:p>
              <a:p>
                <a:pPr marL="361940" lvl="1" indent="0">
                  <a:buNone/>
                </a:pPr>
                <a:r>
                  <a:rPr lang="nl-BE"/>
                  <a:t># mogelijkheden om (H,H) te trekken:</a:t>
                </a:r>
              </a:p>
              <a:p>
                <a:pPr lvl="1"/>
                <a:r>
                  <a:rPr lang="nl-BE"/>
                  <a:t>4 dunne rode lijnen die …</a:t>
                </a:r>
              </a:p>
              <a:p>
                <a:pPr lvl="1"/>
                <a:r>
                  <a:rPr lang="nl-BE"/>
                  <a:t>… elk vertakken in 3 dikke rode lijnen</a:t>
                </a:r>
              </a:p>
              <a:p>
                <a:pPr lvl="1"/>
                <a:r>
                  <a:rPr lang="nl-BE"/>
                  <a:t>totaal: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4⋅3</m:t>
                    </m:r>
                  </m:oMath>
                </a14:m>
                <a:r>
                  <a:rPr lang="nl-BE"/>
                  <a:t> mogelijkheden</a:t>
                </a:r>
              </a:p>
              <a:p>
                <a:r>
                  <a:rPr lang="nl-BE"/>
                  <a:t>… naar vereenvoudigde telboom</a:t>
                </a:r>
              </a:p>
              <a:p>
                <a:pPr lvl="1"/>
                <a:r>
                  <a:rPr lang="nl-BE"/>
                  <a:t>4 dunne rode lijnen worden één dunne rode lijn met ‘4’ erbij</a:t>
                </a:r>
              </a:p>
              <a:p>
                <a:pPr lvl="1"/>
                <a:r>
                  <a:rPr lang="nl-BE"/>
                  <a:t>4 pakketjes van 3 dikke rode lijnen worden één dikke rode lijn met een ‘3’ erbij</a:t>
                </a:r>
              </a:p>
              <a:p>
                <a:pPr lvl="1"/>
                <a:r>
                  <a:rPr lang="nl-BE" b="1">
                    <a:solidFill>
                      <a:srgbClr val="FF0000"/>
                    </a:solidFill>
                  </a:rPr>
                  <a:t>productregel met aantallen</a:t>
                </a:r>
                <a:r>
                  <a:rPr lang="nl-BE"/>
                  <a:t>: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4⋅3</m:t>
                    </m:r>
                  </m:oMath>
                </a14:m>
                <a:r>
                  <a:rPr lang="nl-BE"/>
                  <a:t> mogelijkheden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53D7348-B1C3-2AF4-5ECC-17086124E8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7" y="1453439"/>
                <a:ext cx="8694284" cy="4660279"/>
              </a:xfrm>
              <a:blipFill>
                <a:blip r:embed="rId5"/>
                <a:stretch>
                  <a:fillRect l="-1752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F330A2B-80A8-2B2A-B735-300ECA8AD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087" y="0"/>
            <a:ext cx="4038308" cy="19414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80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0277B-E32C-9FEB-4748-6F611696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3F70F-C052-67BA-A03B-0F61A5F17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26" y="620713"/>
            <a:ext cx="10944226" cy="791794"/>
          </a:xfrm>
        </p:spPr>
        <p:txBody>
          <a:bodyPr>
            <a:normAutofit/>
          </a:bodyPr>
          <a:lstStyle/>
          <a:p>
            <a:r>
              <a:rPr lang="nl-BE"/>
              <a:t>Productregel voor kansen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5797DC-152B-0E66-F684-C49803843A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24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C52A727-E89B-32B2-5D80-BB7A9E493A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9767" y="1577009"/>
                <a:ext cx="10336556" cy="4660279"/>
              </a:xfrm>
            </p:spPr>
            <p:txBody>
              <a:bodyPr/>
              <a:lstStyle/>
              <a:p>
                <a:r>
                  <a:rPr lang="nl-BE"/>
                  <a:t>van vereenvoudigde telboom …</a:t>
                </a:r>
              </a:p>
              <a:p>
                <a:pPr lvl="1"/>
                <a:r>
                  <a:rPr lang="nl-BE"/>
                  <a:t>productregel met </a:t>
                </a:r>
                <a:r>
                  <a:rPr lang="nl-BE" u="sng"/>
                  <a:t>aantallen</a:t>
                </a:r>
              </a:p>
              <a:p>
                <a:pPr lvl="1"/>
                <a:r>
                  <a:rPr lang="nl-BE"/>
                  <a:t>bv. </a:t>
                </a:r>
                <a:r>
                  <a:rPr lang="nl-BE" u="sng"/>
                  <a:t>aantal mogelijkheden</a:t>
                </a:r>
                <a:r>
                  <a:rPr lang="nl-BE"/>
                  <a:t> voor (H,H) is </a:t>
                </a:r>
                <a14:m>
                  <m:oMath xmlns:m="http://schemas.openxmlformats.org/officeDocument/2006/math">
                    <m:r>
                      <a:rPr lang="nl-BE" i="1">
                        <a:latin typeface="Cambria Math" panose="02040503050406030204" pitchFamily="18" charset="0"/>
                      </a:rPr>
                      <m:t>4⋅3</m:t>
                    </m:r>
                  </m:oMath>
                </a14:m>
                <a:r>
                  <a:rPr lang="nl-BE"/>
                  <a:t> </a:t>
                </a:r>
              </a:p>
              <a:p>
                <a:endParaRPr lang="nl-BE"/>
              </a:p>
              <a:p>
                <a:r>
                  <a:rPr lang="nl-BE"/>
                  <a:t>… naar kansboom</a:t>
                </a:r>
              </a:p>
              <a:p>
                <a:pPr lvl="1"/>
                <a:r>
                  <a:rPr lang="nl-BE" u="sng"/>
                  <a:t>kans</a:t>
                </a:r>
                <a:r>
                  <a:rPr lang="nl-BE"/>
                  <a:t> op (H,H) = </a:t>
                </a:r>
              </a:p>
              <a:p>
                <a:pPr lvl="1"/>
                <a:r>
                  <a:rPr lang="nl-BE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4⋅3</m:t>
                        </m:r>
                      </m:num>
                      <m:den>
                        <m:r>
                          <a:rPr lang="nl-B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nl-B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B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nl-BE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B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nl-BE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BE"/>
                  <a:t> product van de kansen op de takken</a:t>
                </a:r>
              </a:p>
              <a:p>
                <a:pPr lvl="1"/>
                <a:r>
                  <a:rPr lang="nl-BE"/>
                  <a:t>productregel voor </a:t>
                </a:r>
                <a:r>
                  <a:rPr lang="nl-BE" u="sng"/>
                  <a:t>kansen</a:t>
                </a:r>
                <a:endParaRPr lang="nl-BE"/>
              </a:p>
              <a:p>
                <a:pPr lvl="1"/>
                <a:endParaRPr lang="nl-BE"/>
              </a:p>
              <a:p>
                <a:pPr lvl="1"/>
                <a:endParaRPr lang="nl-BE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C52A727-E89B-32B2-5D80-BB7A9E493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9767" y="1577009"/>
                <a:ext cx="10336556" cy="4660279"/>
              </a:xfrm>
              <a:blipFill>
                <a:blip r:embed="rId3"/>
                <a:stretch>
                  <a:fillRect l="-1474" t="-2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5C1CF25-7E3D-3F53-D4FB-74101E1A2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955" y="3217718"/>
            <a:ext cx="5713885" cy="2966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6C3E88-32AD-0ABA-AF5A-99B727A7B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955" y="49160"/>
            <a:ext cx="5713885" cy="2958418"/>
          </a:xfrm>
          <a:prstGeom prst="rect">
            <a:avLst/>
          </a:prstGeom>
        </p:spPr>
      </p:pic>
      <p:sp>
        <p:nvSpPr>
          <p:cNvPr id="10" name="Rechthoek 3">
            <a:extLst>
              <a:ext uri="{FF2B5EF4-FFF2-40B4-BE49-F238E27FC236}">
                <a16:creationId xmlns:a16="http://schemas.microsoft.com/office/drawing/2014/main" id="{8900A291-52CC-E79B-7773-A522B718365C}"/>
              </a:ext>
            </a:extLst>
          </p:cNvPr>
          <p:cNvSpPr/>
          <p:nvPr/>
        </p:nvSpPr>
        <p:spPr>
          <a:xfrm>
            <a:off x="1828801" y="4364580"/>
            <a:ext cx="452284" cy="67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3">
            <a:extLst>
              <a:ext uri="{FF2B5EF4-FFF2-40B4-BE49-F238E27FC236}">
                <a16:creationId xmlns:a16="http://schemas.microsoft.com/office/drawing/2014/main" id="{70A42B79-DE26-441C-68E6-489BB0ABF788}"/>
              </a:ext>
            </a:extLst>
          </p:cNvPr>
          <p:cNvSpPr/>
          <p:nvPr/>
        </p:nvSpPr>
        <p:spPr>
          <a:xfrm>
            <a:off x="2583478" y="4364580"/>
            <a:ext cx="572677" cy="672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2DF08B-486E-9957-4556-F9F2E95393CC}"/>
              </a:ext>
            </a:extLst>
          </p:cNvPr>
          <p:cNvSpPr/>
          <p:nvPr/>
        </p:nvSpPr>
        <p:spPr bwMode="auto">
          <a:xfrm>
            <a:off x="6784529" y="4535143"/>
            <a:ext cx="617838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5FBDE4-759C-1AB3-01D3-62FD062B5704}"/>
              </a:ext>
            </a:extLst>
          </p:cNvPr>
          <p:cNvSpPr/>
          <p:nvPr/>
        </p:nvSpPr>
        <p:spPr bwMode="auto">
          <a:xfrm>
            <a:off x="8082588" y="4156079"/>
            <a:ext cx="617838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CC0BB-1CF2-9AF6-9538-2A446AB81824}"/>
              </a:ext>
            </a:extLst>
          </p:cNvPr>
          <p:cNvSpPr/>
          <p:nvPr/>
        </p:nvSpPr>
        <p:spPr bwMode="auto">
          <a:xfrm>
            <a:off x="10911582" y="1068478"/>
            <a:ext cx="813571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D3E477-0D7E-EFDA-0655-FC14757A19C8}"/>
              </a:ext>
            </a:extLst>
          </p:cNvPr>
          <p:cNvSpPr/>
          <p:nvPr/>
        </p:nvSpPr>
        <p:spPr bwMode="auto">
          <a:xfrm>
            <a:off x="10329819" y="330292"/>
            <a:ext cx="321230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D9F965-E2D0-74E6-6851-5E14D75F75AA}"/>
              </a:ext>
            </a:extLst>
          </p:cNvPr>
          <p:cNvSpPr/>
          <p:nvPr/>
        </p:nvSpPr>
        <p:spPr bwMode="auto">
          <a:xfrm>
            <a:off x="9660410" y="330292"/>
            <a:ext cx="467437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5BDC74-C330-010F-4A76-B830F0F37671}"/>
              </a:ext>
            </a:extLst>
          </p:cNvPr>
          <p:cNvSpPr/>
          <p:nvPr/>
        </p:nvSpPr>
        <p:spPr bwMode="auto">
          <a:xfrm>
            <a:off x="7995590" y="330292"/>
            <a:ext cx="321230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A54BA4-058A-E66C-2907-51027BFCD1BD}"/>
              </a:ext>
            </a:extLst>
          </p:cNvPr>
          <p:cNvSpPr/>
          <p:nvPr/>
        </p:nvSpPr>
        <p:spPr bwMode="auto">
          <a:xfrm>
            <a:off x="9027669" y="330292"/>
            <a:ext cx="321230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657AA4-AD7A-4552-5FBC-0ABAF298006D}"/>
              </a:ext>
            </a:extLst>
          </p:cNvPr>
          <p:cNvSpPr/>
          <p:nvPr/>
        </p:nvSpPr>
        <p:spPr bwMode="auto">
          <a:xfrm>
            <a:off x="10219852" y="1068478"/>
            <a:ext cx="521454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AD3048-70C8-0BD9-7AC4-BF379B961B88}"/>
              </a:ext>
            </a:extLst>
          </p:cNvPr>
          <p:cNvSpPr/>
          <p:nvPr/>
        </p:nvSpPr>
        <p:spPr bwMode="auto">
          <a:xfrm>
            <a:off x="6884531" y="1412507"/>
            <a:ext cx="349646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7B8337-6D78-DE23-8233-4ADBAF3DEC34}"/>
              </a:ext>
            </a:extLst>
          </p:cNvPr>
          <p:cNvSpPr/>
          <p:nvPr/>
        </p:nvSpPr>
        <p:spPr bwMode="auto">
          <a:xfrm>
            <a:off x="8194392" y="1009315"/>
            <a:ext cx="349646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1DBEE-482D-02F0-5C89-D5FF25A965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758" b="-536"/>
          <a:stretch/>
        </p:blipFill>
        <p:spPr>
          <a:xfrm>
            <a:off x="9506541" y="4248000"/>
            <a:ext cx="2234115" cy="1836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882857-7583-3F19-9E49-05203599A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394" y="3333468"/>
            <a:ext cx="2695379" cy="466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B4848-64E0-BC6C-DE72-B84531733EAA}"/>
              </a:ext>
            </a:extLst>
          </p:cNvPr>
          <p:cNvSpPr/>
          <p:nvPr/>
        </p:nvSpPr>
        <p:spPr bwMode="auto">
          <a:xfrm>
            <a:off x="9427177" y="4250604"/>
            <a:ext cx="1544720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5" grpId="0" animBg="1"/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C4FC3-2B7E-ACAF-F511-CB0E01996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7666B-42D5-0036-1C87-F6EFECBF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(Kruis)tabellen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D046-AAE2-C7CE-4C14-871F3B65D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2548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3ACDD-29B3-DAF0-A59F-594574BD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2 voorbeelden: maak tabel met aantal mogelijkheden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3D566E0-CB56-EDFF-20AB-0190F3AB2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26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DB6181-B667-960B-761C-E067E23F5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Voorbeeld 2: Stel de gegevens voor in een tabel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Voorbeeld 1:  </a:t>
            </a:r>
          </a:p>
          <a:p>
            <a:pPr lvl="1"/>
            <a:r>
              <a:rPr lang="nl-BE" dirty="0"/>
              <a:t>6 kaarten uit een kaartspel: Harten 2, H5, H8, </a:t>
            </a:r>
            <a:r>
              <a:rPr lang="nl-BE" dirty="0" err="1"/>
              <a:t>HDame</a:t>
            </a:r>
            <a:r>
              <a:rPr lang="nl-BE" dirty="0"/>
              <a:t>, Schoppen Aas en </a:t>
            </a:r>
            <a:r>
              <a:rPr lang="nl-BE" dirty="0" err="1"/>
              <a:t>SDame</a:t>
            </a:r>
            <a:endParaRPr lang="nl-BE" dirty="0"/>
          </a:p>
          <a:p>
            <a:pPr lvl="1"/>
            <a:r>
              <a:rPr lang="nl-BE" dirty="0"/>
              <a:t>Trek 2 kaarten zonder ze terug te leggen en let enkel op kleur. </a:t>
            </a:r>
          </a:p>
          <a:p>
            <a:pPr lvl="1"/>
            <a:r>
              <a:rPr lang="nl-BE" dirty="0"/>
              <a:t>Probeer een gelijkaardige tabel op te stellen voor dit voorbeeld. 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DE9B58-29B8-F652-26DA-3202E936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40" y="2111974"/>
            <a:ext cx="7590000" cy="1980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504B58D-1236-471B-7376-212548AE784B}"/>
              </a:ext>
            </a:extLst>
          </p:cNvPr>
          <p:cNvSpPr/>
          <p:nvPr/>
        </p:nvSpPr>
        <p:spPr bwMode="auto">
          <a:xfrm>
            <a:off x="8923493" y="1242646"/>
            <a:ext cx="3092661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algn="ctr">
              <a:spcAft>
                <a:spcPts val="450"/>
              </a:spcAft>
            </a:pPr>
            <a:r>
              <a:rPr lang="nl-BE" sz="2000" b="1">
                <a:latin typeface="Verdana" charset="0"/>
                <a:ea typeface="Verdana Regular" charset="0"/>
                <a:cs typeface="Verdana Regular" charset="0"/>
                <a:sym typeface="Securitas Sans Light" charset="0"/>
              </a:rPr>
              <a:t>Je mag tip vragen</a:t>
            </a:r>
          </a:p>
        </p:txBody>
      </p:sp>
    </p:spTree>
    <p:extLst>
      <p:ext uri="{BB962C8B-B14F-4D97-AF65-F5344CB8AC3E}">
        <p14:creationId xmlns:p14="http://schemas.microsoft.com/office/powerpoint/2010/main" val="2883916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4CBE7-A8AE-0213-C3A6-045ABF43C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A0B0B-3CD2-2E51-8743-EE7AD3E52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2 voorbeelden: tip = vul gegevens in </a:t>
            </a:r>
            <a:r>
              <a:rPr lang="nl-BE" err="1"/>
              <a:t>in</a:t>
            </a:r>
            <a:r>
              <a:rPr lang="nl-BE"/>
              <a:t> onderstaande tabel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873A389-1392-015F-FC34-CC03E670FD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27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76EBAAE-6C5A-F148-AB26-42EE5B014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Voorbeeld 1: 2 kaarten zonder terugleggen uit 4 harten en 2 schoppen</a:t>
            </a:r>
          </a:p>
          <a:p>
            <a:pPr marL="361940" lvl="1" indent="0">
              <a:buNone/>
            </a:pPr>
            <a:endParaRPr lang="nl-BE"/>
          </a:p>
          <a:p>
            <a:pPr marL="361940" lvl="1" indent="0">
              <a:buNone/>
            </a:pPr>
            <a:endParaRPr lang="nl-BE"/>
          </a:p>
          <a:p>
            <a:pPr marL="361940" lvl="1" indent="0">
              <a:buNone/>
            </a:pPr>
            <a:endParaRPr lang="nl-BE"/>
          </a:p>
          <a:p>
            <a:pPr marL="361940" lvl="1" indent="0">
              <a:buNone/>
            </a:pPr>
            <a:endParaRPr lang="nl-BE"/>
          </a:p>
          <a:p>
            <a:r>
              <a:rPr lang="nl-BE"/>
              <a:t>Voorbeeld 2: 1 werknemer kiezen uit alle werknemers (</a:t>
            </a:r>
            <a:r>
              <a:rPr lang="nl-BE" err="1"/>
              <a:t>mobiliteitsform</a:t>
            </a:r>
            <a:r>
              <a:rPr lang="nl-BE"/>
              <a:t>.)</a:t>
            </a:r>
          </a:p>
          <a:p>
            <a:pPr marL="0" indent="0">
              <a:buNone/>
            </a:pPr>
            <a:endParaRPr lang="nl-BE"/>
          </a:p>
          <a:p>
            <a:endParaRPr lang="nl-BE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526433AC-325A-41E7-5AAD-FD7B05FD2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78579"/>
              </p:ext>
            </p:extLst>
          </p:nvPr>
        </p:nvGraphicFramePr>
        <p:xfrm>
          <a:off x="3183038" y="2190206"/>
          <a:ext cx="4110500" cy="1586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4341">
                  <a:extLst>
                    <a:ext uri="{9D8B030D-6E8A-4147-A177-3AD203B41FA5}">
                      <a16:colId xmlns:a16="http://schemas.microsoft.com/office/drawing/2014/main" val="3024037386"/>
                    </a:ext>
                  </a:extLst>
                </a:gridCol>
                <a:gridCol w="958209">
                  <a:extLst>
                    <a:ext uri="{9D8B030D-6E8A-4147-A177-3AD203B41FA5}">
                      <a16:colId xmlns:a16="http://schemas.microsoft.com/office/drawing/2014/main" val="2912326085"/>
                    </a:ext>
                  </a:extLst>
                </a:gridCol>
                <a:gridCol w="958975">
                  <a:extLst>
                    <a:ext uri="{9D8B030D-6E8A-4147-A177-3AD203B41FA5}">
                      <a16:colId xmlns:a16="http://schemas.microsoft.com/office/drawing/2014/main" val="1873063943"/>
                    </a:ext>
                  </a:extLst>
                </a:gridCol>
                <a:gridCol w="958975">
                  <a:extLst>
                    <a:ext uri="{9D8B030D-6E8A-4147-A177-3AD203B41FA5}">
                      <a16:colId xmlns:a16="http://schemas.microsoft.com/office/drawing/2014/main" val="197103677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              2de kaart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1ste kaart</a:t>
                      </a:r>
                    </a:p>
                  </a:txBody>
                  <a:tcPr marL="50786" marR="507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harten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schoppen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totaal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1351972256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harten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2118390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schoppen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marL="0" algn="ctr" defTabSz="1219140" rtl="0" eaLnBrk="1" latinLnBrk="0" hangingPunct="1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2004667358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totaal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3043894719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1BF243FA-369C-16B0-B5E4-DED9BA59A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174881"/>
              </p:ext>
            </p:extLst>
          </p:nvPr>
        </p:nvGraphicFramePr>
        <p:xfrm>
          <a:off x="2851748" y="4527383"/>
          <a:ext cx="5399999" cy="1359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5631">
                  <a:extLst>
                    <a:ext uri="{9D8B030D-6E8A-4147-A177-3AD203B41FA5}">
                      <a16:colId xmlns:a16="http://schemas.microsoft.com/office/drawing/2014/main" val="3024037386"/>
                    </a:ext>
                  </a:extLst>
                </a:gridCol>
                <a:gridCol w="958209">
                  <a:extLst>
                    <a:ext uri="{9D8B030D-6E8A-4147-A177-3AD203B41FA5}">
                      <a16:colId xmlns:a16="http://schemas.microsoft.com/office/drawing/2014/main" val="2912326085"/>
                    </a:ext>
                  </a:extLst>
                </a:gridCol>
                <a:gridCol w="958975">
                  <a:extLst>
                    <a:ext uri="{9D8B030D-6E8A-4147-A177-3AD203B41FA5}">
                      <a16:colId xmlns:a16="http://schemas.microsoft.com/office/drawing/2014/main" val="1873063943"/>
                    </a:ext>
                  </a:extLst>
                </a:gridCol>
                <a:gridCol w="958209">
                  <a:extLst>
                    <a:ext uri="{9D8B030D-6E8A-4147-A177-3AD203B41FA5}">
                      <a16:colId xmlns:a16="http://schemas.microsoft.com/office/drawing/2014/main" val="728331134"/>
                    </a:ext>
                  </a:extLst>
                </a:gridCol>
                <a:gridCol w="958975">
                  <a:extLst>
                    <a:ext uri="{9D8B030D-6E8A-4147-A177-3AD203B41FA5}">
                      <a16:colId xmlns:a16="http://schemas.microsoft.com/office/drawing/2014/main" val="197103677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                formule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woonplaats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Formule 1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Formule 2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Formule 3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totaal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1351972256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dichtbij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2118390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veraf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2004667358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totaal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3043894719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3270BE47-B41E-94E8-1F18-47F571606716}"/>
              </a:ext>
            </a:extLst>
          </p:cNvPr>
          <p:cNvSpPr txBox="1"/>
          <p:nvPr/>
        </p:nvSpPr>
        <p:spPr>
          <a:xfrm>
            <a:off x="8751981" y="4485190"/>
            <a:ext cx="3086224" cy="15916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nl-BE" sz="240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Formule</a:t>
            </a:r>
          </a:p>
          <a:p>
            <a:pPr algn="l"/>
            <a:r>
              <a:rPr lang="nl-BE" sz="240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1= EF</a:t>
            </a:r>
          </a:p>
          <a:p>
            <a:pPr algn="l"/>
            <a:r>
              <a:rPr lang="nl-BE" sz="240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2= Ab openbaar vervoer</a:t>
            </a:r>
          </a:p>
          <a:p>
            <a:pPr algn="l"/>
            <a:r>
              <a:rPr lang="nl-BE" sz="240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3= Ab autodelen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5AAED47-2DD4-CB01-5404-33758ECEA1B4}"/>
              </a:ext>
            </a:extLst>
          </p:cNvPr>
          <p:cNvSpPr/>
          <p:nvPr/>
        </p:nvSpPr>
        <p:spPr bwMode="auto">
          <a:xfrm>
            <a:off x="878389" y="1577009"/>
            <a:ext cx="10788304" cy="449978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4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3ACDD-29B3-DAF0-A59F-594574BD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Kruistabellen: oplossing voorbeelden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3D566E0-CB56-EDFF-20AB-0190F3AB2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28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DB6181-B667-960B-761C-E067E23F5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Vb</a:t>
            </a:r>
            <a:r>
              <a:rPr lang="nl-BE" dirty="0"/>
              <a:t> 1: 2 kaarten zonder terugleggen uit 4 H en 2 S, let enkel op kleur</a:t>
            </a:r>
          </a:p>
          <a:p>
            <a:pPr marL="361940" lvl="1" indent="0">
              <a:buNone/>
            </a:pPr>
            <a:endParaRPr lang="nl-BE" dirty="0"/>
          </a:p>
          <a:p>
            <a:pPr marL="361940" lvl="1" indent="0">
              <a:buNone/>
            </a:pPr>
            <a:endParaRPr lang="nl-BE" dirty="0"/>
          </a:p>
          <a:p>
            <a:pPr marL="361940" lvl="1" indent="0">
              <a:buNone/>
            </a:pPr>
            <a:endParaRPr lang="nl-BE" dirty="0"/>
          </a:p>
          <a:p>
            <a:pPr marL="361940" lvl="1" indent="0">
              <a:buNone/>
            </a:pPr>
            <a:endParaRPr lang="nl-BE" dirty="0"/>
          </a:p>
          <a:p>
            <a:r>
              <a:rPr lang="nl-BE" dirty="0" err="1"/>
              <a:t>Vb</a:t>
            </a:r>
            <a:r>
              <a:rPr lang="nl-BE" dirty="0"/>
              <a:t> 2:   				 	</a:t>
            </a:r>
          </a:p>
          <a:p>
            <a:endParaRPr lang="nl-BE" dirty="0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9A3476EC-56F3-B790-7AA9-73876CFE2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10189"/>
              </p:ext>
            </p:extLst>
          </p:nvPr>
        </p:nvGraphicFramePr>
        <p:xfrm>
          <a:off x="3183038" y="2190206"/>
          <a:ext cx="4110500" cy="1359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133">
                  <a:extLst>
                    <a:ext uri="{9D8B030D-6E8A-4147-A177-3AD203B41FA5}">
                      <a16:colId xmlns:a16="http://schemas.microsoft.com/office/drawing/2014/main" val="3024037386"/>
                    </a:ext>
                  </a:extLst>
                </a:gridCol>
                <a:gridCol w="979715">
                  <a:extLst>
                    <a:ext uri="{9D8B030D-6E8A-4147-A177-3AD203B41FA5}">
                      <a16:colId xmlns:a16="http://schemas.microsoft.com/office/drawing/2014/main" val="2912326085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1873063943"/>
                    </a:ext>
                  </a:extLst>
                </a:gridCol>
                <a:gridCol w="620595">
                  <a:extLst>
                    <a:ext uri="{9D8B030D-6E8A-4147-A177-3AD203B41FA5}">
                      <a16:colId xmlns:a16="http://schemas.microsoft.com/office/drawing/2014/main" val="197103677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              2de kaart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1ste kaart</a:t>
                      </a:r>
                    </a:p>
                  </a:txBody>
                  <a:tcPr marL="50786" marR="507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harten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schoppen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totaal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1351972256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harten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 12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 8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nl-BE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2118390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schoppen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 8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marL="0" algn="ctr" defTabSz="1219140" rtl="0" eaLnBrk="1" latinLnBrk="0" hangingPunct="1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</a:t>
                      </a: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nl-BE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2004667358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totaal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30 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3043894719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AA20242E-2BA1-0CA1-2857-84D882190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474603"/>
              </p:ext>
            </p:extLst>
          </p:nvPr>
        </p:nvGraphicFramePr>
        <p:xfrm>
          <a:off x="1893539" y="4249060"/>
          <a:ext cx="5399999" cy="1359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5631">
                  <a:extLst>
                    <a:ext uri="{9D8B030D-6E8A-4147-A177-3AD203B41FA5}">
                      <a16:colId xmlns:a16="http://schemas.microsoft.com/office/drawing/2014/main" val="3024037386"/>
                    </a:ext>
                  </a:extLst>
                </a:gridCol>
                <a:gridCol w="958209">
                  <a:extLst>
                    <a:ext uri="{9D8B030D-6E8A-4147-A177-3AD203B41FA5}">
                      <a16:colId xmlns:a16="http://schemas.microsoft.com/office/drawing/2014/main" val="2912326085"/>
                    </a:ext>
                  </a:extLst>
                </a:gridCol>
                <a:gridCol w="958975">
                  <a:extLst>
                    <a:ext uri="{9D8B030D-6E8A-4147-A177-3AD203B41FA5}">
                      <a16:colId xmlns:a16="http://schemas.microsoft.com/office/drawing/2014/main" val="1873063943"/>
                    </a:ext>
                  </a:extLst>
                </a:gridCol>
                <a:gridCol w="958209">
                  <a:extLst>
                    <a:ext uri="{9D8B030D-6E8A-4147-A177-3AD203B41FA5}">
                      <a16:colId xmlns:a16="http://schemas.microsoft.com/office/drawing/2014/main" val="728331134"/>
                    </a:ext>
                  </a:extLst>
                </a:gridCol>
                <a:gridCol w="958975">
                  <a:extLst>
                    <a:ext uri="{9D8B030D-6E8A-4147-A177-3AD203B41FA5}">
                      <a16:colId xmlns:a16="http://schemas.microsoft.com/office/drawing/2014/main" val="197103677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                formule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woonplaats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Formule 1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Formule 2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Formule 3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totaal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1351972256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dichtbij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 72 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16 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12 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</a:rPr>
                        <a:t>100 </a:t>
                      </a:r>
                      <a:endParaRPr lang="nl-BE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2118390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veraf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 20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24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00B050"/>
                          </a:solidFill>
                          <a:effectLst/>
                        </a:rPr>
                        <a:t>16 </a:t>
                      </a:r>
                      <a:endParaRPr lang="nl-BE" sz="16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</a:rPr>
                        <a:t> 60</a:t>
                      </a:r>
                      <a:endParaRPr lang="nl-BE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2004667358"/>
                  </a:ext>
                </a:extLst>
              </a:tr>
              <a:tr h="28514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totaal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</a:rPr>
                        <a:t> 92</a:t>
                      </a:r>
                      <a:endParaRPr lang="nl-BE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</a:rPr>
                        <a:t>40 </a:t>
                      </a:r>
                      <a:endParaRPr lang="nl-BE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solidFill>
                            <a:srgbClr val="FF0000"/>
                          </a:solidFill>
                          <a:effectLst/>
                        </a:rPr>
                        <a:t>28 </a:t>
                      </a:r>
                      <a:endParaRPr lang="nl-BE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  <a:tabLst>
                          <a:tab pos="234315" algn="l"/>
                          <a:tab pos="467995" algn="l"/>
                          <a:tab pos="702310" algn="l"/>
                          <a:tab pos="935990" algn="l"/>
                          <a:tab pos="1170305" algn="l"/>
                          <a:tab pos="1403985" algn="l"/>
                          <a:tab pos="1638300" algn="l"/>
                          <a:tab pos="1871980" algn="l"/>
                          <a:tab pos="2106295" algn="l"/>
                          <a:tab pos="2340610" algn="l"/>
                          <a:tab pos="2574290" algn="l"/>
                          <a:tab pos="2808605" algn="l"/>
                          <a:tab pos="3042285" algn="l"/>
                          <a:tab pos="3276600" algn="l"/>
                          <a:tab pos="3510280" algn="l"/>
                          <a:tab pos="3744595" algn="l"/>
                          <a:tab pos="3978275" algn="l"/>
                          <a:tab pos="4212590" algn="l"/>
                          <a:tab pos="4446270" algn="l"/>
                          <a:tab pos="4914900" algn="l"/>
                          <a:tab pos="5148580" algn="l"/>
                          <a:tab pos="5382895" algn="l"/>
                        </a:tabLst>
                      </a:pPr>
                      <a:r>
                        <a:rPr lang="nl-BE" sz="1600">
                          <a:effectLst/>
                        </a:rPr>
                        <a:t> 160</a:t>
                      </a:r>
                      <a:endParaRPr lang="nl-B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786" marR="50786" marT="0" marB="0" anchor="ctr"/>
                </a:tc>
                <a:extLst>
                  <a:ext uri="{0D108BD9-81ED-4DB2-BD59-A6C34878D82A}">
                    <a16:rowId xmlns:a16="http://schemas.microsoft.com/office/drawing/2014/main" val="3043894719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CD438FE7-7417-4BD6-8CAA-D191D2077145}"/>
              </a:ext>
            </a:extLst>
          </p:cNvPr>
          <p:cNvSpPr txBox="1"/>
          <p:nvPr/>
        </p:nvSpPr>
        <p:spPr>
          <a:xfrm>
            <a:off x="8059030" y="2569336"/>
            <a:ext cx="3086224" cy="15916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nl-BE" sz="2400">
                <a:solidFill>
                  <a:srgbClr val="00B05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Absolute frequentie</a:t>
            </a:r>
          </a:p>
          <a:p>
            <a:pPr algn="l"/>
            <a:endParaRPr lang="nl-BE" sz="240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nl-BE" sz="240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Marginale frequentie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93E8D8-D93C-D9D1-6786-2F2461C57C27}"/>
              </a:ext>
            </a:extLst>
          </p:cNvPr>
          <p:cNvSpPr/>
          <p:nvPr/>
        </p:nvSpPr>
        <p:spPr bwMode="auto">
          <a:xfrm>
            <a:off x="1893538" y="2013035"/>
            <a:ext cx="8906268" cy="180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26467C0-E889-0561-3B89-C5237DDC1C42}"/>
              </a:ext>
            </a:extLst>
          </p:cNvPr>
          <p:cNvSpPr/>
          <p:nvPr/>
        </p:nvSpPr>
        <p:spPr bwMode="auto">
          <a:xfrm>
            <a:off x="1893538" y="4249060"/>
            <a:ext cx="8906267" cy="1800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3ACDD-29B3-DAF0-A59F-594574BD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Van kruistabellen met frequenties naar kansen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3D566E0-CB56-EDFF-20AB-0190F3AB2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29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DB6181-B667-960B-761C-E067E23F5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Voorbeeld 1:</a:t>
            </a:r>
          </a:p>
          <a:p>
            <a:pPr marL="361940" lvl="1" indent="0">
              <a:buNone/>
            </a:pPr>
            <a:endParaRPr lang="nl-BE"/>
          </a:p>
          <a:p>
            <a:pPr marL="361940" lvl="1" indent="0">
              <a:buNone/>
            </a:pPr>
            <a:endParaRPr lang="nl-BE"/>
          </a:p>
          <a:p>
            <a:pPr marL="361940" lvl="1" indent="0">
              <a:buNone/>
            </a:pPr>
            <a:endParaRPr lang="nl-BE"/>
          </a:p>
          <a:p>
            <a:pPr marL="361940" lvl="1" indent="0">
              <a:buNone/>
            </a:pPr>
            <a:endParaRPr lang="nl-BE"/>
          </a:p>
          <a:p>
            <a:r>
              <a:rPr lang="nl-BE"/>
              <a:t>Voorbeeld 2:</a:t>
            </a:r>
          </a:p>
          <a:p>
            <a:pPr marL="0" indent="0">
              <a:buNone/>
            </a:pPr>
            <a:endParaRPr lang="nl-BE"/>
          </a:p>
          <a:p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 6">
                <a:extLst>
                  <a:ext uri="{FF2B5EF4-FFF2-40B4-BE49-F238E27FC236}">
                    <a16:creationId xmlns:a16="http://schemas.microsoft.com/office/drawing/2014/main" id="{9A3476EC-56F3-B790-7AA9-73876CFE29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7547007"/>
                  </p:ext>
                </p:extLst>
              </p:nvPr>
            </p:nvGraphicFramePr>
            <p:xfrm>
              <a:off x="3273260" y="1669701"/>
              <a:ext cx="4441790" cy="20160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65631">
                      <a:extLst>
                        <a:ext uri="{9D8B030D-6E8A-4147-A177-3AD203B41FA5}">
                          <a16:colId xmlns:a16="http://schemas.microsoft.com/office/drawing/2014/main" val="3024037386"/>
                        </a:ext>
                      </a:extLst>
                    </a:gridCol>
                    <a:gridCol w="958209">
                      <a:extLst>
                        <a:ext uri="{9D8B030D-6E8A-4147-A177-3AD203B41FA5}">
                          <a16:colId xmlns:a16="http://schemas.microsoft.com/office/drawing/2014/main" val="2912326085"/>
                        </a:ext>
                      </a:extLst>
                    </a:gridCol>
                    <a:gridCol w="958975">
                      <a:extLst>
                        <a:ext uri="{9D8B030D-6E8A-4147-A177-3AD203B41FA5}">
                          <a16:colId xmlns:a16="http://schemas.microsoft.com/office/drawing/2014/main" val="1873063943"/>
                        </a:ext>
                      </a:extLst>
                    </a:gridCol>
                    <a:gridCol w="958975">
                      <a:extLst>
                        <a:ext uri="{9D8B030D-6E8A-4147-A177-3AD203B41FA5}">
                          <a16:colId xmlns:a16="http://schemas.microsoft.com/office/drawing/2014/main" val="1971036776"/>
                        </a:ext>
                      </a:extLst>
                    </a:gridCol>
                  </a:tblGrid>
                  <a:tr h="58468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              2de kaart</a:t>
                          </a:r>
                        </a:p>
                        <a:p>
                          <a:pPr algn="just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 b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1ste kaart</a:t>
                          </a:r>
                        </a:p>
                      </a:txBody>
                      <a:tcPr marL="50786" marR="50786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harten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schoppen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Totaal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1351972256"/>
                      </a:ext>
                    </a:extLst>
                  </a:tr>
                  <a:tr h="50010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60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solidFill>
                                <a:schemeClr val="bg1"/>
                              </a:solidFill>
                              <a:effectLst/>
                            </a:rPr>
                            <a:t>harten</a:t>
                          </a:r>
                          <a:endParaRPr lang="nl-BE" sz="1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30</m:t>
                                    </m:r>
                                  </m:den>
                                </m:f>
                                <m:r>
                                  <a:rPr lang="nl-BE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nl-BE" sz="12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30</m:t>
                                    </m:r>
                                  </m:den>
                                </m:f>
                                <m:r>
                                  <a:rPr lang="nl-BE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nl-BE" sz="1200" b="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2118390"/>
                      </a:ext>
                    </a:extLst>
                  </a:tr>
                  <a:tr h="50425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60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solidFill>
                                <a:schemeClr val="bg1"/>
                              </a:solidFill>
                              <a:effectLst/>
                            </a:rPr>
                            <a:t>schoppen</a:t>
                          </a:r>
                          <a:endParaRPr lang="nl-BE" sz="1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nl-BE" sz="1200" b="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2004667358"/>
                      </a:ext>
                    </a:extLst>
                  </a:tr>
                  <a:tr h="42696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60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totaal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nl-BE" sz="1200" b="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BE" sz="1200" i="1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nl-BE" sz="1200" b="0" i="1" kern="12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nl-BE" sz="16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oMath>
                          </a14:m>
                          <a:r>
                            <a:rPr lang="nl-BE" sz="1600">
                              <a:effectLst/>
                            </a:rPr>
                            <a:t> 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30438947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 6">
                <a:extLst>
                  <a:ext uri="{FF2B5EF4-FFF2-40B4-BE49-F238E27FC236}">
                    <a16:creationId xmlns:a16="http://schemas.microsoft.com/office/drawing/2014/main" id="{9A3476EC-56F3-B790-7AA9-73876CFE29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7547007"/>
                  </p:ext>
                </p:extLst>
              </p:nvPr>
            </p:nvGraphicFramePr>
            <p:xfrm>
              <a:off x="3273260" y="1669701"/>
              <a:ext cx="4441790" cy="20160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65631">
                      <a:extLst>
                        <a:ext uri="{9D8B030D-6E8A-4147-A177-3AD203B41FA5}">
                          <a16:colId xmlns:a16="http://schemas.microsoft.com/office/drawing/2014/main" val="3024037386"/>
                        </a:ext>
                      </a:extLst>
                    </a:gridCol>
                    <a:gridCol w="958209">
                      <a:extLst>
                        <a:ext uri="{9D8B030D-6E8A-4147-A177-3AD203B41FA5}">
                          <a16:colId xmlns:a16="http://schemas.microsoft.com/office/drawing/2014/main" val="2912326085"/>
                        </a:ext>
                      </a:extLst>
                    </a:gridCol>
                    <a:gridCol w="958975">
                      <a:extLst>
                        <a:ext uri="{9D8B030D-6E8A-4147-A177-3AD203B41FA5}">
                          <a16:colId xmlns:a16="http://schemas.microsoft.com/office/drawing/2014/main" val="1873063943"/>
                        </a:ext>
                      </a:extLst>
                    </a:gridCol>
                    <a:gridCol w="958975">
                      <a:extLst>
                        <a:ext uri="{9D8B030D-6E8A-4147-A177-3AD203B41FA5}">
                          <a16:colId xmlns:a16="http://schemas.microsoft.com/office/drawing/2014/main" val="1971036776"/>
                        </a:ext>
                      </a:extLst>
                    </a:gridCol>
                  </a:tblGrid>
                  <a:tr h="584680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              2de kaart</a:t>
                          </a:r>
                        </a:p>
                        <a:p>
                          <a:pPr algn="just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 b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1ste kaart</a:t>
                          </a:r>
                        </a:p>
                      </a:txBody>
                      <a:tcPr marL="50786" marR="50786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harten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schoppen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Totaal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1351972256"/>
                      </a:ext>
                    </a:extLst>
                  </a:tr>
                  <a:tr h="50010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60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solidFill>
                                <a:schemeClr val="bg1"/>
                              </a:solidFill>
                              <a:effectLst/>
                            </a:rPr>
                            <a:t>harten</a:t>
                          </a:r>
                          <a:endParaRPr lang="nl-BE" sz="1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163291" t="-127711" r="-201899" b="-190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264968" t="-127711" r="-103185" b="-190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362658" t="-127711" r="-2532" b="-1903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8390"/>
                      </a:ext>
                    </a:extLst>
                  </a:tr>
                  <a:tr h="504255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60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solidFill>
                                <a:schemeClr val="bg1"/>
                              </a:solidFill>
                              <a:effectLst/>
                            </a:rPr>
                            <a:t>schoppen</a:t>
                          </a:r>
                          <a:endParaRPr lang="nl-BE" sz="16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163291" t="-227711" r="-201899" b="-90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264968" t="-227711" r="-103185" b="-90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362658" t="-227711" r="-2532" b="-903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4667358"/>
                      </a:ext>
                    </a:extLst>
                  </a:tr>
                  <a:tr h="42696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60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totaal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163291" t="-388571" r="-201899" b="-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264968" t="-388571" r="-103185" b="-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3"/>
                          <a:stretch>
                            <a:fillRect l="-362658" t="-388571" r="-2532" b="-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38947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 7">
                <a:extLst>
                  <a:ext uri="{FF2B5EF4-FFF2-40B4-BE49-F238E27FC236}">
                    <a16:creationId xmlns:a16="http://schemas.microsoft.com/office/drawing/2014/main" id="{AA20242E-2BA1-0CA1-2857-84D882190D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47192"/>
                  </p:ext>
                </p:extLst>
              </p:nvPr>
            </p:nvGraphicFramePr>
            <p:xfrm>
              <a:off x="3273260" y="4145871"/>
              <a:ext cx="5399999" cy="20160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65631">
                      <a:extLst>
                        <a:ext uri="{9D8B030D-6E8A-4147-A177-3AD203B41FA5}">
                          <a16:colId xmlns:a16="http://schemas.microsoft.com/office/drawing/2014/main" val="3024037386"/>
                        </a:ext>
                      </a:extLst>
                    </a:gridCol>
                    <a:gridCol w="958209">
                      <a:extLst>
                        <a:ext uri="{9D8B030D-6E8A-4147-A177-3AD203B41FA5}">
                          <a16:colId xmlns:a16="http://schemas.microsoft.com/office/drawing/2014/main" val="2912326085"/>
                        </a:ext>
                      </a:extLst>
                    </a:gridCol>
                    <a:gridCol w="958975">
                      <a:extLst>
                        <a:ext uri="{9D8B030D-6E8A-4147-A177-3AD203B41FA5}">
                          <a16:colId xmlns:a16="http://schemas.microsoft.com/office/drawing/2014/main" val="1873063943"/>
                        </a:ext>
                      </a:extLst>
                    </a:gridCol>
                    <a:gridCol w="958209">
                      <a:extLst>
                        <a:ext uri="{9D8B030D-6E8A-4147-A177-3AD203B41FA5}">
                          <a16:colId xmlns:a16="http://schemas.microsoft.com/office/drawing/2014/main" val="728331134"/>
                        </a:ext>
                      </a:extLst>
                    </a:gridCol>
                    <a:gridCol w="958975">
                      <a:extLst>
                        <a:ext uri="{9D8B030D-6E8A-4147-A177-3AD203B41FA5}">
                          <a16:colId xmlns:a16="http://schemas.microsoft.com/office/drawing/2014/main" val="1971036776"/>
                        </a:ext>
                      </a:extLst>
                    </a:gridCol>
                  </a:tblGrid>
                  <a:tr h="604142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                formule</a:t>
                          </a:r>
                        </a:p>
                        <a:p>
                          <a:pPr algn="just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woonplaats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Formule 1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Formule 2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Formule 3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totaal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1351972256"/>
                      </a:ext>
                    </a:extLst>
                  </a:tr>
                  <a:tr h="585565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dichtbij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72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160</m:t>
                                    </m:r>
                                  </m:den>
                                </m:f>
                                <m:r>
                                  <a:rPr lang="nl-BE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=0,45</m:t>
                                </m:r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160</m:t>
                                    </m:r>
                                  </m:den>
                                </m:f>
                                <m:r>
                                  <a:rPr lang="nl-BE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=0,1</m:t>
                                </m:r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160</m:t>
                                    </m:r>
                                  </m:den>
                                </m:f>
                                <m:r>
                                  <a:rPr lang="nl-BE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=0,075</m:t>
                                </m:r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0,625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2118390"/>
                      </a:ext>
                    </a:extLst>
                  </a:tr>
                  <a:tr h="4131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veraf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20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160</m:t>
                                    </m:r>
                                  </m:den>
                                </m:f>
                                <m:r>
                                  <a:rPr lang="nl-BE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=0,125</m:t>
                                </m:r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24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160</m:t>
                                    </m:r>
                                  </m:den>
                                </m:f>
                                <m:r>
                                  <a:rPr lang="nl-BE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=0,15</m:t>
                                </m:r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</m:t>
                                    </m:r>
                                  </m:num>
                                  <m:den>
                                    <m:r>
                                      <a:rPr lang="nl-BE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160</m:t>
                                    </m:r>
                                  </m:den>
                                </m:f>
                                <m:r>
                                  <a:rPr lang="nl-BE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=0,1</m:t>
                                </m:r>
                              </m:oMath>
                            </m:oMathPara>
                          </a14:m>
                          <a:endParaRPr lang="nl-BE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 0,375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2004667358"/>
                      </a:ext>
                    </a:extLst>
                  </a:tr>
                  <a:tr h="4131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totaal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0,575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 0,25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0,175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1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30438947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 7">
                <a:extLst>
                  <a:ext uri="{FF2B5EF4-FFF2-40B4-BE49-F238E27FC236}">
                    <a16:creationId xmlns:a16="http://schemas.microsoft.com/office/drawing/2014/main" id="{AA20242E-2BA1-0CA1-2857-84D882190D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47192"/>
                  </p:ext>
                </p:extLst>
              </p:nvPr>
            </p:nvGraphicFramePr>
            <p:xfrm>
              <a:off x="3273260" y="4145871"/>
              <a:ext cx="5399999" cy="20160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65631">
                      <a:extLst>
                        <a:ext uri="{9D8B030D-6E8A-4147-A177-3AD203B41FA5}">
                          <a16:colId xmlns:a16="http://schemas.microsoft.com/office/drawing/2014/main" val="3024037386"/>
                        </a:ext>
                      </a:extLst>
                    </a:gridCol>
                    <a:gridCol w="958209">
                      <a:extLst>
                        <a:ext uri="{9D8B030D-6E8A-4147-A177-3AD203B41FA5}">
                          <a16:colId xmlns:a16="http://schemas.microsoft.com/office/drawing/2014/main" val="2912326085"/>
                        </a:ext>
                      </a:extLst>
                    </a:gridCol>
                    <a:gridCol w="958975">
                      <a:extLst>
                        <a:ext uri="{9D8B030D-6E8A-4147-A177-3AD203B41FA5}">
                          <a16:colId xmlns:a16="http://schemas.microsoft.com/office/drawing/2014/main" val="1873063943"/>
                        </a:ext>
                      </a:extLst>
                    </a:gridCol>
                    <a:gridCol w="958209">
                      <a:extLst>
                        <a:ext uri="{9D8B030D-6E8A-4147-A177-3AD203B41FA5}">
                          <a16:colId xmlns:a16="http://schemas.microsoft.com/office/drawing/2014/main" val="728331134"/>
                        </a:ext>
                      </a:extLst>
                    </a:gridCol>
                    <a:gridCol w="958975">
                      <a:extLst>
                        <a:ext uri="{9D8B030D-6E8A-4147-A177-3AD203B41FA5}">
                          <a16:colId xmlns:a16="http://schemas.microsoft.com/office/drawing/2014/main" val="1971036776"/>
                        </a:ext>
                      </a:extLst>
                    </a:gridCol>
                  </a:tblGrid>
                  <a:tr h="604142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                formule</a:t>
                          </a:r>
                        </a:p>
                        <a:p>
                          <a:pPr algn="just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woonplaats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Formule 1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Formule 2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Formule 3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totaal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1351972256"/>
                      </a:ext>
                    </a:extLst>
                  </a:tr>
                  <a:tr h="585565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dichtbij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4"/>
                          <a:stretch>
                            <a:fillRect l="-163291" t="-113542" r="-301266" b="-14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4"/>
                          <a:stretch>
                            <a:fillRect l="-264968" t="-113542" r="-203185" b="-14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4"/>
                          <a:stretch>
                            <a:fillRect l="-364968" t="-113542" r="-103185" b="-14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0,625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2118390"/>
                      </a:ext>
                    </a:extLst>
                  </a:tr>
                  <a:tr h="4131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veraf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4"/>
                          <a:stretch>
                            <a:fillRect l="-163291" t="-301471" r="-301266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4"/>
                          <a:stretch>
                            <a:fillRect l="-264968" t="-301471" r="-203185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0786" marR="50786" marT="0" marB="0" anchor="ctr">
                        <a:blipFill>
                          <a:blip r:embed="rId4"/>
                          <a:stretch>
                            <a:fillRect l="-364968" t="-301471" r="-103185" b="-10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 0,375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2004667358"/>
                      </a:ext>
                    </a:extLst>
                  </a:tr>
                  <a:tr h="413147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totaal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0,575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 0,25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0,175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34315" algn="l"/>
                              <a:tab pos="467995" algn="l"/>
                              <a:tab pos="702310" algn="l"/>
                              <a:tab pos="935990" algn="l"/>
                              <a:tab pos="1170305" algn="l"/>
                              <a:tab pos="1403985" algn="l"/>
                              <a:tab pos="1638300" algn="l"/>
                              <a:tab pos="1871980" algn="l"/>
                              <a:tab pos="2106295" algn="l"/>
                              <a:tab pos="2340610" algn="l"/>
                              <a:tab pos="2574290" algn="l"/>
                              <a:tab pos="2808605" algn="l"/>
                              <a:tab pos="3042285" algn="l"/>
                              <a:tab pos="3276600" algn="l"/>
                              <a:tab pos="3510280" algn="l"/>
                              <a:tab pos="3744595" algn="l"/>
                              <a:tab pos="3978275" algn="l"/>
                              <a:tab pos="4212590" algn="l"/>
                              <a:tab pos="4446270" algn="l"/>
                              <a:tab pos="4914900" algn="l"/>
                              <a:tab pos="5148580" algn="l"/>
                              <a:tab pos="5382895" algn="l"/>
                            </a:tabLst>
                          </a:pPr>
                          <a:r>
                            <a:rPr lang="nl-BE" sz="1600">
                              <a:effectLst/>
                            </a:rPr>
                            <a:t>1</a:t>
                          </a:r>
                          <a:endParaRPr lang="nl-BE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50786" marR="50786" marT="0" marB="0" anchor="ctr"/>
                    </a:tc>
                    <a:extLst>
                      <a:ext uri="{0D108BD9-81ED-4DB2-BD59-A6C34878D82A}">
                        <a16:rowId xmlns:a16="http://schemas.microsoft.com/office/drawing/2014/main" val="304389471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hthoek 4">
            <a:extLst>
              <a:ext uri="{FF2B5EF4-FFF2-40B4-BE49-F238E27FC236}">
                <a16:creationId xmlns:a16="http://schemas.microsoft.com/office/drawing/2014/main" id="{4D6529C5-F81F-BBF9-FB03-3A84AADF5C00}"/>
              </a:ext>
            </a:extLst>
          </p:cNvPr>
          <p:cNvSpPr/>
          <p:nvPr/>
        </p:nvSpPr>
        <p:spPr bwMode="auto">
          <a:xfrm>
            <a:off x="3263728" y="1351168"/>
            <a:ext cx="5659765" cy="2524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2324D93-73A0-0267-8E13-BB067FEB57A0}"/>
              </a:ext>
            </a:extLst>
          </p:cNvPr>
          <p:cNvSpPr/>
          <p:nvPr/>
        </p:nvSpPr>
        <p:spPr bwMode="auto">
          <a:xfrm>
            <a:off x="3273260" y="4134060"/>
            <a:ext cx="5659765" cy="20472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7FE5-449F-AE2C-F5A6-5B933923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140" y="390566"/>
            <a:ext cx="2871806" cy="791794"/>
          </a:xfrm>
        </p:spPr>
        <p:txBody>
          <a:bodyPr>
            <a:normAutofit/>
          </a:bodyPr>
          <a:lstStyle/>
          <a:p>
            <a:r>
              <a:rPr lang="nl-BE"/>
              <a:t>Wie zijn wij?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D82558-AFC3-90F8-B91C-4B082180A6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</a:t>
            </a:fld>
            <a:endParaRPr lang="nl-BE"/>
          </a:p>
        </p:txBody>
      </p:sp>
      <p:pic>
        <p:nvPicPr>
          <p:cNvPr id="6" name="Tijdelijke aanduiding voor inhoud 5" descr="Afbeelding met tekst, cirkel, schermopname, poster&#10;&#10;Door AI gegenereerde inhoud is mogelijk onjuist.">
            <a:extLst>
              <a:ext uri="{FF2B5EF4-FFF2-40B4-BE49-F238E27FC236}">
                <a16:creationId xmlns:a16="http://schemas.microsoft.com/office/drawing/2014/main" id="{C6ABF554-3399-3FFB-50E2-20D411913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0074" y="1220956"/>
            <a:ext cx="2871806" cy="4097970"/>
          </a:xfrm>
        </p:spPr>
      </p:pic>
      <p:pic>
        <p:nvPicPr>
          <p:cNvPr id="8" name="Afbeelding 7" descr="Afbeelding met kleding, overdekt, persoon, Leren&#10;&#10;Automatisch gegenereerde beschrijving">
            <a:extLst>
              <a:ext uri="{FF2B5EF4-FFF2-40B4-BE49-F238E27FC236}">
                <a16:creationId xmlns:a16="http://schemas.microsoft.com/office/drawing/2014/main" id="{3E0DA608-4D3E-06D3-C0E0-DE303D6C0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267" y="1970087"/>
            <a:ext cx="2029723" cy="1440000"/>
          </a:xfrm>
          <a:prstGeom prst="rect">
            <a:avLst/>
          </a:prstGeom>
        </p:spPr>
      </p:pic>
      <p:pic>
        <p:nvPicPr>
          <p:cNvPr id="11" name="Afbeelding 10" descr="Afbeelding met persoon, kleding, Leren, overdekt&#10;&#10;Door AI gegenereerde inhoud is mogelijk onjuist.">
            <a:extLst>
              <a:ext uri="{FF2B5EF4-FFF2-40B4-BE49-F238E27FC236}">
                <a16:creationId xmlns:a16="http://schemas.microsoft.com/office/drawing/2014/main" id="{60F4323D-CD67-EE3F-E1CE-53887407D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752" y="2888151"/>
            <a:ext cx="1919999" cy="1440000"/>
          </a:xfrm>
          <a:prstGeom prst="rect">
            <a:avLst/>
          </a:prstGeom>
        </p:spPr>
      </p:pic>
      <p:pic>
        <p:nvPicPr>
          <p:cNvPr id="13" name="Afbeelding 12" descr="Afbeelding met kleding, persoon, person, schoeisel&#10;&#10;Door AI gegenereerde inhoud is mogelijk onjuist.">
            <a:extLst>
              <a:ext uri="{FF2B5EF4-FFF2-40B4-BE49-F238E27FC236}">
                <a16:creationId xmlns:a16="http://schemas.microsoft.com/office/drawing/2014/main" id="{BB31BCD9-F307-FEBA-16FA-9B0B5BCA6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412" y="4857957"/>
            <a:ext cx="4030485" cy="1882236"/>
          </a:xfrm>
          <a:prstGeom prst="rect">
            <a:avLst/>
          </a:prstGeom>
        </p:spPr>
      </p:pic>
      <p:pic>
        <p:nvPicPr>
          <p:cNvPr id="15" name="Afbeelding 14" descr="Afbeelding met overdekt, persoon, kleding, Kantoorgebouw&#10;&#10;Door AI gegenereerde inhoud is mogelijk onjuist.">
            <a:extLst>
              <a:ext uri="{FF2B5EF4-FFF2-40B4-BE49-F238E27FC236}">
                <a16:creationId xmlns:a16="http://schemas.microsoft.com/office/drawing/2014/main" id="{9FB2BBE7-D65A-A836-9024-0B4EDCBB0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4267" y="12192"/>
            <a:ext cx="4030483" cy="1882236"/>
          </a:xfrm>
          <a:prstGeom prst="rect">
            <a:avLst/>
          </a:prstGeom>
        </p:spPr>
      </p:pic>
      <p:pic>
        <p:nvPicPr>
          <p:cNvPr id="17" name="Afbeelding 16" descr="Afbeelding met overdekt, kleding, persoon, computer&#10;&#10;Door AI gegenereerde inhoud is mogelijk onjuist.">
            <a:extLst>
              <a:ext uri="{FF2B5EF4-FFF2-40B4-BE49-F238E27FC236}">
                <a16:creationId xmlns:a16="http://schemas.microsoft.com/office/drawing/2014/main" id="{513FBF5F-5FF1-F7EC-92E6-0EA8C5CE2D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7275" b="15132"/>
          <a:stretch/>
        </p:blipFill>
        <p:spPr>
          <a:xfrm>
            <a:off x="7944268" y="4405344"/>
            <a:ext cx="4030483" cy="2043239"/>
          </a:xfrm>
          <a:prstGeom prst="rect">
            <a:avLst/>
          </a:prstGeom>
        </p:spPr>
      </p:pic>
      <p:pic>
        <p:nvPicPr>
          <p:cNvPr id="12" name="Picture 11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23B24944-FB98-B192-EC59-9A94233A55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2799882" cy="2095016"/>
          </a:xfrm>
          <a:prstGeom prst="rect">
            <a:avLst/>
          </a:prstGeom>
        </p:spPr>
      </p:pic>
      <p:pic>
        <p:nvPicPr>
          <p:cNvPr id="21" name="Picture 20" descr="A group of people standing on stairs&#10;&#10;AI-generated content may be incorrect.">
            <a:extLst>
              <a:ext uri="{FF2B5EF4-FFF2-40B4-BE49-F238E27FC236}">
                <a16:creationId xmlns:a16="http://schemas.microsoft.com/office/drawing/2014/main" id="{39F7F384-E228-03A5-F106-D7372C822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1587" r="26471"/>
          <a:stretch/>
        </p:blipFill>
        <p:spPr>
          <a:xfrm>
            <a:off x="2894406" y="0"/>
            <a:ext cx="1632284" cy="2095017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B63E9C4-6858-6127-4B90-01870CFE40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012802"/>
            <a:ext cx="3588661" cy="2691496"/>
          </a:xfrm>
          <a:prstGeom prst="rect">
            <a:avLst/>
          </a:prstGeom>
        </p:spPr>
      </p:pic>
      <p:pic>
        <p:nvPicPr>
          <p:cNvPr id="22" name="Picture 21" descr="Several people working on paper&#10;&#10;AI-generated content may be incorrect.">
            <a:extLst>
              <a:ext uri="{FF2B5EF4-FFF2-40B4-BE49-F238E27FC236}">
                <a16:creationId xmlns:a16="http://schemas.microsoft.com/office/drawing/2014/main" id="{834098BE-2B4C-F7B7-9549-508663AB0B5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0164" b="-2200"/>
          <a:stretch/>
        </p:blipFill>
        <p:spPr>
          <a:xfrm>
            <a:off x="0" y="2142940"/>
            <a:ext cx="3044637" cy="1860826"/>
          </a:xfrm>
          <a:prstGeom prst="rect">
            <a:avLst/>
          </a:prstGeom>
        </p:spPr>
      </p:pic>
      <p:pic>
        <p:nvPicPr>
          <p:cNvPr id="23" name="Picture 22" descr="A group of people playing hopscotch&#10;&#10;AI-generated content may be incorrect.">
            <a:extLst>
              <a:ext uri="{FF2B5EF4-FFF2-40B4-BE49-F238E27FC236}">
                <a16:creationId xmlns:a16="http://schemas.microsoft.com/office/drawing/2014/main" id="{A1DFD3A7-6181-A12C-F02F-FC3894C73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8609" r="23539"/>
          <a:stretch/>
        </p:blipFill>
        <p:spPr>
          <a:xfrm>
            <a:off x="3122690" y="2142940"/>
            <a:ext cx="1404000" cy="18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F3D35-983F-B6BC-9DBF-6BBCE36DE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4A9D1-460D-380B-28B3-D9AE36A3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Kansen berekenen bij kruistabellen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85A5FF2-C79C-5B39-835F-29157C015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30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jdelijke aanduiding voor inhoud 3">
                <a:extLst>
                  <a:ext uri="{FF2B5EF4-FFF2-40B4-BE49-F238E27FC236}">
                    <a16:creationId xmlns:a16="http://schemas.microsoft.com/office/drawing/2014/main" id="{3D3B05C2-52D4-DDE9-85C3-527E2536183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ph idx="1"/>
              </p:nvPr>
            </p:nvSpPr>
            <p:spPr>
              <a:xfrm>
                <a:off x="623886" y="1577009"/>
                <a:ext cx="11285097" cy="4660279"/>
              </a:xfrm>
            </p:spPr>
            <p:txBody>
              <a:bodyPr/>
              <a:lstStyle/>
              <a:p>
                <a:endParaRPr lang="nl-BE" sz="1800">
                  <a:solidFill>
                    <a:schemeClr val="tx2"/>
                  </a:solidFill>
                </a:endParaRPr>
              </a:p>
              <a:p>
                <a:endParaRPr lang="nl-BE" sz="1800">
                  <a:solidFill>
                    <a:schemeClr val="tx2"/>
                  </a:solidFill>
                </a:endParaRPr>
              </a:p>
              <a:p>
                <a:endParaRPr lang="nl-BE" sz="180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nl-BE" sz="180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nl-BE" sz="1800">
                  <a:solidFill>
                    <a:schemeClr val="tx2"/>
                  </a:solidFill>
                </a:endParaRPr>
              </a:p>
              <a:p>
                <a:r>
                  <a:rPr lang="nl-BE" err="1"/>
                  <a:t>Vb</a:t>
                </a:r>
                <a:r>
                  <a:rPr lang="nl-BE"/>
                  <a:t> 2: Trek 1 werknemer uit een pot van alle werknemers</a:t>
                </a:r>
              </a:p>
              <a:p>
                <a:pPr lvl="1"/>
                <a:r>
                  <a:rPr lang="nl-BE">
                    <a:solidFill>
                      <a:srgbClr val="FF0000"/>
                    </a:solidFill>
                  </a:rPr>
                  <a:t>Wat is de kans dat</a:t>
                </a:r>
              </a:p>
              <a:p>
                <a:pPr marL="1168382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>
                    <a:solidFill>
                      <a:schemeClr val="tx2"/>
                    </a:solidFill>
                  </a:rPr>
                  <a:t>de getrokken werknemer iemand is die voor formule 2 gekozen heeft? </a:t>
                </a:r>
                <a14:m>
                  <m:oMath xmlns:m="http://schemas.openxmlformats.org/officeDocument/2006/math">
                    <m:r>
                      <a:rPr lang="nl-BE" sz="1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0,25</m:t>
                    </m:r>
                  </m:oMath>
                </a14:m>
                <a:endParaRPr lang="nl-BE" sz="1800">
                  <a:solidFill>
                    <a:srgbClr val="00B050"/>
                  </a:solidFill>
                </a:endParaRPr>
              </a:p>
              <a:p>
                <a:pPr marL="1168382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>
                    <a:solidFill>
                      <a:schemeClr val="tx2"/>
                    </a:solidFill>
                  </a:rPr>
                  <a:t>de getrokken werknemer iemand is die dichtbij woont en voor formule 2 gekozen heeft? </a:t>
                </a:r>
                <a14:m>
                  <m:oMath xmlns:m="http://schemas.openxmlformats.org/officeDocument/2006/math">
                    <m:r>
                      <a:rPr lang="nl-BE" sz="1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0,1</m:t>
                    </m:r>
                  </m:oMath>
                </a14:m>
                <a:endParaRPr lang="nl-BE" sz="1800">
                  <a:solidFill>
                    <a:schemeClr val="tx2"/>
                  </a:solidFill>
                </a:endParaRPr>
              </a:p>
              <a:p>
                <a:pPr marL="1168382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>
                    <a:solidFill>
                      <a:schemeClr val="tx2"/>
                    </a:solidFill>
                  </a:rPr>
                  <a:t>een werknemer die voor formule 2 gekozen heeft dichtbij woont?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0,1</m:t>
                        </m:r>
                      </m:num>
                      <m:den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  <m:r>
                      <a:rPr lang="nl-BE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=0,4</m:t>
                    </m:r>
                  </m:oMath>
                </a14:m>
                <a:endParaRPr lang="nl-BE" sz="1800">
                  <a:solidFill>
                    <a:schemeClr val="tx2"/>
                  </a:solidFill>
                </a:endParaRPr>
              </a:p>
              <a:p>
                <a:pPr marL="1168382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>
                    <a:solidFill>
                      <a:schemeClr val="tx2"/>
                    </a:solidFill>
                    <a:ea typeface="Times New Roman" panose="02020603050405020304" pitchFamily="18" charset="0"/>
                  </a:rPr>
                  <a:t>e</a:t>
                </a:r>
                <a:r>
                  <a:rPr lang="nl-BE" sz="1800">
                    <a:solidFill>
                      <a:schemeClr val="tx2"/>
                    </a:solidFill>
                    <a:effectLst/>
                    <a:ea typeface="Times New Roman" panose="02020603050405020304" pitchFamily="18" charset="0"/>
                  </a:rPr>
                  <a:t>en werknemer veraf woont of voor formule 1 koos</a:t>
                </a:r>
                <a:r>
                  <a:rPr lang="nl-BE" sz="1800">
                    <a:solidFill>
                      <a:schemeClr val="tx2"/>
                    </a:solidFill>
                    <a:ea typeface="Times New Roman" panose="02020603050405020304" pitchFamily="18" charset="0"/>
                  </a:rPr>
                  <a:t>? </a:t>
                </a:r>
                <a14:m>
                  <m:oMath xmlns:m="http://schemas.openxmlformats.org/officeDocument/2006/math">
                    <m:r>
                      <a:rPr lang="nl-BE" sz="1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0,375+0,45=0,825</m:t>
                    </m:r>
                  </m:oMath>
                </a14:m>
                <a:endParaRPr lang="nl-BE" sz="1800">
                  <a:solidFill>
                    <a:schemeClr val="tx2"/>
                  </a:solidFill>
                  <a:effectLst/>
                  <a:ea typeface="Times New Roman" panose="02020603050405020304" pitchFamily="18" charset="0"/>
                </a:endParaRPr>
              </a:p>
              <a:p>
                <a:pPr marL="361940" lvl="1" indent="0">
                  <a:buNone/>
                </a:pPr>
                <a:endParaRPr lang="nl-BE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61940" lvl="1" indent="0">
                  <a:buNone/>
                </a:pPr>
                <a:endParaRPr lang="nl-BE"/>
              </a:p>
              <a:p>
                <a:endParaRPr lang="nl-BE"/>
              </a:p>
            </p:txBody>
          </p:sp>
        </mc:Choice>
        <mc:Fallback xmlns="">
          <p:sp>
            <p:nvSpPr>
              <p:cNvPr id="4" name="Tijdelijke aanduiding voor inhoud 3">
                <a:extLst>
                  <a:ext uri="{FF2B5EF4-FFF2-40B4-BE49-F238E27FC236}">
                    <a16:creationId xmlns:a16="http://schemas.microsoft.com/office/drawing/2014/main" id="{3D3B05C2-52D4-DDE9-85C3-527E253618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6" y="1577009"/>
                <a:ext cx="11285097" cy="4660279"/>
              </a:xfrm>
              <a:blipFill>
                <a:blip r:embed="rId3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6E3C7CE9-EBFB-AD2F-8EB0-B5084CE06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880" y="1152052"/>
            <a:ext cx="5438103" cy="211549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6D62EE3-A4E4-C0E3-E717-C2C9C1AD0C03}"/>
              </a:ext>
            </a:extLst>
          </p:cNvPr>
          <p:cNvSpPr/>
          <p:nvPr/>
        </p:nvSpPr>
        <p:spPr bwMode="auto">
          <a:xfrm>
            <a:off x="6343476" y="1152051"/>
            <a:ext cx="5696607" cy="21154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5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631EB-DFC1-A033-5D28-AF1D236E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3500C-3991-0C04-71DD-00DDE9A2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Kansen berekenen bij kruistabellen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D960A8-C2C2-3710-835C-21F1212D6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31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jdelijke aanduiding voor inhoud 3">
                <a:extLst>
                  <a:ext uri="{FF2B5EF4-FFF2-40B4-BE49-F238E27FC236}">
                    <a16:creationId xmlns:a16="http://schemas.microsoft.com/office/drawing/2014/main" id="{C203C721-1C98-2908-3CFE-9049F2F549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ph idx="1"/>
              </p:nvPr>
            </p:nvSpPr>
            <p:spPr>
              <a:xfrm>
                <a:off x="623886" y="1577009"/>
                <a:ext cx="11285097" cy="4660279"/>
              </a:xfrm>
            </p:spPr>
            <p:txBody>
              <a:bodyPr/>
              <a:lstStyle/>
              <a:p>
                <a:endParaRPr lang="nl-BE" dirty="0"/>
              </a:p>
              <a:p>
                <a:r>
                  <a:rPr lang="nl-BE" dirty="0" err="1"/>
                  <a:t>Vb</a:t>
                </a:r>
                <a:r>
                  <a:rPr lang="nl-BE" dirty="0"/>
                  <a:t> 1: Trek 2 kaarten zonder terugleggen uit 6 (4H+2S) en let enkel op kleur</a:t>
                </a:r>
              </a:p>
              <a:p>
                <a:pPr lvl="1"/>
                <a:r>
                  <a:rPr lang="nl-BE" dirty="0">
                    <a:solidFill>
                      <a:srgbClr val="FF0000"/>
                    </a:solidFill>
                  </a:rPr>
                  <a:t>Wat is de kans</a:t>
                </a:r>
              </a:p>
              <a:p>
                <a:pPr marL="972000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 dirty="0">
                    <a:solidFill>
                      <a:schemeClr val="tx2"/>
                    </a:solidFill>
                  </a:rPr>
                  <a:t>om als 1</a:t>
                </a:r>
                <a:r>
                  <a:rPr lang="nl-BE" sz="1800" baseline="30000" dirty="0">
                    <a:solidFill>
                      <a:schemeClr val="tx2"/>
                    </a:solidFill>
                  </a:rPr>
                  <a:t>ste</a:t>
                </a:r>
                <a:r>
                  <a:rPr lang="nl-BE" sz="1800" dirty="0">
                    <a:solidFill>
                      <a:schemeClr val="tx2"/>
                    </a:solidFill>
                  </a:rPr>
                  <a:t> kaart een harten kaart te trekken? </a:t>
                </a:r>
                <a:r>
                  <a:rPr lang="nl-BE" sz="1800" dirty="0">
                    <a:solidFill>
                      <a:srgbClr val="00B050"/>
                    </a:solidFill>
                  </a:rPr>
                  <a:t>P(H,X)=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nl-BE" sz="1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BE" sz="1800" dirty="0">
                    <a:solidFill>
                      <a:srgbClr val="00B050"/>
                    </a:solidFill>
                  </a:rPr>
                  <a:t>  </a:t>
                </a:r>
                <a:endParaRPr lang="nl-BE" sz="1800" dirty="0">
                  <a:solidFill>
                    <a:schemeClr val="tx2"/>
                  </a:solidFill>
                </a:endParaRPr>
              </a:p>
              <a:p>
                <a:pPr marL="972000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 dirty="0">
                    <a:solidFill>
                      <a:schemeClr val="tx2"/>
                    </a:solidFill>
                  </a:rPr>
                  <a:t>om als 2</a:t>
                </a:r>
                <a:r>
                  <a:rPr lang="nl-BE" sz="1800" baseline="30000" dirty="0">
                    <a:solidFill>
                      <a:schemeClr val="tx2"/>
                    </a:solidFill>
                  </a:rPr>
                  <a:t>de</a:t>
                </a:r>
                <a:r>
                  <a:rPr lang="nl-BE" sz="1800" dirty="0">
                    <a:solidFill>
                      <a:schemeClr val="tx2"/>
                    </a:solidFill>
                  </a:rPr>
                  <a:t>  kaart een schoppen te trekken als de eerste kaart een harten was?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nl-BE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BE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nl-BE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nl-BE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BE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nl-BE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den>
                    </m:f>
                    <m:r>
                      <a:rPr lang="nl-BE" sz="1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nl-BE" sz="1800" dirty="0">
                  <a:solidFill>
                    <a:schemeClr val="tx2"/>
                  </a:solidFill>
                </a:endParaRPr>
              </a:p>
              <a:p>
                <a:pPr marL="972000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 dirty="0">
                    <a:solidFill>
                      <a:schemeClr val="tx2"/>
                    </a:solidFill>
                  </a:rPr>
                  <a:t>om eerst een schoppen kaart en dan een harten kaart te trekken? </a:t>
                </a:r>
                <a:r>
                  <a:rPr lang="nl-BE" sz="1800" dirty="0">
                    <a:solidFill>
                      <a:srgbClr val="00B050"/>
                    </a:solidFill>
                  </a:rPr>
                  <a:t>P(S,H)=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nl-BE" sz="1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nl-BE" sz="1800" dirty="0">
                  <a:solidFill>
                    <a:schemeClr val="tx2"/>
                  </a:solidFill>
                </a:endParaRPr>
              </a:p>
              <a:p>
                <a:pPr marL="972000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 dirty="0">
                    <a:solidFill>
                      <a:schemeClr val="tx2"/>
                    </a:solidFill>
                  </a:rPr>
                  <a:t>om als 2</a:t>
                </a:r>
                <a:r>
                  <a:rPr lang="nl-BE" sz="1800" baseline="30000" dirty="0">
                    <a:solidFill>
                      <a:schemeClr val="tx2"/>
                    </a:solidFill>
                  </a:rPr>
                  <a:t>de</a:t>
                </a:r>
                <a:r>
                  <a:rPr lang="nl-BE" sz="1800" dirty="0">
                    <a:solidFill>
                      <a:schemeClr val="tx2"/>
                    </a:solidFill>
                  </a:rPr>
                  <a:t> kaart een harten te trekken (dus zonder dat je weet wat de 1</a:t>
                </a:r>
                <a:r>
                  <a:rPr lang="nl-BE" sz="1800" baseline="30000" dirty="0">
                    <a:solidFill>
                      <a:schemeClr val="tx2"/>
                    </a:solidFill>
                  </a:rPr>
                  <a:t>ste</a:t>
                </a:r>
                <a:r>
                  <a:rPr lang="nl-BE" sz="1800" dirty="0">
                    <a:solidFill>
                      <a:schemeClr val="tx2"/>
                    </a:solidFill>
                  </a:rPr>
                  <a:t> kaart is)? </a:t>
                </a:r>
                <a:r>
                  <a:rPr lang="nl-BE" sz="1800" dirty="0">
                    <a:solidFill>
                      <a:srgbClr val="00B050"/>
                    </a:solidFill>
                  </a:rPr>
                  <a:t>P(X,H)=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nl-BE" sz="18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nl-BE" sz="1800" dirty="0">
                  <a:solidFill>
                    <a:schemeClr val="tx2"/>
                  </a:solidFill>
                </a:endParaRPr>
              </a:p>
              <a:p>
                <a:pPr marL="972000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 dirty="0">
                    <a:solidFill>
                      <a:schemeClr val="tx2"/>
                    </a:solidFill>
                  </a:rPr>
                  <a:t>op 1 schoppen en 1 harten, ongeacht de volgorde waarin ze getrokken worden? </a:t>
                </a:r>
                <a:r>
                  <a:rPr lang="nl-BE" sz="1800" dirty="0">
                    <a:solidFill>
                      <a:srgbClr val="00B050"/>
                    </a:solidFill>
                  </a:rPr>
                  <a:t>P(S,H)+P(H,S)=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nl-BE" sz="18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nl-BE" sz="18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sz="1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nl-BE" sz="1800" dirty="0">
                  <a:solidFill>
                    <a:schemeClr val="tx2"/>
                  </a:solidFill>
                </a:endParaRPr>
              </a:p>
              <a:p>
                <a:pPr marL="972000" lvl="2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nl-BE" sz="1800" dirty="0">
                    <a:solidFill>
                      <a:schemeClr val="tx2"/>
                    </a:solidFill>
                  </a:rPr>
                  <a:t>dat je een schoppen kaart als eerste trok als je weet dat de tweede kaart die je trok een harten was?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sz="18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nl-BE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BE" sz="18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nl-BE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nl-BE" sz="180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BE" sz="18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nl-BE" sz="18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den>
                    </m:f>
                    <m:r>
                      <a:rPr lang="nl-BE" sz="18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BE" sz="1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nl-BE" dirty="0"/>
              </a:p>
            </p:txBody>
          </p:sp>
        </mc:Choice>
        <mc:Fallback xmlns="">
          <p:sp>
            <p:nvSpPr>
              <p:cNvPr id="4" name="Tijdelijke aanduiding voor inhoud 3">
                <a:extLst>
                  <a:ext uri="{FF2B5EF4-FFF2-40B4-BE49-F238E27FC236}">
                    <a16:creationId xmlns:a16="http://schemas.microsoft.com/office/drawing/2014/main" id="{C203C721-1C98-2908-3CFE-9049F2F549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6" y="1577009"/>
                <a:ext cx="11285097" cy="4660279"/>
              </a:xfrm>
              <a:blipFill>
                <a:blip r:embed="rId3"/>
                <a:stretch>
                  <a:fillRect l="-1350" r="-1404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EBCD88D2-93BC-7349-A302-70E43C45B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052" y="0"/>
            <a:ext cx="4480948" cy="211549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CE061AC-4625-F1E8-522D-E08E74893087}"/>
              </a:ext>
            </a:extLst>
          </p:cNvPr>
          <p:cNvSpPr/>
          <p:nvPr/>
        </p:nvSpPr>
        <p:spPr bwMode="auto">
          <a:xfrm>
            <a:off x="7630510" y="-11113"/>
            <a:ext cx="4561490" cy="21154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D94A9-4DFC-BA75-0B35-23300EE7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AF63-47FB-93E5-BF5B-8F43E2C71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Uitgebreide kansboom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F92C5-CE9D-8805-033E-417EDE1FE8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4108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6FF0-359F-8AD8-F4F6-498F38F0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Voorbeeld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018E0-3F64-E1EE-C295-0C01C35E1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33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8F83B-8971-0E39-AD5C-5626C3EA4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1905" y="4998635"/>
            <a:ext cx="2141437" cy="1765959"/>
          </a:xfrm>
        </p:spPr>
        <p:txBody>
          <a:bodyPr/>
          <a:lstStyle/>
          <a:p>
            <a:pPr marL="0" indent="0">
              <a:buNone/>
            </a:pPr>
            <a:r>
              <a:rPr lang="nl-BE"/>
              <a:t>uit: Delta Nova 5/6 Kansrekenen 3/4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2F681-81B8-E441-883D-052FC024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4" y="1220299"/>
            <a:ext cx="9613557" cy="55388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4E1481-5CB1-50D7-44E7-390710479E8E}"/>
              </a:ext>
            </a:extLst>
          </p:cNvPr>
          <p:cNvSpPr/>
          <p:nvPr/>
        </p:nvSpPr>
        <p:spPr bwMode="auto">
          <a:xfrm>
            <a:off x="148283" y="5968470"/>
            <a:ext cx="9487329" cy="7358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81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FEAAB-1518-6381-F86A-71C3E0908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C9A3-4215-DAD2-BBCF-8DBCBF2E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Voorbeeld: twee oplossingen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616590-331F-A4EE-15D2-0D82D47A8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34</a:t>
            </a:fld>
            <a:endParaRPr lang="nl-B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D7FB530-4CCB-5A5F-B47A-02ACC3353C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3311" y="1243370"/>
                <a:ext cx="5379565" cy="46602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l-BE" dirty="0"/>
                  <a:t>met een ‘gewone’ kansboom</a:t>
                </a:r>
              </a:p>
              <a:p>
                <a:endParaRPr lang="nl-BE" dirty="0"/>
              </a:p>
              <a:p>
                <a:endParaRPr lang="nl-BE" dirty="0"/>
              </a:p>
              <a:p>
                <a:endParaRPr lang="nl-BE" dirty="0"/>
              </a:p>
              <a:p>
                <a:endParaRPr lang="nl-BE" dirty="0"/>
              </a:p>
              <a:p>
                <a:endParaRPr lang="nl-BE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BE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𝑎𝑙𝑠</m:t>
                    </m:r>
                    <m:r>
                      <a:rPr lang="nl-BE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nl-BE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𝑒𝑛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𝑇𝑃</m:t>
                            </m:r>
                          </m:e>
                        </m:d>
                      </m:num>
                      <m:den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𝑒𝑛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𝑇𝑃</m:t>
                            </m:r>
                          </m:e>
                        </m:d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𝐺𝐵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𝑒𝑛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nl-BE" b="0" dirty="0"/>
                  <a:t> </a:t>
                </a:r>
              </a:p>
              <a:p>
                <a:pPr marL="0" indent="0">
                  <a:buNone/>
                </a:pPr>
                <a:r>
                  <a:rPr lang="nl-BE" b="0" dirty="0"/>
                  <a:t>      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0,018</m:t>
                        </m:r>
                      </m:num>
                      <m:den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0,018+0,049</m:t>
                        </m:r>
                      </m:den>
                    </m:f>
                    <m:r>
                      <a:rPr lang="nl-BE" b="0" i="1" smtClean="0">
                        <a:latin typeface="Cambria Math" panose="02040503050406030204" pitchFamily="18" charset="0"/>
                      </a:rPr>
                      <m:t>=0,268…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≈0,2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</m:oMath>
                </a14:m>
                <a:endParaRPr lang="nl-BE" b="0" dirty="0"/>
              </a:p>
              <a:p>
                <a:endParaRPr lang="nl-BE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D7FB530-4CCB-5A5F-B47A-02ACC3353C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3311" y="1243370"/>
                <a:ext cx="5379565" cy="4660279"/>
              </a:xfrm>
              <a:blipFill>
                <a:blip r:embed="rId3"/>
                <a:stretch>
                  <a:fillRect l="-3964" t="-2225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24A29E2-AD93-DDBB-101B-C197B140EB3C}"/>
              </a:ext>
            </a:extLst>
          </p:cNvPr>
          <p:cNvSpPr txBox="1">
            <a:spLocks/>
          </p:cNvSpPr>
          <p:nvPr/>
        </p:nvSpPr>
        <p:spPr>
          <a:xfrm>
            <a:off x="6522186" y="1243370"/>
            <a:ext cx="5379565" cy="49939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74638" indent="-27463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tabLst/>
              <a:defRPr sz="2800" b="1" i="0" kern="1200">
                <a:solidFill>
                  <a:schemeClr val="accent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1pPr>
            <a:lvl2pPr marL="740815" indent="-378875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400" b="0" i="0" kern="1200">
                <a:solidFill>
                  <a:schemeClr val="accent1"/>
                </a:solidFill>
                <a:latin typeface="+mn-lt"/>
                <a:ea typeface="Verdana" charset="0"/>
                <a:cs typeface="Calibri Light" panose="020F0302020204030204" pitchFamily="34" charset="0"/>
              </a:defRPr>
            </a:lvl2pPr>
            <a:lvl3pPr marL="1090057" indent="-378875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33" kern="1200">
                <a:solidFill>
                  <a:schemeClr val="accent1"/>
                </a:solidFill>
                <a:latin typeface="+mn-lt"/>
                <a:ea typeface="Verdana" charset="0"/>
                <a:cs typeface="Verdana" charset="0"/>
              </a:defRPr>
            </a:lvl3pPr>
            <a:lvl4pPr marL="1454114" indent="-378875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Verdana" charset="0"/>
                <a:cs typeface="Verdana" charset="0"/>
              </a:defRPr>
            </a:lvl4pPr>
            <a:lvl5pPr marL="1663658" indent="-22647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/>
              <a:t>een kansboom met een </a:t>
            </a:r>
            <a:r>
              <a:rPr lang="nl-BE" err="1"/>
              <a:t>extra’tje</a:t>
            </a: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‘gedachtenexperiment’:</a:t>
            </a:r>
          </a:p>
          <a:p>
            <a:r>
              <a:rPr lang="nl-BE"/>
              <a:t>(fictieve) groep van 1000 vrouwen</a:t>
            </a:r>
          </a:p>
          <a:p>
            <a:r>
              <a:rPr lang="nl-BE"/>
              <a:t>doe alsof zij zich </a:t>
            </a:r>
            <a:r>
              <a:rPr lang="nl-BE" u="sng"/>
              <a:t>exact</a:t>
            </a:r>
            <a:r>
              <a:rPr lang="nl-BE"/>
              <a:t> gedragen zoals de kansen aangeven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15B0D8-9109-1EB0-1646-AB9E7D5C6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64" y="1896959"/>
            <a:ext cx="4778458" cy="2043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54A2F-2E9E-E1D5-0A42-2E4D1D088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813" y="1727482"/>
            <a:ext cx="3899359" cy="263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9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005AB-C0E3-FD51-C023-18969A17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CA1A-D5A1-01A3-F265-23D0E13BF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Voorbeeld: twee oplossingen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9F51C3-A669-762C-521B-F1E2826EFC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35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F910F14-D832-F8C9-E999-9668101EDE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3311" y="1243370"/>
                <a:ext cx="5379565" cy="466027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nl-BE"/>
                  <a:t>met een ‘gewone’ kansboom</a:t>
                </a:r>
              </a:p>
              <a:p>
                <a:endParaRPr lang="nl-BE"/>
              </a:p>
              <a:p>
                <a:endParaRPr lang="nl-BE"/>
              </a:p>
              <a:p>
                <a:endParaRPr lang="nl-BE"/>
              </a:p>
              <a:p>
                <a:endParaRPr lang="nl-BE"/>
              </a:p>
              <a:p>
                <a:endParaRPr lang="nl-BE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BE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𝑎𝑙𝑠</m:t>
                    </m:r>
                    <m:r>
                      <a:rPr lang="nl-BE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b="1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nl-BE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𝑒𝑛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𝑇𝑃</m:t>
                            </m:r>
                          </m:e>
                        </m:d>
                      </m:num>
                      <m:den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𝑒𝑛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BE" b="0" i="1" dirty="0" smtClean="0">
                                <a:latin typeface="Cambria Math" panose="02040503050406030204" pitchFamily="18" charset="0"/>
                              </a:rPr>
                              <m:t>𝑇𝑃</m:t>
                            </m:r>
                          </m:e>
                        </m:d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𝐺𝐵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𝑒𝑛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nl-BE" b="0"/>
                  <a:t> </a:t>
                </a:r>
              </a:p>
              <a:p>
                <a:pPr marL="0" indent="0">
                  <a:buNone/>
                </a:pPr>
                <a:r>
                  <a:rPr lang="nl-BE" b="0"/>
                  <a:t>      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0,018</m:t>
                        </m:r>
                      </m:num>
                      <m:den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0,018+0,049</m:t>
                        </m:r>
                      </m:den>
                    </m:f>
                    <m:r>
                      <a:rPr lang="nl-BE" b="0" i="1" smtClean="0">
                        <a:latin typeface="Cambria Math" panose="02040503050406030204" pitchFamily="18" charset="0"/>
                      </a:rPr>
                      <m:t>=0,268…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≈0,27</m:t>
                    </m:r>
                  </m:oMath>
                </a14:m>
                <a:endParaRPr lang="nl-BE" b="0"/>
              </a:p>
              <a:p>
                <a:endParaRPr lang="nl-BE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F910F14-D832-F8C9-E999-9668101EDE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3311" y="1243370"/>
                <a:ext cx="5379565" cy="4660279"/>
              </a:xfrm>
              <a:blipFill>
                <a:blip r:embed="rId3"/>
                <a:stretch>
                  <a:fillRect l="-3964" t="-2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FD6F7657-376E-EB4F-0344-FF6E1D150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2186" y="1243370"/>
                <a:ext cx="5379565" cy="499391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>
                <a:lvl1pPr marL="274638" indent="-274638" algn="l" defTabSz="1217054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§"/>
                  <a:tabLst/>
                  <a:defRPr sz="2800" b="1" i="0" kern="1200">
                    <a:solidFill>
                      <a:schemeClr val="accent1"/>
                    </a:solidFill>
                    <a:latin typeface="+mn-lt"/>
                    <a:ea typeface="Verdana" charset="0"/>
                    <a:cs typeface="Calibri" panose="020F0502020204030204" pitchFamily="34" charset="0"/>
                  </a:defRPr>
                </a:lvl1pPr>
                <a:lvl2pPr marL="740815" indent="-378875" algn="l" defTabSz="1217054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2400" b="0" i="0" kern="1200">
                    <a:solidFill>
                      <a:schemeClr val="accent1"/>
                    </a:solidFill>
                    <a:latin typeface="+mn-lt"/>
                    <a:ea typeface="Verdana" charset="0"/>
                    <a:cs typeface="Calibri Light" panose="020F0302020204030204" pitchFamily="34" charset="0"/>
                  </a:defRPr>
                </a:lvl2pPr>
                <a:lvl3pPr marL="1090057" indent="-378875" algn="l" defTabSz="1217054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733" kern="1200">
                    <a:solidFill>
                      <a:schemeClr val="accent1"/>
                    </a:solidFill>
                    <a:latin typeface="+mn-lt"/>
                    <a:ea typeface="Verdana" charset="0"/>
                    <a:cs typeface="Verdana" charset="0"/>
                  </a:defRPr>
                </a:lvl3pPr>
                <a:lvl4pPr marL="1454114" indent="-378875" algn="l" defTabSz="1217054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Verdana" charset="0"/>
                    <a:cs typeface="Verdana" charset="0"/>
                  </a:defRPr>
                </a:lvl4pPr>
                <a:lvl5pPr marL="1663658" indent="-226478" algn="l" defTabSz="1217054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bg1"/>
                    </a:solidFill>
                    <a:latin typeface="Verdana" charset="0"/>
                    <a:ea typeface="Verdana" charset="0"/>
                    <a:cs typeface="Verdana" charset="0"/>
                  </a:defRPr>
                </a:lvl5pPr>
                <a:lvl6pPr marL="3352632" indent="-304784" algn="l" defTabSz="121914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202" indent="-304784" algn="l" defTabSz="121914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772" indent="-304784" algn="l" defTabSz="121914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341" indent="-304784" algn="l" defTabSz="121914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nl-BE"/>
                  <a:t>een kansboom met een </a:t>
                </a:r>
                <a:r>
                  <a:rPr lang="nl-BE" err="1"/>
                  <a:t>extra’tje</a:t>
                </a:r>
                <a:endParaRPr lang="nl-BE"/>
              </a:p>
              <a:p>
                <a:pPr marL="1389020" lvl="4" indent="0">
                  <a:buNone/>
                </a:pPr>
                <a:endParaRPr lang="nl-BE"/>
              </a:p>
              <a:p>
                <a:pPr marL="0" indent="0">
                  <a:buNone/>
                </a:pPr>
                <a:endParaRPr lang="nl-BE"/>
              </a:p>
              <a:p>
                <a:pPr marL="0" indent="0">
                  <a:buNone/>
                </a:pPr>
                <a:endParaRPr lang="nl-BE"/>
              </a:p>
              <a:p>
                <a:pPr marL="0" indent="0">
                  <a:buNone/>
                </a:pPr>
                <a:endParaRPr lang="nl-BE"/>
              </a:p>
              <a:p>
                <a:pPr marL="0" indent="0">
                  <a:buNone/>
                </a:pPr>
                <a:endParaRPr lang="nl-BE"/>
              </a:p>
              <a:p>
                <a:pPr marL="1179476" lvl="3" indent="0">
                  <a:buNone/>
                </a:pPr>
                <a:endParaRPr lang="nl-BE" b="1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𝑎𝑙𝑠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𝑇𝑃</m:t>
                      </m:r>
                      <m:r>
                        <a:rPr lang="nl-BE" b="1" i="1" smtClean="0">
                          <a:latin typeface="Cambria Math" panose="02040503050406030204" pitchFamily="18" charset="0"/>
                        </a:rPr>
                        <m:t>)?</m:t>
                      </m:r>
                    </m:oMath>
                  </m:oMathPara>
                </a14:m>
                <a:endParaRPr lang="nl-BE" b="1"/>
              </a:p>
              <a:p>
                <a:pPr lvl="1"/>
                <a:r>
                  <a:rPr lang="nl-BE"/>
                  <a:t>18 + 49 testen positief</a:t>
                </a:r>
              </a:p>
              <a:p>
                <a:pPr lvl="1"/>
                <a:r>
                  <a:rPr lang="nl-BE"/>
                  <a:t>daarvan 18 met borstkanker</a:t>
                </a:r>
              </a:p>
              <a:p>
                <a:pPr lvl="1"/>
                <a:r>
                  <a:rPr lang="nl-BE"/>
                  <a:t>dus: kans is </a:t>
                </a:r>
                <a14:m>
                  <m:oMath xmlns:m="http://schemas.openxmlformats.org/officeDocument/2006/math">
                    <m:r>
                      <a:rPr lang="nl-BE" i="1" dirty="0" smtClean="0">
                        <a:latin typeface="Cambria Math" panose="02040503050406030204" pitchFamily="18" charset="0"/>
                      </a:rPr>
                      <m:t>18/(18+49)=…</m:t>
                    </m:r>
                  </m:oMath>
                </a14:m>
                <a:endParaRPr lang="nl-BE" b="1"/>
              </a:p>
              <a:p>
                <a:pPr marL="0" indent="0">
                  <a:buNone/>
                </a:pPr>
                <a:endParaRPr lang="nl-BE" b="1"/>
              </a:p>
              <a:p>
                <a:pPr marL="0" indent="0">
                  <a:buNone/>
                </a:pPr>
                <a:endParaRPr lang="nl-BE"/>
              </a:p>
            </p:txBody>
          </p:sp>
        </mc:Choice>
        <mc:Fallback xmlns="">
          <p:sp>
            <p:nvSpPr>
              <p:cNvPr id="5" name="Content Placeholder 3">
                <a:extLst>
                  <a:ext uri="{FF2B5EF4-FFF2-40B4-BE49-F238E27FC236}">
                    <a16:creationId xmlns:a16="http://schemas.microsoft.com/office/drawing/2014/main" id="{FD6F7657-376E-EB4F-0344-FF6E1D150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186" y="1243370"/>
                <a:ext cx="5379565" cy="4993918"/>
              </a:xfrm>
              <a:prstGeom prst="rect">
                <a:avLst/>
              </a:prstGeom>
              <a:blipFill>
                <a:blip r:embed="rId4"/>
                <a:stretch>
                  <a:fillRect l="-4082" t="-2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92C829C-92BA-726B-9658-FD8561796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864" y="1896959"/>
            <a:ext cx="4778458" cy="2043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182AC-7FE4-F9BA-6998-98EA1503F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3813" y="1727482"/>
            <a:ext cx="3899359" cy="2634141"/>
          </a:xfrm>
          <a:prstGeom prst="rect">
            <a:avLst/>
          </a:prstGeom>
        </p:spPr>
      </p:pic>
      <p:sp>
        <p:nvSpPr>
          <p:cNvPr id="10" name="Rechthoek 3">
            <a:extLst>
              <a:ext uri="{FF2B5EF4-FFF2-40B4-BE49-F238E27FC236}">
                <a16:creationId xmlns:a16="http://schemas.microsoft.com/office/drawing/2014/main" id="{578354AA-A3FE-F7E5-8A49-1D5808901E7F}"/>
              </a:ext>
            </a:extLst>
          </p:cNvPr>
          <p:cNvSpPr/>
          <p:nvPr/>
        </p:nvSpPr>
        <p:spPr>
          <a:xfrm>
            <a:off x="6795299" y="4759326"/>
            <a:ext cx="5106452" cy="13076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649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5826C-7044-778C-1B8F-7C0C4998E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B91C-1D84-7BC9-C1F2-8DD87AF7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Twee oplossingen: voorbeeld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C12F4D-61FF-3736-CFDC-9B88769283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36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5DB51-3A1B-5885-567B-B80B073BE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99" y="1359618"/>
            <a:ext cx="5638799" cy="4490576"/>
          </a:xfrm>
        </p:spPr>
        <p:txBody>
          <a:bodyPr/>
          <a:lstStyle/>
          <a:p>
            <a:pPr marL="0" indent="0">
              <a:buNone/>
            </a:pPr>
            <a:r>
              <a:rPr lang="nl-BE"/>
              <a:t>Vrij grote kans op vals positief…</a:t>
            </a:r>
          </a:p>
          <a:p>
            <a:pPr marL="0" indent="0">
              <a:buNone/>
            </a:pPr>
            <a:r>
              <a:rPr lang="nl-BE"/>
              <a:t>Wordt de kans op vals positief groter of juist kleiner als de prevalentie van borstkanker …</a:t>
            </a:r>
          </a:p>
          <a:p>
            <a:r>
              <a:rPr lang="nl-BE"/>
              <a:t>… lager is (bv. 0,5% i.p.v. 2%)?</a:t>
            </a:r>
          </a:p>
          <a:p>
            <a:pPr marL="361940" lvl="1" indent="0">
              <a:buNone/>
            </a:pPr>
            <a:r>
              <a:rPr lang="nl-BE"/>
              <a:t>kans op vals positief wordt groter</a:t>
            </a:r>
          </a:p>
          <a:p>
            <a:r>
              <a:rPr lang="nl-BE"/>
              <a:t>… hoger is (bv. 8% i.p.v. 2%)?</a:t>
            </a:r>
          </a:p>
          <a:p>
            <a:pPr marL="361940" lvl="1" indent="0">
              <a:buNone/>
            </a:pPr>
            <a:r>
              <a:rPr lang="nl-BE"/>
              <a:t>kans op vals positief wordt kleiner</a:t>
            </a:r>
          </a:p>
          <a:p>
            <a:pPr marL="1389020" lvl="4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Heb je geredeneerd met de kansen of met de aantallen?</a:t>
            </a:r>
          </a:p>
          <a:p>
            <a:pPr marL="0" indent="0">
              <a:buNone/>
            </a:pPr>
            <a:endParaRPr lang="nl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F2D5B-B116-AE3D-1BC2-88AB653C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07" y="1041607"/>
            <a:ext cx="4778458" cy="2043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A345C1-A235-A5C4-76B7-6D2B19447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957" y="3772595"/>
            <a:ext cx="3899359" cy="2634141"/>
          </a:xfrm>
          <a:prstGeom prst="rect">
            <a:avLst/>
          </a:prstGeom>
        </p:spPr>
      </p:pic>
      <p:sp>
        <p:nvSpPr>
          <p:cNvPr id="9" name="Rechthoek 3">
            <a:extLst>
              <a:ext uri="{FF2B5EF4-FFF2-40B4-BE49-F238E27FC236}">
                <a16:creationId xmlns:a16="http://schemas.microsoft.com/office/drawing/2014/main" id="{0BDB631B-5134-E35C-B25A-39F9F9E357C7}"/>
              </a:ext>
            </a:extLst>
          </p:cNvPr>
          <p:cNvSpPr/>
          <p:nvPr/>
        </p:nvSpPr>
        <p:spPr>
          <a:xfrm>
            <a:off x="896372" y="3703778"/>
            <a:ext cx="5106452" cy="386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84024CCB-2A1F-5129-D211-8A501DDD2A61}"/>
              </a:ext>
            </a:extLst>
          </p:cNvPr>
          <p:cNvSpPr/>
          <p:nvPr/>
        </p:nvSpPr>
        <p:spPr>
          <a:xfrm>
            <a:off x="896372" y="4665396"/>
            <a:ext cx="5106452" cy="386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73DAD89D-FEFB-EB38-E60C-483558CAC8C9}"/>
              </a:ext>
            </a:extLst>
          </p:cNvPr>
          <p:cNvSpPr/>
          <p:nvPr/>
        </p:nvSpPr>
        <p:spPr>
          <a:xfrm>
            <a:off x="623886" y="5451273"/>
            <a:ext cx="5638799" cy="791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822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4FFBE-D2F8-51AE-1B8F-4DB889EC2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0B2-E877-D856-8A80-B03BA2D6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Uitgebreide kansboom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E54F-502D-04BF-2A0C-7B64BEB3A0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37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BF3D4-1DC9-199C-CF0E-8ADC7D70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04011"/>
            <a:ext cx="10944226" cy="4660279"/>
          </a:xfrm>
        </p:spPr>
        <p:txBody>
          <a:bodyPr/>
          <a:lstStyle/>
          <a:p>
            <a:r>
              <a:rPr lang="nl-BE" dirty="0"/>
              <a:t>(onze) benaming: uitgebreide kansboom</a:t>
            </a:r>
          </a:p>
          <a:p>
            <a:endParaRPr lang="nl-BE" dirty="0"/>
          </a:p>
          <a:p>
            <a:r>
              <a:rPr lang="nl-BE" dirty="0"/>
              <a:t>redeneren met aantallen (natuurlijke getallen) …</a:t>
            </a:r>
          </a:p>
          <a:p>
            <a:r>
              <a:rPr lang="nl-BE" dirty="0"/>
              <a:t>… is toegankelijker dan …</a:t>
            </a:r>
          </a:p>
          <a:p>
            <a:r>
              <a:rPr lang="nl-BE" dirty="0"/>
              <a:t>redeneren met kansen (breuken, percentages, decimale getallen)</a:t>
            </a:r>
          </a:p>
          <a:p>
            <a:pPr lvl="2"/>
            <a:endParaRPr lang="nl-BE" dirty="0"/>
          </a:p>
          <a:p>
            <a:r>
              <a:rPr lang="nl-BE" dirty="0"/>
              <a:t>Dit wordt ondersteund door vakdidactisch onderzoek!</a:t>
            </a:r>
          </a:p>
          <a:p>
            <a:endParaRPr lang="nl-BE" dirty="0"/>
          </a:p>
          <a:p>
            <a:r>
              <a:rPr lang="nl-BE" dirty="0"/>
              <a:t>Heb je gemerkt dat we dit eigenlijk al gedaan hebben (zie bv. slide 20) 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986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949AE-4610-FFA4-7BA5-01A21877F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C480-D915-9068-22C4-2C0A8EFC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Uitgebreide kansboom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DB395-1607-028A-DC79-B42CED43A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38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E1165-3D94-9FDF-3A77-47ACD80A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04011"/>
            <a:ext cx="10944226" cy="4660279"/>
          </a:xfrm>
        </p:spPr>
        <p:txBody>
          <a:bodyPr/>
          <a:lstStyle/>
          <a:p>
            <a:r>
              <a:rPr lang="nl-BE"/>
              <a:t>Geen verplichte leerinhoud, maar erg nuttig om dit in de klas te gebruiken en als tip mee te geven met leerlingen!</a:t>
            </a:r>
          </a:p>
          <a:p>
            <a:endParaRPr lang="nl-BE"/>
          </a:p>
          <a:p>
            <a:r>
              <a:rPr lang="nl-BE"/>
              <a:t>disclaimer</a:t>
            </a:r>
          </a:p>
          <a:p>
            <a:pPr lvl="1"/>
            <a:r>
              <a:rPr lang="nl-BE"/>
              <a:t>het is een </a:t>
            </a:r>
            <a:r>
              <a:rPr lang="nl-BE" u="sng"/>
              <a:t>gedachtenexperiment</a:t>
            </a:r>
            <a:r>
              <a:rPr lang="nl-BE"/>
              <a:t> met ‘</a:t>
            </a:r>
            <a:r>
              <a:rPr lang="nl-BE" u="sng"/>
              <a:t>ideale</a:t>
            </a:r>
            <a:r>
              <a:rPr lang="nl-BE"/>
              <a:t>’ uitkomsten; </a:t>
            </a:r>
          </a:p>
          <a:p>
            <a:pPr lvl="1"/>
            <a:r>
              <a:rPr lang="nl-BE"/>
              <a:t>het blijft belangrijk dat leerlingen weten dat er bij een </a:t>
            </a:r>
            <a:r>
              <a:rPr lang="nl-BE" u="sng"/>
              <a:t>echt</a:t>
            </a:r>
            <a:r>
              <a:rPr lang="nl-BE"/>
              <a:t> kansexperiment </a:t>
            </a:r>
            <a:r>
              <a:rPr lang="nl-BE" u="sng"/>
              <a:t>variabiliteit</a:t>
            </a:r>
            <a:r>
              <a:rPr lang="nl-BE"/>
              <a:t> optreedt in de uitkomsten!</a:t>
            </a:r>
          </a:p>
        </p:txBody>
      </p:sp>
    </p:spTree>
    <p:extLst>
      <p:ext uri="{BB962C8B-B14F-4D97-AF65-F5344CB8AC3E}">
        <p14:creationId xmlns:p14="http://schemas.microsoft.com/office/powerpoint/2010/main" val="36772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127C-793E-FE6F-598D-E387A8A4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De stap naar verzamelingen en stochastische veranderlijken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AB207-C16C-A11D-3796-83C18C5CE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678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DD10B-CC97-496F-EF95-DD7F2C0E2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0A465-590B-87FF-2819-62E239D8A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Kennismaking: wie zijn jullie?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64E50E-90C4-AEF7-3EA5-B9D863FDC3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58249-476C-9B9B-CBC5-DCB1484C3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D – D/A – A?</a:t>
            </a:r>
          </a:p>
          <a:p>
            <a:r>
              <a:rPr lang="nl-BE"/>
              <a:t>2</a:t>
            </a:r>
            <a:r>
              <a:rPr lang="nl-BE" baseline="30000"/>
              <a:t>de</a:t>
            </a:r>
            <a:r>
              <a:rPr lang="nl-BE"/>
              <a:t> graad – 3</a:t>
            </a:r>
            <a:r>
              <a:rPr lang="nl-BE" baseline="30000"/>
              <a:t>de </a:t>
            </a:r>
            <a:r>
              <a:rPr lang="nl-BE"/>
              <a:t>graad?</a:t>
            </a:r>
          </a:p>
          <a:p>
            <a:r>
              <a:rPr lang="nl-BE"/>
              <a:t>Ervaring met kansbomen?</a:t>
            </a:r>
          </a:p>
          <a:p>
            <a:r>
              <a:rPr lang="nl-BE"/>
              <a:t>Ervaring met kruistabellen?</a:t>
            </a:r>
          </a:p>
          <a:p>
            <a:endParaRPr lang="nl-BE"/>
          </a:p>
          <a:p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r>
              <a:rPr lang="nl-BE"/>
              <a:t>Afspraak: als je voorbeeld kent </a:t>
            </a:r>
            <a:r>
              <a:rPr lang="nl-BE">
                <a:sym typeface="Wingdings" panose="05000000000000000000" pitchFamily="2" charset="2"/>
              </a:rPr>
              <a:t></a:t>
            </a:r>
            <a:r>
              <a:rPr lang="nl-BE"/>
              <a:t> zwijgen bij groepswerk en observeren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CCBB1-D0A5-E430-9DC8-977FCD4D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De stap naar verzamelingen en stochastische veranderlijken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935480-85BD-3126-C428-2046E016F9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40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A4D96-8547-C37C-5564-24FC9A4B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kansrekening met verzamelingen</a:t>
            </a:r>
          </a:p>
          <a:p>
            <a:pPr lvl="1"/>
            <a:r>
              <a:rPr lang="nl-BE" u="sng"/>
              <a:t>niet</a:t>
            </a:r>
            <a:r>
              <a:rPr lang="nl-BE"/>
              <a:t> verplicht (of wel?: zie MD ‘kansen … met behulp van de regel van Laplace’)</a:t>
            </a:r>
          </a:p>
          <a:p>
            <a:pPr lvl="1"/>
            <a:r>
              <a:rPr lang="nl-BE"/>
              <a:t>... maar (zeker voor een deel) interessant voor iedereen</a:t>
            </a:r>
          </a:p>
          <a:p>
            <a:pPr lvl="1"/>
            <a:r>
              <a:rPr lang="nl-BE"/>
              <a:t>… en is bekend bij alle (?) leraren</a:t>
            </a:r>
          </a:p>
          <a:p>
            <a:r>
              <a:rPr lang="nl-BE"/>
              <a:t>kansrekening met stochastische veranderlijken</a:t>
            </a:r>
          </a:p>
          <a:p>
            <a:pPr lvl="1"/>
            <a:r>
              <a:rPr lang="nl-BE"/>
              <a:t>enkel verplicht voor specifieke eindtermen gevorderde wiskunde en/of statistiek</a:t>
            </a:r>
          </a:p>
          <a:p>
            <a:r>
              <a:rPr lang="nl-BE"/>
              <a:t>tijdens deze nascholing</a:t>
            </a:r>
          </a:p>
          <a:p>
            <a:pPr lvl="1"/>
            <a:r>
              <a:rPr lang="nl-BE"/>
              <a:t>hoe hangt het allemaal aan elkaar?</a:t>
            </a:r>
          </a:p>
          <a:p>
            <a:pPr lvl="1"/>
            <a:r>
              <a:rPr lang="nl-BE"/>
              <a:t>vooral verzamelingen, slechts heel beperkt over stochastische veranderlijken</a:t>
            </a:r>
          </a:p>
          <a:p>
            <a:pPr lvl="1"/>
            <a:r>
              <a:rPr lang="nl-BE"/>
              <a:t>voor meer: zie digitale syllabus (artikel uit Uitwiskeling)</a:t>
            </a:r>
          </a:p>
        </p:txBody>
      </p:sp>
    </p:spTree>
    <p:extLst>
      <p:ext uri="{BB962C8B-B14F-4D97-AF65-F5344CB8AC3E}">
        <p14:creationId xmlns:p14="http://schemas.microsoft.com/office/powerpoint/2010/main" val="403150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CF7D6B-38B5-A905-EE05-8780C27DD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46" y="58992"/>
            <a:ext cx="3899359" cy="2634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3D6B49-B049-CEF1-01E7-6AD47A06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Van kansboom naar verzamelingen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7E65E-5E1B-5D15-A9C2-716C7076E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41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2B5C31-1493-4818-3DBE-02E8855C40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6" y="1577009"/>
                <a:ext cx="7624764" cy="4660279"/>
              </a:xfrm>
            </p:spPr>
            <p:txBody>
              <a:bodyPr/>
              <a:lstStyle/>
              <a:p>
                <a:r>
                  <a:rPr lang="nl-BE"/>
                  <a:t>borstkanker-voorbeeld</a:t>
                </a:r>
              </a:p>
              <a:p>
                <a:r>
                  <a:rPr lang="nl-BE"/>
                  <a:t>kansexperiment: </a:t>
                </a:r>
                <a:r>
                  <a:rPr lang="nl-BE">
                    <a:sym typeface="Wingdings" panose="05000000000000000000" pitchFamily="2" charset="2"/>
                  </a:rPr>
                  <a:t>we hebben een groep van 1000 vrouwen en trekken er willekeurig één uit</a:t>
                </a:r>
              </a:p>
              <a:p>
                <a:r>
                  <a:rPr lang="nl-BE">
                    <a:sym typeface="Wingdings" panose="05000000000000000000" pitchFamily="2" charset="2"/>
                  </a:rPr>
                  <a:t>tabel met alle vrouwen en hun ‘kenmerken’</a:t>
                </a:r>
              </a:p>
              <a:p>
                <a:r>
                  <a:rPr lang="nl-BE">
                    <a:sym typeface="Wingdings" panose="05000000000000000000" pitchFamily="2" charset="2"/>
                  </a:rPr>
                  <a:t>de </a:t>
                </a:r>
                <a:r>
                  <a:rPr lang="nl-BE" u="sng">
                    <a:sym typeface="Wingdings" panose="05000000000000000000" pitchFamily="2" charset="2"/>
                  </a:rPr>
                  <a:t>uitkomstenverzameling</a:t>
                </a:r>
                <a:r>
                  <a:rPr lang="nl-BE">
                    <a:sym typeface="Wingdings" panose="05000000000000000000" pitchFamily="2" charset="2"/>
                  </a:rPr>
                  <a:t> is </a:t>
                </a:r>
              </a:p>
              <a:p>
                <a:pPr marL="1389020" lvl="4" indent="0">
                  <a:buNone/>
                </a:pPr>
                <a:endParaRPr lang="nl-BE" b="1" i="1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𝑼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={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𝒗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𝟎𝟎𝟏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,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𝒗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𝟎𝟎𝟐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, …,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𝒗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𝟏𝟎𝟎𝟎</m:t>
                      </m:r>
                      <m:r>
                        <a:rPr lang="nl-BE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}</m:t>
                      </m:r>
                    </m:oMath>
                  </m:oMathPara>
                </a14:m>
                <a:endParaRPr lang="nl-BE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2B5C31-1493-4818-3DBE-02E8855C40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6" y="1577009"/>
                <a:ext cx="7624764" cy="4660279"/>
              </a:xfrm>
              <a:blipFill>
                <a:blip r:embed="rId3"/>
                <a:stretch>
                  <a:fillRect l="-1998" t="-2225" r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4EF8246-B223-9ABE-E767-82FCDAE3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850" y="2984754"/>
            <a:ext cx="4248150" cy="477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B90A1-324F-9AEE-452E-7CE4F2644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51FFC-1077-EE55-7835-0656A7C4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Van kansboom naar verzamelingen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80592-1816-11CF-B393-B73DD1530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42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5CFB6FC-E5F0-58D5-BC7B-D62129A406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6" y="1577009"/>
                <a:ext cx="7624764" cy="4660279"/>
              </a:xfrm>
            </p:spPr>
            <p:txBody>
              <a:bodyPr/>
              <a:lstStyle/>
              <a:p>
                <a:r>
                  <a:rPr lang="nl-BE">
                    <a:sym typeface="Wingdings" panose="05000000000000000000" pitchFamily="2" charset="2"/>
                  </a:rPr>
                  <a:t>uitkomstenverzameling </a:t>
                </a:r>
                <a14:m>
                  <m:oMath xmlns:m="http://schemas.openxmlformats.org/officeDocument/2006/math">
                    <m:r>
                      <a:rPr lang="nl-B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𝑼</m:t>
                    </m:r>
                    <m:r>
                      <a:rPr lang="nl-B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={</m:t>
                    </m:r>
                    <m:r>
                      <a:rPr lang="nl-B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𝒗</m:t>
                    </m:r>
                    <m:r>
                      <a:rPr lang="nl-B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𝟎𝟎𝟏</m:t>
                    </m:r>
                    <m:r>
                      <a:rPr lang="nl-B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  <m:r>
                      <a:rPr lang="nl-B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𝒗</m:t>
                    </m:r>
                    <m:r>
                      <a:rPr lang="nl-B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𝟎𝟎𝟐</m:t>
                    </m:r>
                    <m:r>
                      <a:rPr lang="nl-B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…,}</m:t>
                    </m:r>
                  </m:oMath>
                </a14:m>
                <a:endParaRPr lang="nl-BE">
                  <a:sym typeface="Wingdings" panose="05000000000000000000" pitchFamily="2" charset="2"/>
                </a:endParaRPr>
              </a:p>
              <a:p>
                <a:r>
                  <a:rPr lang="nl-BE" u="sng">
                    <a:sym typeface="Wingdings" panose="05000000000000000000" pitchFamily="2" charset="2"/>
                  </a:rPr>
                  <a:t>gebeurtenis</a:t>
                </a:r>
                <a:r>
                  <a:rPr lang="nl-BE">
                    <a:sym typeface="Wingdings" panose="05000000000000000000" pitchFamily="2" charset="2"/>
                  </a:rPr>
                  <a:t> = een verzameling van uitkomsten, meestal uitkomsten die aan een bepaalde eigenschap voldoen, bv.</a:t>
                </a:r>
              </a:p>
              <a:p>
                <a:pPr marL="361940" lvl="1" indent="0">
                  <a:buNone/>
                </a:pPr>
                <a:r>
                  <a:rPr lang="nl-BE">
                    <a:sym typeface="Wingdings" panose="05000000000000000000" pitchFamily="2" charset="2"/>
                  </a:rPr>
                  <a:t>B = verzameling van alle vrouwen met kanker =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{</m:t>
                    </m:r>
                    <m:r>
                      <a:rPr lang="nl-BE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𝑣</m:t>
                    </m:r>
                    <m:r>
                      <a:rPr lang="nl-BE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001, </m:t>
                    </m:r>
                    <m:r>
                      <a:rPr lang="nl-BE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𝑣</m:t>
                    </m:r>
                    <m:r>
                      <a:rPr lang="nl-BE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009, </m:t>
                    </m:r>
                    <m:r>
                      <a:rPr lang="nl-BE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𝑣</m:t>
                    </m:r>
                    <m:r>
                      <a:rPr lang="nl-BE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014, …</m:t>
                    </m:r>
                  </m:oMath>
                </a14:m>
                <a:r>
                  <a:rPr lang="nl-BE">
                    <a:sym typeface="Wingdings" panose="05000000000000000000" pitchFamily="2" charset="2"/>
                  </a:rPr>
                  <a:t>}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5CFB6FC-E5F0-58D5-BC7B-D62129A406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6" y="1577009"/>
                <a:ext cx="7624764" cy="4660279"/>
              </a:xfrm>
              <a:blipFill>
                <a:blip r:embed="rId2"/>
                <a:stretch>
                  <a:fillRect l="-1998" t="-2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3FB18DD-0F60-F2D9-6178-2F2103727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850" y="2984754"/>
            <a:ext cx="4248150" cy="4779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0C5B3-7F7A-C06D-FDC8-DCACBFC6A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933" y="4187632"/>
            <a:ext cx="4464948" cy="26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0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A0E98-45CA-0F4A-D935-747846E8B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DF5-5BE4-881A-F5D4-008BA6D8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Van kansboom naar verzamelingen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BC4891-E586-4C87-FCCE-FFCD7EC8B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43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334CC9B-DDF9-2BA2-72DD-B359584F8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BE"/>
                  <a:t>andere gebeurtenissen: TP (test positief), </a:t>
                </a:r>
              </a:p>
              <a:p>
                <a:pPr marL="0" indent="0" defTabSz="271463">
                  <a:buNone/>
                </a:pPr>
                <a:r>
                  <a:rPr lang="nl-BE"/>
                  <a:t>	 GB (geen borstkanker), TN (test negatief)</a:t>
                </a:r>
              </a:p>
              <a:p>
                <a:r>
                  <a:rPr lang="nl-BE"/>
                  <a:t>waar vind je GB, TN in de figuur?</a:t>
                </a:r>
              </a:p>
              <a:p>
                <a:pPr marL="361940" lvl="1" indent="0">
                  <a:buNone/>
                </a:pPr>
                <a:r>
                  <a:rPr lang="nl-BE"/>
                  <a:t>antwoord: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𝐺𝐵</m:t>
                    </m:r>
                  </m:oMath>
                </a14:m>
                <a:r>
                  <a:rPr lang="nl-BE"/>
                  <a:t> is het complement van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nl-BE"/>
                  <a:t> en wordt dus voorgesteld door het gebied binnen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nl-BE"/>
                  <a:t> dat buiten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nl-BE"/>
                  <a:t> ligt, analoog voor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𝑇𝑁</m:t>
                    </m:r>
                  </m:oMath>
                </a14:m>
                <a:endParaRPr lang="nl-BE"/>
              </a:p>
              <a:p>
                <a:r>
                  <a:rPr lang="nl-BE"/>
                  <a:t>benoem de vier gebieden in de figuur</a:t>
                </a:r>
              </a:p>
              <a:p>
                <a:pPr marL="466177" lvl="1" indent="0">
                  <a:buNone/>
                </a:pPr>
                <a:r>
                  <a:rPr lang="nl-BE"/>
                  <a:t>antwoord: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</m:oMath>
                </a14:m>
                <a:r>
                  <a:rPr lang="nl-BE"/>
                  <a:t> (borstkanker én test positief),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𝑇</m:t>
                    </m:r>
                    <m:sSup>
                      <m:sSup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nl-BE"/>
                  <a:t> (borstkanker en test negatief), …</a:t>
                </a:r>
              </a:p>
              <a:p>
                <a:pPr marL="342900" indent="-342900"/>
                <a:r>
                  <a:rPr lang="nl-BE"/>
                  <a:t>‘samengestelde’ gebeurtenissen kun je nu noteren via bewerkingen met verzamelingen </a:t>
                </a:r>
                <a:endParaRPr lang="nl-BE" i="1">
                  <a:latin typeface="Cambria Math" panose="02040503050406030204" pitchFamily="18" charset="0"/>
                </a:endParaRPr>
              </a:p>
              <a:p>
                <a:pPr marL="466177" lvl="1" indent="0">
                  <a:buNone/>
                </a:pPr>
                <a:endParaRPr lang="nl-BE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334CC9B-DDF9-2BA2-72DD-B359584F8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2" t="-2225" b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79E8B34-AA33-7434-753F-0C6E5CD86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272" y="1"/>
            <a:ext cx="4094728" cy="2475571"/>
          </a:xfrm>
          <a:prstGeom prst="rect">
            <a:avLst/>
          </a:prstGeom>
        </p:spPr>
      </p:pic>
      <p:sp>
        <p:nvSpPr>
          <p:cNvPr id="8" name="Rechthoek 3">
            <a:extLst>
              <a:ext uri="{FF2B5EF4-FFF2-40B4-BE49-F238E27FC236}">
                <a16:creationId xmlns:a16="http://schemas.microsoft.com/office/drawing/2014/main" id="{54FCF6EA-0E95-7E02-5450-7D0C806CCE57}"/>
              </a:ext>
            </a:extLst>
          </p:cNvPr>
          <p:cNvSpPr/>
          <p:nvPr/>
        </p:nvSpPr>
        <p:spPr>
          <a:xfrm>
            <a:off x="896371" y="3084347"/>
            <a:ext cx="10770321" cy="76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6822F0C1-3535-45DB-4C97-E663FA8FD3F0}"/>
              </a:ext>
            </a:extLst>
          </p:cNvPr>
          <p:cNvSpPr/>
          <p:nvPr/>
        </p:nvSpPr>
        <p:spPr>
          <a:xfrm>
            <a:off x="896371" y="4454842"/>
            <a:ext cx="10770321" cy="760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57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FD962-DFFE-DC09-E3B2-CAAED7E59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A95B-F8A9-B71B-1531-3553753C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Van kansboom naar verzamelingen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3583A8-BCAF-8A00-DD68-C158EF62A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44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E1AE01-E968-1A46-B215-505151C11C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nl-BE"/>
              </a:p>
              <a:p>
                <a:pPr lvl="2"/>
                <a:endParaRPr lang="nl-BE"/>
              </a:p>
              <a:p>
                <a:r>
                  <a:rPr lang="nl-BE"/>
                  <a:t>er zijn nu twee manieren om samengestelde gebeurtenissen te benoemen</a:t>
                </a:r>
              </a:p>
              <a:p>
                <a:pPr lvl="1"/>
                <a:r>
                  <a:rPr lang="nl-BE"/>
                  <a:t>als logische uitspraak</a:t>
                </a:r>
              </a:p>
              <a:p>
                <a:pPr lvl="2"/>
                <a:r>
                  <a:rPr lang="nl-BE"/>
                  <a:t>bv. de vrouw die we getrokken hebben, heeft borstkanker en testte positief</a:t>
                </a:r>
              </a:p>
              <a:p>
                <a:pPr lvl="2"/>
                <a:r>
                  <a:rPr lang="nl-BE"/>
                  <a:t>bv. de vrouw … test niet positief</a:t>
                </a:r>
              </a:p>
              <a:p>
                <a:pPr lvl="1"/>
                <a:r>
                  <a:rPr lang="nl-BE"/>
                  <a:t>met verzamelingen, </a:t>
                </a:r>
              </a:p>
              <a:p>
                <a:pPr lvl="2"/>
                <a:r>
                  <a:rPr lang="nl-BE"/>
                  <a:t>bv. </a:t>
                </a:r>
                <a14:m>
                  <m:oMath xmlns:m="http://schemas.openxmlformats.org/officeDocument/2006/math">
                    <m:r>
                      <a:rPr lang="nl-B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i="1">
                        <a:latin typeface="Cambria Math" panose="02040503050406030204" pitchFamily="18" charset="0"/>
                      </a:rPr>
                      <m:t>∩</m:t>
                    </m:r>
                    <m:r>
                      <a:rPr lang="nl-BE" i="1">
                        <a:latin typeface="Cambria Math" panose="02040503050406030204" pitchFamily="18" charset="0"/>
                      </a:rPr>
                      <m:t>𝑇𝑃</m:t>
                    </m:r>
                  </m:oMath>
                </a14:m>
                <a:r>
                  <a:rPr lang="nl-BE"/>
                  <a:t>, </a:t>
                </a:r>
                <a:endParaRPr lang="nl-BE" i="1">
                  <a:latin typeface="Cambria Math" panose="02040503050406030204" pitchFamily="18" charset="0"/>
                </a:endParaRPr>
              </a:p>
              <a:p>
                <a:pPr lvl="2"/>
                <a:r>
                  <a:rPr lang="nl-BE"/>
                  <a:t>bv. </a:t>
                </a:r>
                <a14:m>
                  <m:oMath xmlns:m="http://schemas.openxmlformats.org/officeDocument/2006/math">
                    <m:r>
                      <a:rPr lang="nl-BE" i="1">
                        <a:latin typeface="Cambria Math" panose="02040503050406030204" pitchFamily="18" charset="0"/>
                      </a:rPr>
                      <m:t>𝑇𝑁</m:t>
                    </m:r>
                    <m:r>
                      <a:rPr lang="nl-B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i="1">
                        <a:latin typeface="Cambria Math" panose="02040503050406030204" pitchFamily="18" charset="0"/>
                      </a:rPr>
                      <m:t>𝑇</m:t>
                    </m:r>
                    <m:sSup>
                      <m:sSupPr>
                        <m:ctrlPr>
                          <a:rPr lang="nl-B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nl-BE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endParaRPr lang="nl-BE"/>
              </a:p>
              <a:p>
                <a:pPr lvl="1"/>
                <a:endParaRPr lang="nl-BE"/>
              </a:p>
              <a:p>
                <a:endParaRPr lang="nl-BE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E1AE01-E968-1A46-B215-505151C11C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B98393D-92E2-5AA1-C6F9-8009FEC69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272" y="1"/>
            <a:ext cx="4094728" cy="24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91A9-910C-72BC-F638-670BB2498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AE83AA3-D035-ED50-75DB-F1779052E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739" y="4139890"/>
            <a:ext cx="4493941" cy="27181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426BE-740E-726B-539E-33BB3EF4A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92" y="4147139"/>
            <a:ext cx="4464948" cy="27108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921F98-C828-04EC-FFDF-C458CCAF76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45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4CA9C-4978-559F-B0AB-C042EE35E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577009"/>
            <a:ext cx="6691335" cy="4660279"/>
          </a:xfrm>
        </p:spPr>
        <p:txBody>
          <a:bodyPr/>
          <a:lstStyle/>
          <a:p>
            <a:r>
              <a:rPr lang="nl-BE" u="sng"/>
              <a:t>kans</a:t>
            </a:r>
            <a:r>
              <a:rPr lang="nl-BE"/>
              <a:t> van een uitkomst: hier heeft elke uitkomst kans 1/1000</a:t>
            </a:r>
          </a:p>
          <a:p>
            <a:r>
              <a:rPr lang="nl-BE" u="sng"/>
              <a:t>kans</a:t>
            </a:r>
            <a:r>
              <a:rPr lang="nl-BE"/>
              <a:t> van een gebeurtenis = som van de kansen van alle elementen</a:t>
            </a:r>
          </a:p>
          <a:p>
            <a:endParaRPr lang="nl-BE"/>
          </a:p>
          <a:p>
            <a:r>
              <a:rPr lang="nl-BE"/>
              <a:t>vul de vier kansen in!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ADC8DB-DB1F-DA99-AC01-803FAF0DB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22" y="382848"/>
            <a:ext cx="4778458" cy="204379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1BB53A-C2B0-889F-3159-7D7278D2449D}"/>
              </a:ext>
            </a:extLst>
          </p:cNvPr>
          <p:cNvCxnSpPr>
            <a:cxnSpLocks/>
          </p:cNvCxnSpPr>
          <p:nvPr/>
        </p:nvCxnSpPr>
        <p:spPr>
          <a:xfrm flipH="1">
            <a:off x="10941279" y="2601040"/>
            <a:ext cx="784654" cy="1603388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BC8B7D-46B0-2753-376C-F973FDB7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/>
          <a:lstStyle/>
          <a:p>
            <a:r>
              <a:rPr lang="nl-BE"/>
              <a:t>Van kansboom naar verzamelingen</a:t>
            </a:r>
          </a:p>
        </p:txBody>
      </p:sp>
      <p:sp>
        <p:nvSpPr>
          <p:cNvPr id="19" name="Rechthoek 3">
            <a:extLst>
              <a:ext uri="{FF2B5EF4-FFF2-40B4-BE49-F238E27FC236}">
                <a16:creationId xmlns:a16="http://schemas.microsoft.com/office/drawing/2014/main" id="{DAF9B0D1-6A56-B376-9C3C-806175452063}"/>
              </a:ext>
            </a:extLst>
          </p:cNvPr>
          <p:cNvSpPr/>
          <p:nvPr/>
        </p:nvSpPr>
        <p:spPr>
          <a:xfrm>
            <a:off x="7767484" y="2447338"/>
            <a:ext cx="4080386" cy="18296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15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3CB49-FD12-ACF2-1115-E5B754C6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CD9673-2FCC-DC70-E4F1-7EF589541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46</a:t>
            </a:fld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0ABB9-2B52-CBB9-356D-A68E672B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3"/>
            <a:ext cx="10944226" cy="791794"/>
          </a:xfrm>
        </p:spPr>
        <p:txBody>
          <a:bodyPr/>
          <a:lstStyle/>
          <a:p>
            <a:r>
              <a:rPr lang="nl-BE"/>
              <a:t>Van kansboom naar verzamelingen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09DBB-646E-8C04-A570-EAD2A27F6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577009"/>
            <a:ext cx="6691335" cy="4660279"/>
          </a:xfrm>
        </p:spPr>
        <p:txBody>
          <a:bodyPr/>
          <a:lstStyle/>
          <a:p>
            <a:r>
              <a:rPr lang="nl-BE"/>
              <a:t>we zijn hier heel voorzichtig tewerk gegaan</a:t>
            </a:r>
          </a:p>
          <a:p>
            <a:pPr lvl="1"/>
            <a:r>
              <a:rPr lang="nl-BE"/>
              <a:t>kansexperiment is groep van 1000 vrouwen waaruit we willekeurig 1 vrouw trekken</a:t>
            </a:r>
          </a:p>
          <a:p>
            <a:pPr lvl="1"/>
            <a:r>
              <a:rPr lang="nl-BE"/>
              <a:t>…</a:t>
            </a:r>
          </a:p>
          <a:p>
            <a:r>
              <a:rPr lang="nl-BE"/>
              <a:t>wordt meestal niet zo in detail gedaan</a:t>
            </a:r>
          </a:p>
          <a:p>
            <a:pPr lvl="1"/>
            <a:r>
              <a:rPr lang="nl-BE"/>
              <a:t>ineens naar de vier gebeurtenissen met elk hun kans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F5D91B-DB97-0ECE-D391-898180423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739" y="4139890"/>
            <a:ext cx="4493941" cy="2718110"/>
          </a:xfrm>
          <a:prstGeom prst="rect">
            <a:avLst/>
          </a:prstGeom>
        </p:spPr>
      </p:pic>
      <p:sp>
        <p:nvSpPr>
          <p:cNvPr id="13" name="Rechthoek 3">
            <a:extLst>
              <a:ext uri="{FF2B5EF4-FFF2-40B4-BE49-F238E27FC236}">
                <a16:creationId xmlns:a16="http://schemas.microsoft.com/office/drawing/2014/main" id="{00EF2A88-CF80-A954-10DF-03F42685D192}"/>
              </a:ext>
            </a:extLst>
          </p:cNvPr>
          <p:cNvSpPr/>
          <p:nvPr/>
        </p:nvSpPr>
        <p:spPr>
          <a:xfrm>
            <a:off x="7599739" y="4090875"/>
            <a:ext cx="4414683" cy="2718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305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3FA4A-8667-D0A1-3B35-B6C7CECD3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7F80-F642-93D6-E599-5521ACC3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De weg terug: van verzamelingen naar kruistabel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DACF71-C8F3-0FA8-210C-B8117D775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47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20F9A-8403-3685-0FA6-45209C099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542434"/>
            <a:ext cx="4310063" cy="4553566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Vul in elke cel van de tabel de juiste kans in.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In vorige voorbeelden stonden de uitkomsten van het ‘eerste’ kansexperiment in de eerste kolom en nu staan ze in de eerste rij. Beide zijn OK!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840D4F4-DF52-FAF6-A9FD-13065D8A73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4241050"/>
                  </p:ext>
                </p:extLst>
              </p:nvPr>
            </p:nvGraphicFramePr>
            <p:xfrm>
              <a:off x="4663565" y="4407091"/>
              <a:ext cx="6275542" cy="182880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88881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nl-BE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nl-B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BE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d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840D4F4-DF52-FAF6-A9FD-13065D8A73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4241050"/>
                  </p:ext>
                </p:extLst>
              </p:nvPr>
            </p:nvGraphicFramePr>
            <p:xfrm>
              <a:off x="4663565" y="4407091"/>
              <a:ext cx="6275542" cy="182880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88881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nl-BE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522" t="-107895" r="-200332" b="-227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4000" t="-107895" r="-101000" b="-227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4000" t="-107895" r="-1000" b="-227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522" t="-210667" r="-200332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4000" t="-210667" r="-101000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4000" t="-210667" r="-1000" b="-1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522" t="-310667" r="-200332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4000" t="-310667" r="-101000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4000" t="-310667" r="-1000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A3946F4-C60C-5CD2-CC89-7333C81611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1524004"/>
                  </p:ext>
                </p:extLst>
              </p:nvPr>
            </p:nvGraphicFramePr>
            <p:xfrm>
              <a:off x="4589325" y="4521403"/>
              <a:ext cx="6275542" cy="182880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88881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nl-BE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(…………)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A3946F4-C60C-5CD2-CC89-7333C81611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1524004"/>
                  </p:ext>
                </p:extLst>
              </p:nvPr>
            </p:nvGraphicFramePr>
            <p:xfrm>
              <a:off x="4589325" y="4521403"/>
              <a:ext cx="6275542" cy="182880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88881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nl-BE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3667" t="-107895" r="-201333" b="-227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43189" t="-107895" r="-100664" b="-227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44000" t="-107895" r="-1000" b="-227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3667" t="-210667" r="-201333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43189" t="-210667" r="-100664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44000" t="-210667" r="-1000" b="-1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3667" t="-310667" r="-201333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43189" t="-310667" r="-100664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44000" t="-310667" r="-1000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34EA723-1205-CDD5-FB57-9EB3659ED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739" y="1219705"/>
            <a:ext cx="4493941" cy="2718110"/>
          </a:xfrm>
          <a:prstGeom prst="rect">
            <a:avLst/>
          </a:prstGeom>
        </p:spPr>
      </p:pic>
      <p:sp>
        <p:nvSpPr>
          <p:cNvPr id="9" name="Rechthoek 3">
            <a:extLst>
              <a:ext uri="{FF2B5EF4-FFF2-40B4-BE49-F238E27FC236}">
                <a16:creationId xmlns:a16="http://schemas.microsoft.com/office/drawing/2014/main" id="{CD901C72-9485-2C72-4E6C-D0605D34BF5F}"/>
              </a:ext>
            </a:extLst>
          </p:cNvPr>
          <p:cNvSpPr/>
          <p:nvPr/>
        </p:nvSpPr>
        <p:spPr>
          <a:xfrm>
            <a:off x="7599739" y="1210021"/>
            <a:ext cx="4414683" cy="2718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294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9CBD7-CCA1-ACDB-C366-6DF64983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De weg terug: van kruistabel naar kansboom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4B28F-3EA5-34E3-1E9B-43EC17B079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48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BE1F3D2-2AB1-4FD6-2DEC-4BB6B08C79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7" y="1577009"/>
                <a:ext cx="4824413" cy="4660279"/>
              </a:xfrm>
            </p:spPr>
            <p:txBody>
              <a:bodyPr/>
              <a:lstStyle/>
              <a:p>
                <a:r>
                  <a:rPr lang="nl-BE" dirty="0"/>
                  <a:t>vul zoveel mogelijk kansen in</a:t>
                </a:r>
              </a:p>
              <a:p>
                <a:pPr marL="0" indent="0">
                  <a:buNone/>
                </a:pPr>
                <a:endParaRPr lang="nl-BE" dirty="0"/>
              </a:p>
              <a:p>
                <a:r>
                  <a:rPr lang="nl-BE" dirty="0"/>
                  <a:t>Twee vaststellingen</a:t>
                </a:r>
              </a:p>
              <a:p>
                <a:pPr lvl="1"/>
                <a:r>
                  <a:rPr lang="nl-BE" dirty="0"/>
                  <a:t>de kansen op TP en op TN vind je </a:t>
                </a:r>
                <a:r>
                  <a:rPr lang="nl-BE" u="sng" dirty="0"/>
                  <a:t>niet</a:t>
                </a:r>
                <a:r>
                  <a:rPr lang="nl-BE" dirty="0"/>
                  <a:t> als dusdanig in de kansboom, wel als je optelt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e>
                    </m:d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nl-BE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𝐺𝐵</m:t>
                        </m:r>
                      </m:e>
                    </m:d>
                    <m:r>
                      <a:rPr lang="nl-BE" b="0" i="1" smtClean="0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endParaRPr lang="nl-BE" b="0" dirty="0"/>
              </a:p>
              <a:p>
                <a:pPr lvl="2"/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e>
                    </m:d>
                    <m:r>
                      <a:rPr lang="nl-BE" b="0" i="1" smtClean="0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endParaRPr lang="nl-BE" dirty="0"/>
              </a:p>
              <a:p>
                <a:pPr lvl="1"/>
                <a:r>
                  <a:rPr lang="nl-BE" dirty="0"/>
                  <a:t>de kansen op de tweede vertakking zijn </a:t>
                </a:r>
                <a:r>
                  <a:rPr lang="nl-BE" u="sng" dirty="0"/>
                  <a:t>voorwaardelijke</a:t>
                </a:r>
                <a:r>
                  <a:rPr lang="nl-BE" dirty="0"/>
                  <a:t> kansen, bv.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B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BE1F3D2-2AB1-4FD6-2DEC-4BB6B08C7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7" y="1577009"/>
                <a:ext cx="4824413" cy="4660279"/>
              </a:xfrm>
              <a:blipFill>
                <a:blip r:embed="rId2"/>
                <a:stretch>
                  <a:fillRect l="-3157" t="-2225" b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963024A-9029-AD88-F0B0-97B6B26D92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8752624"/>
                  </p:ext>
                </p:extLst>
              </p:nvPr>
            </p:nvGraphicFramePr>
            <p:xfrm>
              <a:off x="5566573" y="1262154"/>
              <a:ext cx="6275542" cy="182880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88881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nl-BE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nl-B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BE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d>
                                <m:r>
                                  <a:rPr lang="nl-BE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nl-BE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8963024A-9029-AD88-F0B0-97B6B26D92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8752624"/>
                  </p:ext>
                </p:extLst>
              </p:nvPr>
            </p:nvGraphicFramePr>
            <p:xfrm>
              <a:off x="5566573" y="1262154"/>
              <a:ext cx="6275542" cy="182880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788881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828887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endParaRPr lang="nl-BE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189" t="-109211" r="-200332" b="-2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3667" t="-109211" r="-101000" b="-2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3667" t="-109211" r="-1000" b="-226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189" t="-212000" r="-200332" b="-1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3667" t="-212000" r="-101000" b="-1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3667" t="-212000" r="-1000" b="-12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189" t="-312000" r="-200332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3667" t="-312000" r="-101000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3667" t="-312000" r="-1000" b="-2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Rechthoek 3">
            <a:extLst>
              <a:ext uri="{FF2B5EF4-FFF2-40B4-BE49-F238E27FC236}">
                <a16:creationId xmlns:a16="http://schemas.microsoft.com/office/drawing/2014/main" id="{471515FC-11AE-C8B3-B164-AB16DEB32C19}"/>
              </a:ext>
            </a:extLst>
          </p:cNvPr>
          <p:cNvSpPr/>
          <p:nvPr/>
        </p:nvSpPr>
        <p:spPr>
          <a:xfrm>
            <a:off x="5448301" y="1210021"/>
            <a:ext cx="6566122" cy="1965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F63E83-4F6E-C758-7F2C-000EBA217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286" y="3511949"/>
            <a:ext cx="5824597" cy="2647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A5251-17CD-7B17-2339-AE342CE3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57" y="3429000"/>
            <a:ext cx="5871873" cy="28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4ED99-D0DA-CFC7-A7BF-91707AF01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Voorwaardelijke kans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F695C-D065-A507-B520-EDC390ECFD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342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3BD255E-522A-860A-67E8-79062A7EEE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</a:t>
            </a:fld>
            <a:endParaRPr lang="nl-BE">
              <a:latin typeface="Calibri Light" panose="020F0302020204030204" pitchFamily="34" charset="0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A3CF4D-E285-1B71-7EAC-D8D621F09C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8418" y="3430912"/>
            <a:ext cx="1550914" cy="391627"/>
          </a:xfrm>
        </p:spPr>
        <p:txBody>
          <a:bodyPr>
            <a:normAutofit fontScale="92500"/>
          </a:bodyPr>
          <a:lstStyle/>
          <a:p>
            <a:r>
              <a:rPr lang="nl-BE" sz="1600"/>
              <a:t>35/3 Teltechnieken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F879966F-6A64-11C5-852C-BECFDDD5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18" y="1216083"/>
            <a:ext cx="1525335" cy="2160000"/>
          </a:xfrm>
          <a:prstGeom prst="rect">
            <a:avLst/>
          </a:prstGeom>
        </p:spPr>
      </p:pic>
      <p:pic>
        <p:nvPicPr>
          <p:cNvPr id="6" name="Afbeelding 5" descr="Afbeelding met tekst, cirkel, poster, boek&#10;&#10;Automatisch gegenereerde beschrijving">
            <a:extLst>
              <a:ext uri="{FF2B5EF4-FFF2-40B4-BE49-F238E27FC236}">
                <a16:creationId xmlns:a16="http://schemas.microsoft.com/office/drawing/2014/main" id="{A5FFF920-53D5-214D-3483-EFBB717A81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3"/>
          <a:stretch/>
        </p:blipFill>
        <p:spPr>
          <a:xfrm>
            <a:off x="9048884" y="501863"/>
            <a:ext cx="2694756" cy="3816000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DF3D997E-14A5-3DDB-2A2F-857EEAB4B1CB}"/>
              </a:ext>
            </a:extLst>
          </p:cNvPr>
          <p:cNvSpPr txBox="1">
            <a:spLocks/>
          </p:cNvSpPr>
          <p:nvPr/>
        </p:nvSpPr>
        <p:spPr>
          <a:xfrm>
            <a:off x="9048884" y="4579490"/>
            <a:ext cx="3456000" cy="5222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800"/>
              <a:t>41/1 Bomen, kruistabellen…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3C892C8-606F-0EE8-E1AA-6DA6F53B4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147" y="501863"/>
            <a:ext cx="3524110" cy="5297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AA5C9F9-BDA7-2F9E-186E-8C4F99796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202" y="1216083"/>
            <a:ext cx="1509952" cy="2160000"/>
          </a:xfrm>
          <a:prstGeom prst="rect">
            <a:avLst/>
          </a:prstGeom>
        </p:spPr>
      </p:pic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9CF8F2CE-70E4-0537-B888-0610020D96D1}"/>
              </a:ext>
            </a:extLst>
          </p:cNvPr>
          <p:cNvSpPr txBox="1">
            <a:spLocks/>
          </p:cNvSpPr>
          <p:nvPr/>
        </p:nvSpPr>
        <p:spPr>
          <a:xfrm>
            <a:off x="2731202" y="3416604"/>
            <a:ext cx="1509952" cy="391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400"/>
              <a:t>33/2 Eén probleem drie representatie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35C7512-708C-01EC-F87C-A11BF4F03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818" y="1216083"/>
            <a:ext cx="1514043" cy="2160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8D54A45-6A2E-BA56-B8BD-4FC434B8C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380" y="1216083"/>
            <a:ext cx="1521992" cy="2160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389B73BD-F9FE-BD0A-3B0B-628115507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6783" y="3913037"/>
            <a:ext cx="1509952" cy="21600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5986DA0-2E44-2252-14B8-CB65E77DBD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6337" y="3921539"/>
            <a:ext cx="1550914" cy="2160000"/>
          </a:xfrm>
          <a:prstGeom prst="rect">
            <a:avLst/>
          </a:prstGeom>
        </p:spPr>
      </p:pic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C8F655E6-A0AF-7C47-6D1B-1ACA742548E9}"/>
              </a:ext>
            </a:extLst>
          </p:cNvPr>
          <p:cNvSpPr txBox="1">
            <a:spLocks/>
          </p:cNvSpPr>
          <p:nvPr/>
        </p:nvSpPr>
        <p:spPr>
          <a:xfrm>
            <a:off x="4726818" y="3429413"/>
            <a:ext cx="1509952" cy="391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400"/>
              <a:t>34/2 Probleem- oplossend denken 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881A79F1-76A3-821A-78DB-D4DA1ED3EB98}"/>
              </a:ext>
            </a:extLst>
          </p:cNvPr>
          <p:cNvSpPr txBox="1">
            <a:spLocks/>
          </p:cNvSpPr>
          <p:nvPr/>
        </p:nvSpPr>
        <p:spPr>
          <a:xfrm>
            <a:off x="6845400" y="3460146"/>
            <a:ext cx="1509952" cy="391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400"/>
              <a:t>36/4 Besmettings- ziekten</a:t>
            </a:r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13FE0A5-026E-32F0-66F3-714CFE0057A6}"/>
              </a:ext>
            </a:extLst>
          </p:cNvPr>
          <p:cNvSpPr txBox="1">
            <a:spLocks/>
          </p:cNvSpPr>
          <p:nvPr/>
        </p:nvSpPr>
        <p:spPr>
          <a:xfrm>
            <a:off x="2790933" y="6182039"/>
            <a:ext cx="1658780" cy="4279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400"/>
              <a:t>40/3 Spiraalaanpak: niet meer voor kansen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0FAC7D95-8C7C-7598-CE34-6AA4D91949B5}"/>
              </a:ext>
            </a:extLst>
          </p:cNvPr>
          <p:cNvSpPr txBox="1">
            <a:spLocks/>
          </p:cNvSpPr>
          <p:nvPr/>
        </p:nvSpPr>
        <p:spPr>
          <a:xfrm>
            <a:off x="4726818" y="6182039"/>
            <a:ext cx="1509952" cy="391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400"/>
              <a:t>18/4 Bayes in </a:t>
            </a:r>
            <a:r>
              <a:rPr lang="nl-BE" sz="1400" err="1"/>
              <a:t>kansbomen</a:t>
            </a:r>
            <a:endParaRPr lang="nl-BE" sz="1400"/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5D83D371-5416-0A46-E0AF-1190D63E2C20}"/>
              </a:ext>
            </a:extLst>
          </p:cNvPr>
          <p:cNvSpPr txBox="1">
            <a:spLocks/>
          </p:cNvSpPr>
          <p:nvPr/>
        </p:nvSpPr>
        <p:spPr>
          <a:xfrm>
            <a:off x="6805991" y="6166452"/>
            <a:ext cx="1509952" cy="391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None/>
              <a:defRPr sz="2200" b="1" i="0" kern="1200">
                <a:solidFill>
                  <a:schemeClr val="accent2"/>
                </a:solidFill>
                <a:latin typeface="Calibri" panose="020F0502020204030204" pitchFamily="34" charset="0"/>
                <a:ea typeface="Verdana" charset="0"/>
                <a:cs typeface="Calibri" panose="020F0502020204030204" pitchFamily="34" charset="0"/>
              </a:defRPr>
            </a:lvl1pPr>
            <a:lvl2pPr marL="628650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2pPr>
            <a:lvl3pPr marL="987425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3pPr>
            <a:lvl4pPr marL="1347788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4pPr>
            <a:lvl5pPr marL="1700213" indent="-268288" algn="l" defTabSz="1217054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Verdana" charset="0"/>
                <a:cs typeface="Calibri" panose="020F0502020204030204" pitchFamily="34" charset="0"/>
              </a:defRPr>
            </a:lvl5pPr>
            <a:lvl6pPr marL="2076450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575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nl-BE" sz="18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5587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0712" indent="-285750" algn="l" defTabSz="12191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400"/>
              <a:t>21/1 Wiskunde en biologie</a:t>
            </a:r>
          </a:p>
        </p:txBody>
      </p:sp>
      <p:pic>
        <p:nvPicPr>
          <p:cNvPr id="16" name="Picture 15" descr="A blue and white cover with a group of people sitting at tables&#10;&#10;AI-generated content may be incorrect.">
            <a:extLst>
              <a:ext uri="{FF2B5EF4-FFF2-40B4-BE49-F238E27FC236}">
                <a16:creationId xmlns:a16="http://schemas.microsoft.com/office/drawing/2014/main" id="{2131B493-B18B-0083-530A-98C7627B55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1345" y="3921954"/>
            <a:ext cx="1514286" cy="2159585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9DEC330A-34FB-EE02-4D75-AE3DA652C811}"/>
              </a:ext>
            </a:extLst>
          </p:cNvPr>
          <p:cNvSpPr/>
          <p:nvPr/>
        </p:nvSpPr>
        <p:spPr bwMode="auto">
          <a:xfrm>
            <a:off x="9539111" y="5215468"/>
            <a:ext cx="2111022" cy="365126"/>
          </a:xfrm>
          <a:prstGeom prst="wedgeRectCallout">
            <a:avLst>
              <a:gd name="adj1" fmla="val 12322"/>
              <a:gd name="adj2" fmla="val -134883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rgbClr val="00050C"/>
                </a:solidFill>
                <a:latin typeface="+mn-lt"/>
                <a:sym typeface="Securitas Sans Light" charset="0"/>
              </a:rPr>
              <a:t>zie digitale syllabus</a:t>
            </a:r>
          </a:p>
        </p:txBody>
      </p:sp>
    </p:spTree>
    <p:extLst>
      <p:ext uri="{BB962C8B-B14F-4D97-AF65-F5344CB8AC3E}">
        <p14:creationId xmlns:p14="http://schemas.microsoft.com/office/powerpoint/2010/main" val="766013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3B7FC-7048-23C9-A05E-E1427709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32DCE-852A-12BA-7E6A-3A28B43C4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Voorwaardelijke kansen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B00EDF-9628-AACB-54F3-EDFE77C51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50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F811ECD-60F6-D463-B826-7AEF68CAB7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nl-BE"/>
              </a:p>
              <a:p>
                <a:pPr marL="0" indent="0">
                  <a:buNone/>
                </a:pPr>
                <a:r>
                  <a:rPr lang="nl-BE"/>
                  <a:t>bijvoorbeeld: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BE"/>
              </a:p>
              <a:p>
                <a:r>
                  <a:rPr lang="nl-BE"/>
                  <a:t>we beperken ons tot de vrouwen die borstkanker hebben</a:t>
                </a:r>
              </a:p>
              <a:p>
                <a:r>
                  <a:rPr lang="nl-BE"/>
                  <a:t>de kans dat bij zo’n vrouw de test een positief resultaat oplevert:</a:t>
                </a:r>
              </a:p>
              <a:p>
                <a:pPr marL="1389020" lvl="4" indent="0">
                  <a:buNone/>
                </a:pPr>
                <a:endParaRPr lang="nl-BE"/>
              </a:p>
              <a:p>
                <a:pPr marL="0" indent="-104237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e>
                        <m:e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∩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nl-BE"/>
              </a:p>
              <a:p>
                <a:pPr marL="1741983" lvl="4" indent="-457200"/>
                <a:endParaRPr lang="nl-BE"/>
              </a:p>
              <a:p>
                <a:pPr marL="352963" indent="-457200"/>
                <a:r>
                  <a:rPr lang="nl-BE"/>
                  <a:t>we hebben voordien al </a:t>
                </a:r>
                <a:r>
                  <a:rPr lang="nl-BE" u="sng"/>
                  <a:t>informeel</a:t>
                </a:r>
                <a:r>
                  <a:rPr lang="nl-BE"/>
                  <a:t> met voorwaardelijke kansen gewerkt</a:t>
                </a:r>
              </a:p>
              <a:p>
                <a:pPr marL="0" indent="0">
                  <a:buNone/>
                </a:pPr>
                <a:endParaRPr lang="nl-BE"/>
              </a:p>
              <a:p>
                <a:endParaRPr lang="nl-BE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F811ECD-60F6-D463-B826-7AEF68CAB7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49" r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C2CA879-DFFF-B761-946F-DC82292C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52" y="0"/>
            <a:ext cx="4464948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7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776E3-5034-565F-DDB5-B65404CBC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843ECA-C087-F209-5A41-B42DC231C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389" y="2131759"/>
            <a:ext cx="5548647" cy="2707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C93A8A-0193-5299-9804-7B4D3EE8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De weg terug: van verzamelingen naar kansboom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27FAD-7B00-A472-6B83-306EC5E1E9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51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817CE5C-0932-6EE9-093A-A5C5166BE0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7" y="1577009"/>
                <a:ext cx="11381300" cy="4660279"/>
              </a:xfrm>
            </p:spPr>
            <p:txBody>
              <a:bodyPr/>
              <a:lstStyle/>
              <a:p>
                <a:r>
                  <a:rPr lang="nl-BE"/>
                  <a:t>We vullen de kansboom nu verder aan!</a:t>
                </a:r>
              </a:p>
              <a:p>
                <a:endParaRPr lang="nl-BE"/>
              </a:p>
              <a:p>
                <a:endParaRPr lang="nl-BE"/>
              </a:p>
              <a:p>
                <a:endParaRPr lang="nl-BE"/>
              </a:p>
              <a:p>
                <a:endParaRPr lang="nl-BE"/>
              </a:p>
              <a:p>
                <a:endParaRPr lang="nl-BE"/>
              </a:p>
              <a:p>
                <a:endParaRPr lang="nl-BE"/>
              </a:p>
              <a:p>
                <a:r>
                  <a:rPr lang="nl-BE"/>
                  <a:t>nieuwe formulering voor productregel, bv. </a:t>
                </a:r>
                <a14:m>
                  <m:oMath xmlns:m="http://schemas.openxmlformats.org/officeDocument/2006/math">
                    <m:r>
                      <a:rPr lang="nl-BE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nl-BE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nl-BE" b="1" i="1" smtClean="0">
                            <a:latin typeface="Cambria Math" panose="02040503050406030204" pitchFamily="18" charset="0"/>
                          </a:rPr>
                          <m:t>∩</m:t>
                        </m:r>
                        <m:r>
                          <a:rPr lang="nl-BE" b="1" i="1" smtClean="0">
                            <a:latin typeface="Cambria Math" panose="02040503050406030204" pitchFamily="18" charset="0"/>
                          </a:rPr>
                          <m:t>𝑻𝑷</m:t>
                        </m:r>
                      </m:e>
                    </m:d>
                    <m:r>
                      <a:rPr lang="nl-B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nl-BE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nl-BE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BE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nl-BE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1" i="1" smtClean="0">
                        <a:latin typeface="Cambria Math" panose="02040503050406030204" pitchFamily="18" charset="0"/>
                      </a:rPr>
                      <m:t>𝑻𝑷</m:t>
                    </m:r>
                    <m:r>
                      <a:rPr lang="nl-BE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nl-BE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nl-BE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BE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817CE5C-0932-6EE9-093A-A5C5166BE0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7" y="1577009"/>
                <a:ext cx="11381300" cy="4660279"/>
              </a:xfrm>
              <a:blipFill>
                <a:blip r:embed="rId3"/>
                <a:stretch>
                  <a:fillRect l="-1339" t="-2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hoek 3">
            <a:extLst>
              <a:ext uri="{FF2B5EF4-FFF2-40B4-BE49-F238E27FC236}">
                <a16:creationId xmlns:a16="http://schemas.microsoft.com/office/drawing/2014/main" id="{4B56264A-73DC-D9EE-950A-3F37F4667745}"/>
              </a:ext>
            </a:extLst>
          </p:cNvPr>
          <p:cNvSpPr/>
          <p:nvPr/>
        </p:nvSpPr>
        <p:spPr>
          <a:xfrm>
            <a:off x="5255829" y="2518240"/>
            <a:ext cx="1680341" cy="232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E46D9F1E-57A2-D9F3-244F-E868A2399559}"/>
              </a:ext>
            </a:extLst>
          </p:cNvPr>
          <p:cNvSpPr/>
          <p:nvPr/>
        </p:nvSpPr>
        <p:spPr>
          <a:xfrm>
            <a:off x="3599725" y="2873488"/>
            <a:ext cx="1169043" cy="16174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3">
            <a:extLst>
              <a:ext uri="{FF2B5EF4-FFF2-40B4-BE49-F238E27FC236}">
                <a16:creationId xmlns:a16="http://schemas.microsoft.com/office/drawing/2014/main" id="{ECD1B3E3-732F-FC86-09E3-1CBB4A3AE70B}"/>
              </a:ext>
            </a:extLst>
          </p:cNvPr>
          <p:cNvSpPr/>
          <p:nvPr/>
        </p:nvSpPr>
        <p:spPr>
          <a:xfrm>
            <a:off x="7559364" y="2518240"/>
            <a:ext cx="1399439" cy="2227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71477496-381B-3FA1-1CF2-DF1F41CF42BA}"/>
              </a:ext>
            </a:extLst>
          </p:cNvPr>
          <p:cNvSpPr/>
          <p:nvPr/>
        </p:nvSpPr>
        <p:spPr>
          <a:xfrm>
            <a:off x="7204161" y="5127630"/>
            <a:ext cx="4636741" cy="555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69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B3598-5651-7C63-E1EA-C2B751C8F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52</a:t>
            </a:fld>
            <a:endParaRPr lang="nl-B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577B81A-0836-8AA5-4BB5-A4958F049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508185"/>
            <a:ext cx="10944226" cy="4660279"/>
          </a:xfrm>
        </p:spPr>
        <p:txBody>
          <a:bodyPr/>
          <a:lstStyle/>
          <a:p>
            <a:endParaRPr lang="nl-BE"/>
          </a:p>
          <a:p>
            <a:endParaRPr lang="nl-BE"/>
          </a:p>
          <a:p>
            <a:endParaRPr lang="nl-BE"/>
          </a:p>
          <a:p>
            <a:endParaRPr lang="nl-BE"/>
          </a:p>
          <a:p>
            <a:pPr marL="0" indent="0">
              <a:buNone/>
            </a:pPr>
            <a:r>
              <a:rPr lang="nl-BE"/>
              <a:t>Welke kansen vind je </a:t>
            </a:r>
            <a:r>
              <a:rPr lang="nl-BE" u="sng"/>
              <a:t>rechtstreeks</a:t>
            </a:r>
            <a:r>
              <a:rPr lang="nl-BE"/>
              <a:t> in …?</a:t>
            </a:r>
          </a:p>
          <a:p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60E3190-6D4B-2408-5463-4C68946DF8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7370497"/>
                  </p:ext>
                </p:extLst>
              </p:nvPr>
            </p:nvGraphicFramePr>
            <p:xfrm>
              <a:off x="372332" y="4043391"/>
              <a:ext cx="11447336" cy="2743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63856">
                      <a:extLst>
                        <a:ext uri="{9D8B030D-6E8A-4147-A177-3AD203B41FA5}">
                          <a16:colId xmlns:a16="http://schemas.microsoft.com/office/drawing/2014/main" val="3481967923"/>
                        </a:ext>
                      </a:extLst>
                    </a:gridCol>
                    <a:gridCol w="1568196">
                      <a:extLst>
                        <a:ext uri="{9D8B030D-6E8A-4147-A177-3AD203B41FA5}">
                          <a16:colId xmlns:a16="http://schemas.microsoft.com/office/drawing/2014/main" val="1941796014"/>
                        </a:ext>
                      </a:extLst>
                    </a:gridCol>
                    <a:gridCol w="1508379">
                      <a:extLst>
                        <a:ext uri="{9D8B030D-6E8A-4147-A177-3AD203B41FA5}">
                          <a16:colId xmlns:a16="http://schemas.microsoft.com/office/drawing/2014/main" val="3284693295"/>
                        </a:ext>
                      </a:extLst>
                    </a:gridCol>
                    <a:gridCol w="1906905">
                      <a:extLst>
                        <a:ext uri="{9D8B030D-6E8A-4147-A177-3AD203B41FA5}">
                          <a16:colId xmlns:a16="http://schemas.microsoft.com/office/drawing/2014/main" val="33341307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kansboom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kruistabel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venndiagram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5561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𝐺𝐵</m:t>
                                  </m:r>
                                </m:e>
                              </m:d>
                            </m:oMath>
                          </a14:m>
                          <a:r>
                            <a:rPr lang="nl-BE" b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9737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𝑇𝑃</m:t>
                                  </m:r>
                                </m:e>
                              </m:d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𝑇𝑁</m:t>
                                  </m:r>
                                </m:e>
                              </m:d>
                            </m:oMath>
                          </a14:m>
                          <a:r>
                            <a:rPr lang="nl-BE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01615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nl-B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66919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𝑇𝑃</m:t>
                                  </m:r>
                                </m:e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nl-BE" b="0" i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𝑇𝑁</m:t>
                                  </m:r>
                                </m:e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9490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𝑇𝑃</m:t>
                                  </m:r>
                                </m:e>
                              </m:d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nl-BE" sz="2400" b="0" i="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𝑇𝑁</m:t>
                                  </m:r>
                                </m:e>
                              </m:d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32139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60E3190-6D4B-2408-5463-4C68946DF8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7370497"/>
                  </p:ext>
                </p:extLst>
              </p:nvPr>
            </p:nvGraphicFramePr>
            <p:xfrm>
              <a:off x="372332" y="4043391"/>
              <a:ext cx="11447336" cy="2743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463856">
                      <a:extLst>
                        <a:ext uri="{9D8B030D-6E8A-4147-A177-3AD203B41FA5}">
                          <a16:colId xmlns:a16="http://schemas.microsoft.com/office/drawing/2014/main" val="3481967923"/>
                        </a:ext>
                      </a:extLst>
                    </a:gridCol>
                    <a:gridCol w="1568196">
                      <a:extLst>
                        <a:ext uri="{9D8B030D-6E8A-4147-A177-3AD203B41FA5}">
                          <a16:colId xmlns:a16="http://schemas.microsoft.com/office/drawing/2014/main" val="1941796014"/>
                        </a:ext>
                      </a:extLst>
                    </a:gridCol>
                    <a:gridCol w="1508379">
                      <a:extLst>
                        <a:ext uri="{9D8B030D-6E8A-4147-A177-3AD203B41FA5}">
                          <a16:colId xmlns:a16="http://schemas.microsoft.com/office/drawing/2014/main" val="3284693295"/>
                        </a:ext>
                      </a:extLst>
                    </a:gridCol>
                    <a:gridCol w="1906905">
                      <a:extLst>
                        <a:ext uri="{9D8B030D-6E8A-4147-A177-3AD203B41FA5}">
                          <a16:colId xmlns:a16="http://schemas.microsoft.com/office/drawing/2014/main" val="3334130722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kansboom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kruistabel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venndiagram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556167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4" t="-110667" r="-77642" b="-4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97374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4" t="-207895" r="-77642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016153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94" t="-312000" r="-77642" b="-2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669195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4" t="-412000" r="-77642" b="-1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94902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4" t="-512000" r="-77642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321394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6C38109-D972-8D56-46CC-252C00B0CF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035811"/>
                  </p:ext>
                </p:extLst>
              </p:nvPr>
            </p:nvGraphicFramePr>
            <p:xfrm>
              <a:off x="3997879" y="1588771"/>
              <a:ext cx="4274899" cy="134112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522224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169606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298194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284875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14793">
                    <a:tc>
                      <a:txBody>
                        <a:bodyPr/>
                        <a:lstStyle/>
                        <a:p>
                          <a:pPr algn="ctr"/>
                          <a:endParaRPr lang="nl-BE" sz="1600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14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14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14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BE" sz="16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d>
                                <m:r>
                                  <a:rPr lang="nl-BE" sz="16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nl-BE" sz="16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6C38109-D972-8D56-46CC-252C00B0CF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035811"/>
                  </p:ext>
                </p:extLst>
              </p:nvPr>
            </p:nvGraphicFramePr>
            <p:xfrm>
              <a:off x="3997879" y="1588771"/>
              <a:ext cx="4274899" cy="134112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522224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169606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298194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284875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lang="nl-BE" sz="1600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5313" t="-101786" r="-222917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30374" t="-101786" r="-100000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33649" t="-101786" r="-1422" b="-2196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5313" t="-205455" r="-222917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30374" t="-205455" r="-100000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33649" t="-205455" r="-1422" b="-1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600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45313" t="-305455" r="-222917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30374" t="-305455" r="-100000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33649" t="-305455" r="-1422" b="-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7BE318C-08CE-83C2-13A9-AC0460570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105" y="1109360"/>
            <a:ext cx="3802566" cy="2299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C31D1-90EF-6066-0D3E-2E4F5596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Kansboom versus kruistabel versus venndiagram</a:t>
            </a:r>
          </a:p>
        </p:txBody>
      </p:sp>
      <p:sp>
        <p:nvSpPr>
          <p:cNvPr id="13" name="Rechthoek 3">
            <a:extLst>
              <a:ext uri="{FF2B5EF4-FFF2-40B4-BE49-F238E27FC236}">
                <a16:creationId xmlns:a16="http://schemas.microsoft.com/office/drawing/2014/main" id="{FD12AE07-4BFC-6E32-DD41-52B9B649FB78}"/>
              </a:ext>
            </a:extLst>
          </p:cNvPr>
          <p:cNvSpPr/>
          <p:nvPr/>
        </p:nvSpPr>
        <p:spPr>
          <a:xfrm>
            <a:off x="6877892" y="4525158"/>
            <a:ext cx="4788801" cy="2193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22895A-B2BA-08FC-5B0B-2FB31FBBB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2" y="1310736"/>
            <a:ext cx="3888000" cy="1897186"/>
          </a:xfrm>
          <a:prstGeom prst="rect">
            <a:avLst/>
          </a:prstGeom>
        </p:spPr>
      </p:pic>
      <p:sp>
        <p:nvSpPr>
          <p:cNvPr id="12" name="Rechthoek 3">
            <a:extLst>
              <a:ext uri="{FF2B5EF4-FFF2-40B4-BE49-F238E27FC236}">
                <a16:creationId xmlns:a16="http://schemas.microsoft.com/office/drawing/2014/main" id="{BD5F3D71-D058-112A-EAAB-89D29CF82988}"/>
              </a:ext>
            </a:extLst>
          </p:cNvPr>
          <p:cNvSpPr/>
          <p:nvPr/>
        </p:nvSpPr>
        <p:spPr>
          <a:xfrm>
            <a:off x="168123" y="1168831"/>
            <a:ext cx="11846896" cy="2321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98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5CBBC-523F-267E-1CC6-82F8E2F0E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B371-3F85-9846-127A-21885E65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Kansboom versus kruistabel versus venndiagram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13B10F-37DF-913F-32E8-CFBCC3000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53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94967-38A9-62AA-242B-C62951C38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  <a:p>
            <a:endParaRPr lang="nl-BE"/>
          </a:p>
          <a:p>
            <a:endParaRPr lang="nl-BE"/>
          </a:p>
          <a:p>
            <a:pPr marL="361940" lvl="1" indent="0">
              <a:buNone/>
            </a:pPr>
            <a:endParaRPr lang="nl-BE"/>
          </a:p>
          <a:p>
            <a:endParaRPr lang="nl-BE"/>
          </a:p>
          <a:p>
            <a:endParaRPr lang="nl-BE"/>
          </a:p>
          <a:p>
            <a:r>
              <a:rPr lang="nl-BE"/>
              <a:t>welke voorstelling is de beste? </a:t>
            </a:r>
          </a:p>
          <a:p>
            <a:pPr marL="361940" lvl="1" indent="0">
              <a:buNone/>
            </a:pPr>
            <a:r>
              <a:rPr lang="nl-BE"/>
              <a:t>geen enkele! </a:t>
            </a:r>
          </a:p>
          <a:p>
            <a:pPr marL="361940" lvl="1" indent="0">
              <a:buNone/>
            </a:pPr>
            <a:r>
              <a:rPr lang="nl-BE"/>
              <a:t>hangt af van welke kansen </a:t>
            </a:r>
            <a:r>
              <a:rPr lang="nl-BE" u="sng"/>
              <a:t>gegeven</a:t>
            </a:r>
            <a:r>
              <a:rPr lang="nl-BE"/>
              <a:t> worden en welke kansen </a:t>
            </a:r>
            <a:r>
              <a:rPr lang="nl-BE" u="sng"/>
              <a:t>gevraagd</a:t>
            </a:r>
            <a:r>
              <a:rPr lang="nl-BE"/>
              <a:t> worden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DB27008-E41C-892F-76E5-35C97D21E6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8087385"/>
                  </p:ext>
                </p:extLst>
              </p:nvPr>
            </p:nvGraphicFramePr>
            <p:xfrm>
              <a:off x="370703" y="1588091"/>
              <a:ext cx="11656128" cy="2743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2648">
                      <a:extLst>
                        <a:ext uri="{9D8B030D-6E8A-4147-A177-3AD203B41FA5}">
                          <a16:colId xmlns:a16="http://schemas.microsoft.com/office/drawing/2014/main" val="3481967923"/>
                        </a:ext>
                      </a:extLst>
                    </a:gridCol>
                    <a:gridCol w="1568196">
                      <a:extLst>
                        <a:ext uri="{9D8B030D-6E8A-4147-A177-3AD203B41FA5}">
                          <a16:colId xmlns:a16="http://schemas.microsoft.com/office/drawing/2014/main" val="1941796014"/>
                        </a:ext>
                      </a:extLst>
                    </a:gridCol>
                    <a:gridCol w="1508379">
                      <a:extLst>
                        <a:ext uri="{9D8B030D-6E8A-4147-A177-3AD203B41FA5}">
                          <a16:colId xmlns:a16="http://schemas.microsoft.com/office/drawing/2014/main" val="3284693295"/>
                        </a:ext>
                      </a:extLst>
                    </a:gridCol>
                    <a:gridCol w="1906905">
                      <a:extLst>
                        <a:ext uri="{9D8B030D-6E8A-4147-A177-3AD203B41FA5}">
                          <a16:colId xmlns:a16="http://schemas.microsoft.com/office/drawing/2014/main" val="33341307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kansboom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kruistabel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venndiagram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5561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𝐺𝐵</m:t>
                                  </m:r>
                                </m:e>
                              </m:d>
                            </m:oMath>
                          </a14:m>
                          <a:r>
                            <a:rPr lang="nl-BE" b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9737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𝑇𝑃</m:t>
                                  </m:r>
                                </m:e>
                              </m:d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𝑇𝑁</m:t>
                                  </m:r>
                                </m:e>
                              </m:d>
                            </m:oMath>
                          </a14:m>
                          <a:r>
                            <a:rPr lang="nl-BE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01615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nl-BE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66919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𝑇𝑃</m:t>
                                  </m:r>
                                </m:e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nl-BE" b="0" i="0"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𝑇𝑁</m:t>
                                  </m:r>
                                </m:e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9490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𝑇𝑃</m:t>
                                  </m:r>
                                </m:e>
                              </m:d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nl-BE" sz="2400" b="0" i="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e>
                                  <m:r>
                                    <a:rPr lang="nl-BE" b="0" i="1" smtClean="0">
                                      <a:latin typeface="Cambria Math" panose="02040503050406030204" pitchFamily="18" charset="0"/>
                                    </a:rPr>
                                    <m:t>𝑇𝑁</m:t>
                                  </m:r>
                                </m:e>
                              </m:d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nl-BE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𝐺𝐵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  <m:r>
                                <a:rPr lang="nl-BE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32139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DB27008-E41C-892F-76E5-35C97D21E6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8087385"/>
                  </p:ext>
                </p:extLst>
              </p:nvPr>
            </p:nvGraphicFramePr>
            <p:xfrm>
              <a:off x="370703" y="1588091"/>
              <a:ext cx="11656128" cy="2743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2648">
                      <a:extLst>
                        <a:ext uri="{9D8B030D-6E8A-4147-A177-3AD203B41FA5}">
                          <a16:colId xmlns:a16="http://schemas.microsoft.com/office/drawing/2014/main" val="3481967923"/>
                        </a:ext>
                      </a:extLst>
                    </a:gridCol>
                    <a:gridCol w="1568196">
                      <a:extLst>
                        <a:ext uri="{9D8B030D-6E8A-4147-A177-3AD203B41FA5}">
                          <a16:colId xmlns:a16="http://schemas.microsoft.com/office/drawing/2014/main" val="1941796014"/>
                        </a:ext>
                      </a:extLst>
                    </a:gridCol>
                    <a:gridCol w="1508379">
                      <a:extLst>
                        <a:ext uri="{9D8B030D-6E8A-4147-A177-3AD203B41FA5}">
                          <a16:colId xmlns:a16="http://schemas.microsoft.com/office/drawing/2014/main" val="3284693295"/>
                        </a:ext>
                      </a:extLst>
                    </a:gridCol>
                    <a:gridCol w="1906905">
                      <a:extLst>
                        <a:ext uri="{9D8B030D-6E8A-4147-A177-3AD203B41FA5}">
                          <a16:colId xmlns:a16="http://schemas.microsoft.com/office/drawing/2014/main" val="3334130722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kansboom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kruistabel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/>
                            <a:t>venndiagram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556167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1" t="-109333" r="-75160" b="-4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97374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1" t="-206579" r="-75160" b="-3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016153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1" t="-310667" r="-75160" b="-2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669195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1" t="-410667" r="-75160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00B050"/>
                              </a:solidFill>
                              <a:sym typeface="Wingdings 2" panose="05020102010507070707" pitchFamily="18" charset="2"/>
                            </a:rPr>
                            <a:t>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94902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1" t="-510667" r="-75160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>
                              <a:solidFill>
                                <a:srgbClr val="FF0000"/>
                              </a:solidFill>
                              <a:sym typeface="Wingdings 2" panose="05020102010507070707" pitchFamily="18" charset="2"/>
                            </a:rPr>
                            <a:t></a:t>
                          </a:r>
                          <a:endParaRPr lang="nl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32139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hthoek 3">
            <a:extLst>
              <a:ext uri="{FF2B5EF4-FFF2-40B4-BE49-F238E27FC236}">
                <a16:creationId xmlns:a16="http://schemas.microsoft.com/office/drawing/2014/main" id="{0F6F6E18-F15C-1556-D158-F52D95A85F00}"/>
              </a:ext>
            </a:extLst>
          </p:cNvPr>
          <p:cNvSpPr/>
          <p:nvPr/>
        </p:nvSpPr>
        <p:spPr>
          <a:xfrm>
            <a:off x="7123698" y="2064898"/>
            <a:ext cx="4788801" cy="2193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6B85F71F-B107-FBB4-B05D-030402AB15E5}"/>
              </a:ext>
            </a:extLst>
          </p:cNvPr>
          <p:cNvSpPr/>
          <p:nvPr/>
        </p:nvSpPr>
        <p:spPr>
          <a:xfrm>
            <a:off x="874107" y="4996955"/>
            <a:ext cx="11038392" cy="971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466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1386E-6F49-7D1E-1AC9-48F7094E9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(On)afhankelijkheid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ADDE3-D0FF-2BE5-6198-23FF044600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872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96AD2-A804-0906-6237-4DB4532F7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1319-B518-6886-D0CC-F6A9FFB53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22" y="0"/>
            <a:ext cx="4778458" cy="2043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7408D-6A2D-1BC4-D138-DD5D3B33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(On)afhankelijkheid in een </a:t>
            </a:r>
            <a:br>
              <a:rPr lang="nl-BE"/>
            </a:br>
            <a:r>
              <a:rPr lang="nl-BE"/>
              <a:t>kansboom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4AD60A-9EBA-2880-C51F-882EA54969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55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B0E62-21A4-8437-A212-9A1C30E9A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892438"/>
            <a:ext cx="7828135" cy="4134733"/>
          </a:xfrm>
        </p:spPr>
        <p:txBody>
          <a:bodyPr/>
          <a:lstStyle/>
          <a:p>
            <a:r>
              <a:rPr lang="nl-BE"/>
              <a:t>de kans op een positieve (en negatieve) test is </a:t>
            </a:r>
            <a:r>
              <a:rPr lang="nl-BE" u="sng"/>
              <a:t>afhankelijk</a:t>
            </a:r>
            <a:r>
              <a:rPr lang="nl-BE"/>
              <a:t> van het al dan niet ziek zijn</a:t>
            </a:r>
          </a:p>
          <a:p>
            <a:r>
              <a:rPr lang="nl-BE"/>
              <a:t>gebeurtenissen TP en TN zijn </a:t>
            </a:r>
            <a:r>
              <a:rPr lang="nl-BE" u="sng"/>
              <a:t>afhankelijk</a:t>
            </a:r>
            <a:r>
              <a:rPr lang="nl-BE"/>
              <a:t> van de gebeurtenissen B en GB</a:t>
            </a:r>
          </a:p>
          <a:p>
            <a:r>
              <a:rPr lang="nl-BE"/>
              <a:t>hoe zouden de kansen op de takken van de tweede generatie moeten zijn opdat TP en TN </a:t>
            </a:r>
            <a:r>
              <a:rPr lang="nl-BE" u="sng"/>
              <a:t>on</a:t>
            </a:r>
            <a:r>
              <a:rPr lang="nl-BE"/>
              <a:t>afhankelijk zouden zijn van B en GB?</a:t>
            </a:r>
          </a:p>
          <a:p>
            <a:pPr lvl="1"/>
            <a:r>
              <a:rPr lang="nl-BE"/>
              <a:t>de twee rode kansen zouden gelijk moeten zijn, en </a:t>
            </a:r>
          </a:p>
          <a:p>
            <a:pPr lvl="1"/>
            <a:r>
              <a:rPr lang="nl-BE"/>
              <a:t>de twee groene kansen zouden gelijk moeten zijn</a:t>
            </a:r>
          </a:p>
          <a:p>
            <a:pPr lvl="1"/>
            <a:endParaRPr lang="nl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A6DED1-E8DE-1E8B-52F6-EE442660FB75}"/>
              </a:ext>
            </a:extLst>
          </p:cNvPr>
          <p:cNvSpPr/>
          <p:nvPr/>
        </p:nvSpPr>
        <p:spPr bwMode="auto">
          <a:xfrm>
            <a:off x="8750981" y="250010"/>
            <a:ext cx="617838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418D76-095E-E6A4-E401-908B822403D5}"/>
              </a:ext>
            </a:extLst>
          </p:cNvPr>
          <p:cNvSpPr/>
          <p:nvPr/>
        </p:nvSpPr>
        <p:spPr bwMode="auto">
          <a:xfrm>
            <a:off x="8750981" y="1217962"/>
            <a:ext cx="617838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3D4DF7-B712-2C86-56D2-82AB2CEE1BFE}"/>
              </a:ext>
            </a:extLst>
          </p:cNvPr>
          <p:cNvSpPr/>
          <p:nvPr/>
        </p:nvSpPr>
        <p:spPr bwMode="auto">
          <a:xfrm>
            <a:off x="8750981" y="1691640"/>
            <a:ext cx="617838" cy="37070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923D12-7E4F-C388-F013-E25114D3C7AD}"/>
              </a:ext>
            </a:extLst>
          </p:cNvPr>
          <p:cNvSpPr/>
          <p:nvPr/>
        </p:nvSpPr>
        <p:spPr bwMode="auto">
          <a:xfrm>
            <a:off x="8750981" y="756639"/>
            <a:ext cx="617838" cy="37070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A2DCB708-3A6B-76CD-4D18-5C20C7BD63D2}"/>
              </a:ext>
            </a:extLst>
          </p:cNvPr>
          <p:cNvSpPr/>
          <p:nvPr/>
        </p:nvSpPr>
        <p:spPr>
          <a:xfrm>
            <a:off x="874107" y="5123251"/>
            <a:ext cx="10694006" cy="971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55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BD56F-B65C-263F-69BC-35F981DA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1456C-6208-AE74-1FC7-A2B573DB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(On)afhankelijke gebeurtenissen: </a:t>
            </a:r>
            <a:br>
              <a:rPr lang="nl-BE"/>
            </a:br>
            <a:r>
              <a:rPr lang="nl-BE"/>
              <a:t>definitie met verzamelingen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091B37-CEA4-DB9B-AA17-377A15D06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56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55FC634-28F7-806A-D141-525D49148B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7" y="1725293"/>
                <a:ext cx="11042806" cy="4660279"/>
              </a:xfrm>
            </p:spPr>
            <p:txBody>
              <a:bodyPr/>
              <a:lstStyle/>
              <a:p>
                <a:r>
                  <a:rPr lang="nl-BE" dirty="0"/>
                  <a:t>definitie</a:t>
                </a:r>
              </a:p>
              <a:p>
                <a:pPr marL="361940" lvl="1" indent="0">
                  <a:buNone/>
                </a:pPr>
                <a:r>
                  <a:rPr lang="nl-BE" dirty="0"/>
                  <a:t>gebeurtenis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BE" dirty="0"/>
                  <a:t> is onafhankelijk van gebeurtenis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nl-BE" dirty="0"/>
                  <a:t> </a:t>
                </a:r>
                <a:r>
                  <a:rPr lang="nl-BE" dirty="0" err="1"/>
                  <a:t>asa</a:t>
                </a:r>
                <a:r>
                  <a:rPr lang="nl-BE" dirty="0"/>
                  <a:t>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BE" dirty="0"/>
                  <a:t>, en</a:t>
                </a:r>
              </a:p>
              <a:p>
                <a:pPr marL="361940" lvl="1" indent="0">
                  <a:buNone/>
                </a:pPr>
                <a:r>
                  <a:rPr lang="nl-BE" dirty="0"/>
                  <a:t>afhankelijk in het andere geval</a:t>
                </a:r>
              </a:p>
              <a:p>
                <a:r>
                  <a:rPr lang="nl-BE" dirty="0"/>
                  <a:t>hebben we </a:t>
                </a:r>
                <a:r>
                  <a:rPr lang="nl-BE" u="sng" dirty="0"/>
                  <a:t>deze definitie</a:t>
                </a:r>
                <a:r>
                  <a:rPr lang="nl-BE" dirty="0"/>
                  <a:t> gebruikt bij het vaststellen van (on)afhankelijkheid bij de kansboom?</a:t>
                </a:r>
              </a:p>
              <a:p>
                <a:pPr lvl="1"/>
                <a:r>
                  <a:rPr lang="nl-BE" b="0" dirty="0"/>
                  <a:t>gebeurde op een </a:t>
                </a:r>
                <a:r>
                  <a:rPr lang="nl-BE" b="0" u="sng" dirty="0"/>
                  <a:t>andere</a:t>
                </a:r>
                <a:r>
                  <a:rPr lang="nl-BE" b="0" dirty="0"/>
                  <a:t> manier: </a:t>
                </a:r>
              </a:p>
              <a:p>
                <a:pPr lvl="2"/>
                <a:r>
                  <a:rPr lang="nl-BE" b="0" dirty="0"/>
                  <a:t>niet gecontroleerd dat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)≠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𝑇𝑃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BE" b="0" dirty="0"/>
                  <a:t>, … en maar wel dat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)≠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𝑇𝑃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nl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nl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BE" dirty="0"/>
                  <a:t>, enz</a:t>
                </a:r>
              </a:p>
              <a:p>
                <a:pPr lvl="2"/>
                <a:r>
                  <a:rPr lang="nl-BE" dirty="0"/>
                  <a:t>de definitie is wel degelijk van toepassing maar vergt wat meer rekenwerk omdat </a:t>
                </a:r>
                <a14:m>
                  <m:oMath xmlns:m="http://schemas.openxmlformats.org/officeDocument/2006/math">
                    <m:r>
                      <a:rPr lang="nl-BE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i="1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BE" dirty="0"/>
                  <a:t> niet rechtstreeks in de kansboom staat</a:t>
                </a:r>
                <a:endParaRPr lang="nl-BE" b="0" dirty="0"/>
              </a:p>
              <a:p>
                <a:pPr lvl="2"/>
                <a:r>
                  <a:rPr lang="nl-BE" b="0" dirty="0"/>
                  <a:t>veel meer nagegaan: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</m:oMath>
                </a14:m>
                <a:r>
                  <a:rPr lang="nl-BE" dirty="0"/>
                  <a:t> afhankelijk van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nl-BE" dirty="0"/>
                  <a:t>,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</m:oMath>
                </a14:m>
                <a:r>
                  <a:rPr lang="nl-BE" dirty="0"/>
                  <a:t> afhankelijk van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𝐺𝐵</m:t>
                    </m:r>
                  </m:oMath>
                </a14:m>
                <a:r>
                  <a:rPr lang="nl-BE" dirty="0"/>
                  <a:t>,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𝑇𝑁</m:t>
                    </m:r>
                  </m:oMath>
                </a14:m>
                <a:r>
                  <a:rPr lang="nl-BE" dirty="0"/>
                  <a:t> afhankelijk van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nl-BE" dirty="0"/>
                  <a:t>,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𝑇𝑁</m:t>
                    </m:r>
                  </m:oMath>
                </a14:m>
                <a:r>
                  <a:rPr lang="nl-BE" dirty="0"/>
                  <a:t> afhankelijk van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𝐺𝐵</m:t>
                    </m:r>
                  </m:oMath>
                </a14:m>
                <a:endParaRPr lang="nl-BE" dirty="0"/>
              </a:p>
              <a:p>
                <a:pPr lvl="1"/>
                <a:r>
                  <a:rPr lang="nl-BE" dirty="0"/>
                  <a:t>… die (per paar van gebeurtenissen) equivalent is maar beter aansluit bij de intuïtie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55FC634-28F7-806A-D141-525D49148B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7" y="1725293"/>
                <a:ext cx="11042806" cy="4660279"/>
              </a:xfrm>
              <a:blipFill>
                <a:blip r:embed="rId3"/>
                <a:stretch>
                  <a:fillRect l="-1380" t="-2222" r="-1269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721D64F-0D69-72BC-3DD0-646807CDDBF2}"/>
              </a:ext>
            </a:extLst>
          </p:cNvPr>
          <p:cNvSpPr/>
          <p:nvPr/>
        </p:nvSpPr>
        <p:spPr bwMode="auto">
          <a:xfrm>
            <a:off x="7213600" y="4447822"/>
            <a:ext cx="891829" cy="2670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BCE841-782A-F415-8488-972ABC0C0AAB}"/>
              </a:ext>
            </a:extLst>
          </p:cNvPr>
          <p:cNvSpPr/>
          <p:nvPr/>
        </p:nvSpPr>
        <p:spPr bwMode="auto">
          <a:xfrm>
            <a:off x="8325560" y="4447822"/>
            <a:ext cx="1021640" cy="2670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6B77E-0057-58A0-B5DB-1E6A4620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22" y="0"/>
            <a:ext cx="4778458" cy="20437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32CADD-78A2-5BD1-77B7-1BB6C135C226}"/>
              </a:ext>
            </a:extLst>
          </p:cNvPr>
          <p:cNvSpPr/>
          <p:nvPr/>
        </p:nvSpPr>
        <p:spPr bwMode="auto">
          <a:xfrm>
            <a:off x="8750981" y="250010"/>
            <a:ext cx="617838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EC0C9E-014C-CA3D-18DE-4CDBB22BB4A7}"/>
              </a:ext>
            </a:extLst>
          </p:cNvPr>
          <p:cNvSpPr/>
          <p:nvPr/>
        </p:nvSpPr>
        <p:spPr bwMode="auto">
          <a:xfrm>
            <a:off x="8750981" y="1217962"/>
            <a:ext cx="617838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074E9-FB23-A927-7504-226C0A45CEEF}"/>
              </a:ext>
            </a:extLst>
          </p:cNvPr>
          <p:cNvSpPr/>
          <p:nvPr/>
        </p:nvSpPr>
        <p:spPr bwMode="auto">
          <a:xfrm>
            <a:off x="8750981" y="1691640"/>
            <a:ext cx="617838" cy="37070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9AD69-5E21-9816-D6EC-CD766FD1C5D7}"/>
              </a:ext>
            </a:extLst>
          </p:cNvPr>
          <p:cNvSpPr/>
          <p:nvPr/>
        </p:nvSpPr>
        <p:spPr bwMode="auto">
          <a:xfrm>
            <a:off x="8750981" y="756639"/>
            <a:ext cx="617838" cy="37070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4B2F66-2CC4-D042-2EC8-3D7EC8021186}"/>
              </a:ext>
            </a:extLst>
          </p:cNvPr>
          <p:cNvSpPr/>
          <p:nvPr/>
        </p:nvSpPr>
        <p:spPr bwMode="auto">
          <a:xfrm>
            <a:off x="3572931" y="5345296"/>
            <a:ext cx="4013202" cy="2670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D23EF-D6AF-679F-666D-02CFC899A5BF}"/>
              </a:ext>
            </a:extLst>
          </p:cNvPr>
          <p:cNvSpPr/>
          <p:nvPr/>
        </p:nvSpPr>
        <p:spPr bwMode="auto">
          <a:xfrm>
            <a:off x="7642578" y="5345296"/>
            <a:ext cx="4165600" cy="2664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ABF4CF04-A64D-1981-B761-C17B0E508391}"/>
              </a:ext>
            </a:extLst>
          </p:cNvPr>
          <p:cNvSpPr/>
          <p:nvPr/>
        </p:nvSpPr>
        <p:spPr>
          <a:xfrm>
            <a:off x="972686" y="4007392"/>
            <a:ext cx="11042805" cy="2093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16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 animBg="1"/>
      <p:bldP spid="5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6652-1F0C-2909-1693-5DA8A2C9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D84B-5EB6-3D8E-769E-1F7B3808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(On)afhankelijke gebeurtenissen in een kruistabel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151550-2476-A7A1-98FD-04ACE3F5D4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57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ADFF761-652E-FD91-F4C1-C6C36C7D46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887" y="1272743"/>
                <a:ext cx="11042806" cy="5112830"/>
              </a:xfrm>
            </p:spPr>
            <p:txBody>
              <a:bodyPr/>
              <a:lstStyle/>
              <a:p>
                <a:r>
                  <a:rPr lang="nl-BE" dirty="0"/>
                  <a:t>Eigenschap: </a:t>
                </a:r>
                <a14:m>
                  <m:oMath xmlns:m="http://schemas.openxmlformats.org/officeDocument/2006/math">
                    <m:r>
                      <a:rPr lang="nl-BE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nl-BE" dirty="0"/>
                  <a:t> is </a:t>
                </a:r>
                <a:r>
                  <a:rPr lang="nl-BE" dirty="0">
                    <a:highlight>
                      <a:srgbClr val="FFFF00"/>
                    </a:highlight>
                  </a:rPr>
                  <a:t>on</a:t>
                </a:r>
                <a:r>
                  <a:rPr lang="nl-BE" dirty="0"/>
                  <a:t>afhankelijk van </a:t>
                </a:r>
                <a14:m>
                  <m:oMath xmlns:m="http://schemas.openxmlformats.org/officeDocument/2006/math">
                    <m:r>
                      <a:rPr lang="nl-BE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nl-BE" dirty="0"/>
                  <a:t> </a:t>
                </a:r>
                <a:r>
                  <a:rPr lang="nl-BE" dirty="0" err="1"/>
                  <a:t>asa</a:t>
                </a:r>
                <a:r>
                  <a:rPr lang="nl-BE" dirty="0"/>
                  <a:t> </a:t>
                </a:r>
                <a14:m>
                  <m:oMath xmlns:m="http://schemas.openxmlformats.org/officeDocument/2006/math">
                    <m:r>
                      <a:rPr lang="nl-BE" b="1" i="1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nl-B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nl-BE" b="1" i="1">
                            <a:latin typeface="Cambria Math" panose="02040503050406030204" pitchFamily="18" charset="0"/>
                          </a:rPr>
                          <m:t>∩</m:t>
                        </m:r>
                        <m:r>
                          <a:rPr lang="nl-BE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nl-BE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1" i="1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nl-B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nl-BE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BE" b="1" i="1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nl-B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endParaRPr lang="nl-BE" dirty="0"/>
              </a:p>
              <a:p>
                <a:pPr marL="0" indent="0" algn="ctr">
                  <a:buNone/>
                </a:pPr>
                <a:r>
                  <a:rPr lang="nl-BE" dirty="0" err="1">
                    <a:solidFill>
                      <a:schemeClr val="bg1">
                        <a:lumMod val="65000"/>
                      </a:schemeClr>
                    </a:solidFill>
                  </a:rPr>
                  <a:t>asa</a:t>
                </a:r>
                <a:r>
                  <a:rPr lang="nl-BE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BE" dirty="0" err="1">
                    <a:solidFill>
                      <a:schemeClr val="bg1">
                        <a:lumMod val="65000"/>
                      </a:schemeClr>
                    </a:solidFill>
                  </a:rPr>
                  <a:t>asa</a:t>
                </a:r>
                <a:r>
                  <a:rPr lang="nl-BE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nl-BE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BE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nl-BE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nl-BE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nl-BE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nl-BE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BE" dirty="0"/>
              </a:p>
              <a:p>
                <a:r>
                  <a:rPr lang="nl-BE" dirty="0"/>
                  <a:t>toegepast: </a:t>
                </a:r>
              </a:p>
              <a:p>
                <a:pPr lvl="1"/>
                <a:r>
                  <a:rPr lang="nl-BE" dirty="0"/>
                  <a:t>is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</m:oMath>
                </a14:m>
                <a:r>
                  <a:rPr lang="nl-BE" dirty="0"/>
                  <a:t> onafhankelijk van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nl-BE" dirty="0"/>
                  <a:t>? </a:t>
                </a:r>
              </a:p>
              <a:p>
                <a:pPr lvl="1"/>
                <a:r>
                  <a:rPr lang="nl-BE" dirty="0"/>
                  <a:t>neen! hoe zien we dit in de kruistabel?</a:t>
                </a:r>
              </a:p>
              <a:p>
                <a:pPr lvl="1"/>
                <a:r>
                  <a:rPr lang="nl-BE" dirty="0"/>
                  <a:t>is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e>
                    </m:d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nl-B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𝑇𝑃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BE" dirty="0"/>
                  <a:t>?</a:t>
                </a:r>
              </a:p>
              <a:p>
                <a:endParaRPr lang="nl-BE" dirty="0"/>
              </a:p>
              <a:p>
                <a:endParaRPr lang="nl-B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ADFF761-652E-FD91-F4C1-C6C36C7D4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7" y="1272743"/>
                <a:ext cx="11042806" cy="5112830"/>
              </a:xfrm>
              <a:blipFill>
                <a:blip r:embed="rId3"/>
                <a:stretch>
                  <a:fillRect l="-1380" t="-2026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75AD71-9275-A848-097B-2FA532323C60}"/>
              </a:ext>
            </a:extLst>
          </p:cNvPr>
          <p:cNvSpPr txBox="1"/>
          <p:nvPr/>
        </p:nvSpPr>
        <p:spPr>
          <a:xfrm>
            <a:off x="728121" y="5259065"/>
            <a:ext cx="1408671" cy="926756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kans in een cel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7EBF1-4045-C270-4A25-2C03C2DB7F66}"/>
              </a:ext>
            </a:extLst>
          </p:cNvPr>
          <p:cNvSpPr txBox="1"/>
          <p:nvPr/>
        </p:nvSpPr>
        <p:spPr>
          <a:xfrm>
            <a:off x="2783458" y="5259065"/>
            <a:ext cx="2343665" cy="926756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marginale kans van de kolom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FD577-9975-3F90-A659-F1752B156EB4}"/>
              </a:ext>
            </a:extLst>
          </p:cNvPr>
          <p:cNvSpPr txBox="1"/>
          <p:nvPr/>
        </p:nvSpPr>
        <p:spPr>
          <a:xfrm>
            <a:off x="5790268" y="5259065"/>
            <a:ext cx="2343665" cy="926756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marginale kans van de rij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DBE05-D426-66D6-F5AF-13B43AFB226D}"/>
              </a:ext>
            </a:extLst>
          </p:cNvPr>
          <p:cNvSpPr txBox="1"/>
          <p:nvPr/>
        </p:nvSpPr>
        <p:spPr>
          <a:xfrm>
            <a:off x="2231532" y="5474342"/>
            <a:ext cx="432615" cy="48530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542C1-6CB2-172B-1D57-E99488509192}"/>
              </a:ext>
            </a:extLst>
          </p:cNvPr>
          <p:cNvSpPr txBox="1"/>
          <p:nvPr/>
        </p:nvSpPr>
        <p:spPr>
          <a:xfrm>
            <a:off x="5225849" y="5474342"/>
            <a:ext cx="432615" cy="472218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2800" b="1"/>
              <a:t>×</a:t>
            </a:r>
            <a:endParaRPr lang="nl-BE" sz="2800" b="1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7094C-7755-C273-9712-FB42D963C26B}"/>
              </a:ext>
            </a:extLst>
          </p:cNvPr>
          <p:cNvSpPr txBox="1"/>
          <p:nvPr/>
        </p:nvSpPr>
        <p:spPr>
          <a:xfrm>
            <a:off x="205923" y="5474342"/>
            <a:ext cx="432615" cy="48530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F92D7-1954-5DBD-D98D-B3D884781C45}"/>
              </a:ext>
            </a:extLst>
          </p:cNvPr>
          <p:cNvSpPr txBox="1"/>
          <p:nvPr/>
        </p:nvSpPr>
        <p:spPr>
          <a:xfrm>
            <a:off x="8247143" y="5474342"/>
            <a:ext cx="432615" cy="485304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l-BE"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0479A0-731F-75B2-F722-701E2FDBA3FA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432457" y="4385187"/>
            <a:ext cx="799075" cy="873878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864DC9-B75B-3E77-7724-59BF5D54F62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3716594" y="4385187"/>
            <a:ext cx="238697" cy="873878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079546-8A4C-07C8-5AB7-78D118D6FB99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709652" y="4385187"/>
            <a:ext cx="2252449" cy="873878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A6D69762-218B-8507-3C11-56FBCF728A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7850195"/>
                  </p:ext>
                </p:extLst>
              </p:nvPr>
            </p:nvGraphicFramePr>
            <p:xfrm>
              <a:off x="6655246" y="2636520"/>
              <a:ext cx="4912867" cy="158496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605853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415161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575499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316354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81369">
                    <a:tc>
                      <a:txBody>
                        <a:bodyPr/>
                        <a:lstStyle/>
                        <a:p>
                          <a:pPr algn="ctr"/>
                          <a:endParaRPr lang="nl-BE" sz="2000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813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𝑇𝑃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813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∩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𝑇𝑁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813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𝐺𝐵</m:t>
                                </m:r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nl-B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BE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</m:d>
                                <m:r>
                                  <a:rPr lang="nl-BE" sz="20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nl-BE" sz="20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A6D69762-218B-8507-3C11-56FBCF728A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7850195"/>
                  </p:ext>
                </p:extLst>
              </p:nvPr>
            </p:nvGraphicFramePr>
            <p:xfrm>
              <a:off x="6655246" y="2636520"/>
              <a:ext cx="4912867" cy="158496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605853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1415161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1575499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316354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endParaRPr lang="nl-BE" sz="2000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 b="0"/>
                            <a:t>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 b="0"/>
                            <a:t>GB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/>
                            <a:t>TP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3534" t="-106061" r="-206034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8571" t="-106061" r="-84556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74074" t="-106061" r="-1389" b="-22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/>
                            <a:t>TN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3534" t="-209231" r="-206034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8571" t="-209231" r="-84556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74074" t="-209231" r="-1389" b="-1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2000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3534" t="-309231" r="-206034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8571" t="-309231" r="-84556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74074" t="-309231" r="-1389" b="-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4EFB081B-F96D-DC7E-171E-EDF47A063EDB}"/>
              </a:ext>
            </a:extLst>
          </p:cNvPr>
          <p:cNvSpPr/>
          <p:nvPr/>
        </p:nvSpPr>
        <p:spPr bwMode="auto">
          <a:xfrm>
            <a:off x="7305638" y="3097626"/>
            <a:ext cx="1297587" cy="2846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9F16E4-57A1-CB15-A164-7224DEA9F013}"/>
              </a:ext>
            </a:extLst>
          </p:cNvPr>
          <p:cNvSpPr/>
          <p:nvPr/>
        </p:nvSpPr>
        <p:spPr bwMode="auto">
          <a:xfrm>
            <a:off x="10294374" y="3097626"/>
            <a:ext cx="1204453" cy="2846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7D29B1-D9E0-ACFE-2DF4-D6C630E0C76B}"/>
              </a:ext>
            </a:extLst>
          </p:cNvPr>
          <p:cNvSpPr/>
          <p:nvPr/>
        </p:nvSpPr>
        <p:spPr bwMode="auto">
          <a:xfrm>
            <a:off x="7305638" y="3874372"/>
            <a:ext cx="1297587" cy="2846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6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2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09B75-C792-9E16-4D48-7DD8D2457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De stap naar stochastische veranderlijken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333A19-1D67-40AD-4961-A1962CD684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58</a:t>
            </a:fld>
            <a:endParaRPr lang="nl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6C47C22-FC25-5865-0AD5-0460A39AEA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9928" y="2216099"/>
                <a:ext cx="6750301" cy="2690190"/>
              </a:xfrm>
            </p:spPr>
            <p:txBody>
              <a:bodyPr/>
              <a:lstStyle/>
              <a:p>
                <a:r>
                  <a:rPr lang="nl-BE"/>
                  <a:t>willekeurig één vrouw trekken uit 1000</a:t>
                </a:r>
              </a:p>
              <a:p>
                <a:r>
                  <a:rPr lang="nl-BE"/>
                  <a:t>twee stochastische veranderlijken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nl-BE"/>
                  <a:t> en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nl-BE"/>
              </a:p>
              <a:p>
                <a:pPr lvl="1"/>
                <a:r>
                  <a:rPr lang="nl-BE"/>
                  <a:t>als de vrouw borstkanker heeft, neemt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nl-BE"/>
                  <a:t> de waarde 1 aan, en anders 0</a:t>
                </a:r>
              </a:p>
              <a:p>
                <a:pPr lvl="1"/>
                <a:r>
                  <a:rPr lang="nl-BE"/>
                  <a:t>als de test bij de vrouw een positief resultaat oplevert, neemt </a:t>
                </a:r>
                <a14:m>
                  <m:oMath xmlns:m="http://schemas.openxmlformats.org/officeDocument/2006/math">
                    <m:r>
                      <a:rPr lang="nl-BE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nl-BE"/>
                  <a:t> de waarde 1 aan, en anders 0</a:t>
                </a:r>
              </a:p>
              <a:p>
                <a:pPr marL="0" indent="0">
                  <a:buNone/>
                </a:pPr>
                <a:endParaRPr lang="nl-BE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B6C47C22-FC25-5865-0AD5-0460A39AEA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9928" y="2216099"/>
                <a:ext cx="6750301" cy="2690190"/>
              </a:xfrm>
              <a:blipFill>
                <a:blip r:embed="rId2"/>
                <a:stretch>
                  <a:fillRect l="-2256" t="-3855" r="-1805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B00E07-4E4E-A910-798F-C6D8E6A69A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3904981"/>
                  </p:ext>
                </p:extLst>
              </p:nvPr>
            </p:nvGraphicFramePr>
            <p:xfrm>
              <a:off x="7151120" y="1233087"/>
              <a:ext cx="4947371" cy="146304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804418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2070481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813943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258529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28366">
                    <a:tc>
                      <a:txBody>
                        <a:bodyPr/>
                        <a:lstStyle/>
                        <a:p>
                          <a:pPr algn="ctr"/>
                          <a:endParaRPr lang="nl-BE" sz="1800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nl-BE" sz="1800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nl-BE" sz="1800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800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283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=1 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𝑒𝑛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=1)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=1)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2836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1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283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800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=1)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800"/>
                            <a:t>…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BE" sz="18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nl-BE" sz="180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55B00E07-4E4E-A910-798F-C6D8E6A69A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3904981"/>
                  </p:ext>
                </p:extLst>
              </p:nvPr>
            </p:nvGraphicFramePr>
            <p:xfrm>
              <a:off x="7151120" y="1233087"/>
              <a:ext cx="4947371" cy="1463040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804418">
                      <a:extLst>
                        <a:ext uri="{9D8B030D-6E8A-4147-A177-3AD203B41FA5}">
                          <a16:colId xmlns:a16="http://schemas.microsoft.com/office/drawing/2014/main" val="2844569337"/>
                        </a:ext>
                      </a:extLst>
                    </a:gridCol>
                    <a:gridCol w="2070481">
                      <a:extLst>
                        <a:ext uri="{9D8B030D-6E8A-4147-A177-3AD203B41FA5}">
                          <a16:colId xmlns:a16="http://schemas.microsoft.com/office/drawing/2014/main" val="184603273"/>
                        </a:ext>
                      </a:extLst>
                    </a:gridCol>
                    <a:gridCol w="813943">
                      <a:extLst>
                        <a:ext uri="{9D8B030D-6E8A-4147-A177-3AD203B41FA5}">
                          <a16:colId xmlns:a16="http://schemas.microsoft.com/office/drawing/2014/main" val="3379419753"/>
                        </a:ext>
                      </a:extLst>
                    </a:gridCol>
                    <a:gridCol w="1258529">
                      <a:extLst>
                        <a:ext uri="{9D8B030D-6E8A-4147-A177-3AD203B41FA5}">
                          <a16:colId xmlns:a16="http://schemas.microsoft.com/office/drawing/2014/main" val="249653187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nl-BE" sz="1800" b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118" t="-8333" r="-100882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5639" t="-8333" r="-157895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800" b="0"/>
                            <a:t>totaal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33388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8" t="-106557" r="-517424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118" t="-106557" r="-100882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5639" t="-106557" r="-157895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2754" t="-106557" r="-1449" b="-2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69474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58" t="-210000" r="-517424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118" t="-210000" r="-100882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5639" t="-210000" r="-157895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2754" t="-210000" r="-1449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34366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800"/>
                            <a:t>tot.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9118" t="-310000" r="-100882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nl-BE" sz="1800"/>
                            <a:t>…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2754" t="-310000" r="-1449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259977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3729C1C-A319-9ECF-24BA-FDFDDC469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229" y="3668332"/>
            <a:ext cx="5218771" cy="20607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AB22C0-4A71-F208-6803-D1331DC6E693}"/>
              </a:ext>
            </a:extLst>
          </p:cNvPr>
          <p:cNvSpPr/>
          <p:nvPr/>
        </p:nvSpPr>
        <p:spPr bwMode="auto">
          <a:xfrm>
            <a:off x="8327218" y="1270172"/>
            <a:ext cx="2429272" cy="2846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A414B-E7A1-A3F1-0852-745FE0B0345A}"/>
              </a:ext>
            </a:extLst>
          </p:cNvPr>
          <p:cNvSpPr/>
          <p:nvPr/>
        </p:nvSpPr>
        <p:spPr bwMode="auto">
          <a:xfrm>
            <a:off x="7195533" y="1643638"/>
            <a:ext cx="660441" cy="6571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659E93-BBCC-7EE1-AD74-58B0B53ED137}"/>
              </a:ext>
            </a:extLst>
          </p:cNvPr>
          <p:cNvSpPr/>
          <p:nvPr/>
        </p:nvSpPr>
        <p:spPr bwMode="auto">
          <a:xfrm>
            <a:off x="7914981" y="3632075"/>
            <a:ext cx="461397" cy="3106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5F416D-1038-9417-F786-85E0CD52D3C9}"/>
              </a:ext>
            </a:extLst>
          </p:cNvPr>
          <p:cNvSpPr/>
          <p:nvPr/>
        </p:nvSpPr>
        <p:spPr bwMode="auto">
          <a:xfrm>
            <a:off x="9852653" y="3632074"/>
            <a:ext cx="461397" cy="3106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rtlCol="0" anchor="ctr"/>
          <a:lstStyle/>
          <a:p>
            <a:pPr marL="179388" indent="-179388" algn="ctr">
              <a:spcAft>
                <a:spcPts val="450"/>
              </a:spcAft>
              <a:buFont typeface="Arial" charset="0"/>
              <a:buChar char="•"/>
            </a:pPr>
            <a:endParaRPr lang="nl-BE" sz="1600">
              <a:latin typeface="Verdana" charset="0"/>
              <a:ea typeface="Verdana Regular" charset="0"/>
              <a:cs typeface="Verdana Regular" charset="0"/>
              <a:sym typeface="Securitas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A7EB2-327E-1170-944A-F10A8A33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Bedankt voor uw aandacht!</a:t>
            </a:r>
            <a:br>
              <a:rPr lang="nl-BE"/>
            </a:br>
            <a:r>
              <a:rPr lang="nl-BE"/>
              <a:t>Vragen welkom!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D27BB-4AAF-1129-7B4E-BAF48EA3D1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09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EA4D-4728-C2F8-B447-732AD812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De aanleiding: nieuwe minimumdoelen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AEF0B-F46C-DBB9-2739-314EB0E231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6</a:t>
            </a:fld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ECAB3-4945-8CD6-DD9C-90DCA1F44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De leerlingen lossen telproblemen op met behulp van boomdiagrammen en venndiagrammen; met kenniselementen: somregel, productregel, complementregel (2de graad D 06.17 en D/A 06.15);</a:t>
            </a:r>
          </a:p>
          <a:p>
            <a:r>
              <a:rPr lang="nl-BE" dirty="0"/>
              <a:t>De leerlingen bepalen kansen met behulp van kruistabellen, boomdiagrammen en de wet van Laplace; met kenniselement: verband tussen relatieve frequentie en kans (3de graad D 06.13);</a:t>
            </a:r>
          </a:p>
          <a:p>
            <a:r>
              <a:rPr lang="nl-BE" dirty="0"/>
              <a:t>De leerlingen bepalen kansen met behulp van boomdiagrammen en met de wet van Laplace; met kenniselement: verband tussen relatieve frequentie en kans (3de graad D/A 06.06).</a:t>
            </a:r>
          </a:p>
        </p:txBody>
      </p:sp>
    </p:spTree>
    <p:extLst>
      <p:ext uri="{BB962C8B-B14F-4D97-AF65-F5344CB8AC3E}">
        <p14:creationId xmlns:p14="http://schemas.microsoft.com/office/powerpoint/2010/main" val="174546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9C6E-45F6-EC47-9E62-697FE893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Kansbomen</a:t>
            </a:r>
            <a:r>
              <a:rPr lang="nl-BE"/>
              <a:t> en kruistabellen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2AE85-0D8F-2941-B863-417E244781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0960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3ACDD-29B3-DAF0-A59F-594574BD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2 voorbeelden: 2 groepen – maak boomdiagram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3D566E0-CB56-EDFF-20AB-0190F3AB2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8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DB6181-B667-960B-761C-E067E23F5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Voorbeeld 1 (start groep 1): </a:t>
            </a:r>
          </a:p>
          <a:p>
            <a:pPr lvl="1"/>
            <a:r>
              <a:rPr lang="nl-BE" dirty="0"/>
              <a:t>6 kaarten uit een kaartspel: Harten 2, H5, H8, </a:t>
            </a:r>
            <a:r>
              <a:rPr lang="nl-BE" dirty="0" err="1"/>
              <a:t>HDame</a:t>
            </a:r>
            <a:r>
              <a:rPr lang="nl-BE" dirty="0"/>
              <a:t>, Schoppen Aas en </a:t>
            </a:r>
            <a:r>
              <a:rPr lang="nl-BE" dirty="0" err="1"/>
              <a:t>SDame</a:t>
            </a:r>
            <a:endParaRPr lang="nl-BE" dirty="0"/>
          </a:p>
          <a:p>
            <a:pPr lvl="1"/>
            <a:r>
              <a:rPr lang="nl-BE" dirty="0"/>
              <a:t>Trek 2 kaarten zonder ze terug te leggen</a:t>
            </a:r>
          </a:p>
          <a:p>
            <a:r>
              <a:rPr lang="nl-BE" dirty="0"/>
              <a:t>Voorbeeld 2 (start groep 2):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DE9B58-29B8-F652-26DA-3202E936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2" y="3429001"/>
            <a:ext cx="10765100" cy="28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3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C264-D7D6-A698-673E-A83C1160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Boomdiagram: terminologie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322F78C-3E6D-1E0F-B21C-B342EE556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8E271-308C-2E46-A3EC-56326F9084CC}" type="slidenum">
              <a:rPr lang="nl-BE" smtClean="0"/>
              <a:pPr/>
              <a:t>9</a:t>
            </a:fld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6F9D41-A728-9AFC-22C3-17F135687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Terminologie:</a:t>
            </a:r>
          </a:p>
          <a:p>
            <a:pPr lvl="1"/>
            <a:r>
              <a:rPr lang="nl-BE"/>
              <a:t>Boomdiagram of </a:t>
            </a:r>
            <a:r>
              <a:rPr lang="nl-BE" err="1"/>
              <a:t>Telboom</a:t>
            </a:r>
            <a:r>
              <a:rPr lang="nl-BE"/>
              <a:t> of </a:t>
            </a:r>
            <a:r>
              <a:rPr lang="nl-BE" err="1"/>
              <a:t>Kansboom</a:t>
            </a:r>
            <a:endParaRPr lang="nl-BE"/>
          </a:p>
          <a:p>
            <a:pPr lvl="1"/>
            <a:r>
              <a:rPr lang="nl-BE"/>
              <a:t>Benoem in elke boom:</a:t>
            </a:r>
          </a:p>
          <a:p>
            <a:pPr lvl="2">
              <a:buFont typeface="+mj-lt"/>
              <a:buAutoNum type="arabicPeriod"/>
            </a:pPr>
            <a:r>
              <a:rPr lang="nl-BE"/>
              <a:t>Wortel</a:t>
            </a:r>
          </a:p>
          <a:p>
            <a:pPr lvl="2">
              <a:buFont typeface="+mj-lt"/>
              <a:buAutoNum type="arabicPeriod"/>
            </a:pPr>
            <a:r>
              <a:rPr lang="nl-BE"/>
              <a:t>Knopen</a:t>
            </a:r>
          </a:p>
          <a:p>
            <a:pPr lvl="2">
              <a:buFont typeface="+mj-lt"/>
              <a:buAutoNum type="arabicPeriod"/>
            </a:pPr>
            <a:r>
              <a:rPr lang="nl-BE"/>
              <a:t>Takken</a:t>
            </a:r>
          </a:p>
          <a:p>
            <a:pPr lvl="2">
              <a:buFont typeface="+mj-lt"/>
              <a:buAutoNum type="arabicPeriod"/>
            </a:pPr>
            <a:r>
              <a:rPr lang="nl-BE"/>
              <a:t>Bladeren</a:t>
            </a:r>
          </a:p>
          <a:p>
            <a:pPr lvl="2">
              <a:buFont typeface="+mj-lt"/>
              <a:buAutoNum type="arabicPeriod"/>
            </a:pPr>
            <a:r>
              <a:rPr lang="nl-BE"/>
              <a:t>Generatie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8D2D171-3BFD-906A-ED80-E7230576E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62" y="2833389"/>
            <a:ext cx="4925112" cy="2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2684"/>
      </p:ext>
    </p:extLst>
  </p:cSld>
  <p:clrMapOvr>
    <a:masterClrMapping/>
  </p:clrMapOvr>
</p:sld>
</file>

<file path=ppt/theme/theme1.xml><?xml version="1.0" encoding="utf-8"?>
<a:theme xmlns:a="http://schemas.openxmlformats.org/drawingml/2006/main" name="UAntwerpen-inhoud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anchor="ctr"/>
      <a:lstStyle>
        <a:defPPr marL="179388" indent="-179388">
          <a:spcAft>
            <a:spcPts val="450"/>
          </a:spcAft>
          <a:buFont typeface="Arial" charset="0"/>
          <a:buChar char="•"/>
          <a:defRPr sz="1600" dirty="0">
            <a:latin typeface="Verdana" charset="0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800" b="1" dirty="0">
            <a:solidFill>
              <a:schemeClr val="bg1"/>
            </a:solidFill>
            <a:latin typeface="Gotham" panose="02000603040000020004" pitchFamily="2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p_powerpoint" id="{FEF18948-FC9D-1340-AA00-430FBBA861E5}" vid="{591CA67A-998E-6049-B579-1B92244B0BFA}"/>
    </a:ext>
  </a:extLst>
</a:theme>
</file>

<file path=ppt/theme/theme2.xml><?xml version="1.0" encoding="utf-8"?>
<a:theme xmlns:a="http://schemas.openxmlformats.org/drawingml/2006/main" name="UAntwerpen_titelslide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Antwerpen-content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xtLst>
          <a:ext uri="{91240B29-F687-4f45-9708-019B960494DF}">
            <a14:hiddenLine xmlns:a14="http://schemas.microsoft.com/office/drawing/2010/main" xmlns="" xmlns:p="http://schemas.openxmlformats.org/presentationml/2006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180000" tIns="180000" rIns="180000" bIns="180000" rtlCol="0" anchor="ctr"/>
      <a:lstStyle>
        <a:defPPr marL="0" indent="0" algn="ctr">
          <a:spcAft>
            <a:spcPts val="450"/>
          </a:spcAft>
          <a:buFont typeface="Arial" charset="0"/>
          <a:buNone/>
          <a:defRPr sz="1800" b="1" dirty="0" err="1" smtClean="0">
            <a:solidFill>
              <a:schemeClr val="bg1"/>
            </a:solidFill>
            <a:latin typeface="+mn-lt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indent="0" algn="l">
          <a:buFont typeface="Arial" panose="020B0604020202020204" pitchFamily="34" charset="0"/>
          <a:buNone/>
          <a:defRPr sz="2800" b="1" dirty="0" err="1" smtClean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dp_powerpoint" id="{FEF18948-FC9D-1340-AA00-430FBBA861E5}" vid="{591CA67A-998E-6049-B579-1B92244B0BF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vdp_powerpoint</Template>
  <TotalTime>0</TotalTime>
  <Words>4123</Words>
  <Application>Microsoft Office PowerPoint</Application>
  <PresentationFormat>Widescreen</PresentationFormat>
  <Paragraphs>852</Paragraphs>
  <Slides>59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Arial</vt:lpstr>
      <vt:lpstr>Calibri</vt:lpstr>
      <vt:lpstr>Calibri Light</vt:lpstr>
      <vt:lpstr>Cambria Math</vt:lpstr>
      <vt:lpstr>Gotham</vt:lpstr>
      <vt:lpstr>ITC Officina Sans Std Book</vt:lpstr>
      <vt:lpstr>Securitas Sans Light</vt:lpstr>
      <vt:lpstr>Times New Roman</vt:lpstr>
      <vt:lpstr>Trebuchet MS</vt:lpstr>
      <vt:lpstr>Verdana</vt:lpstr>
      <vt:lpstr>Wingdings</vt:lpstr>
      <vt:lpstr>Wingdings 2</vt:lpstr>
      <vt:lpstr>UAntwerpen-inhoud</vt:lpstr>
      <vt:lpstr>UAntwerpen_titelslide</vt:lpstr>
      <vt:lpstr>UAntwerpen-content</vt:lpstr>
      <vt:lpstr>Bomen, kruistabellen, verzamelingen en stochasten: Kansrekening in de 2de en 3de graad</vt:lpstr>
      <vt:lpstr>Inleiding</vt:lpstr>
      <vt:lpstr>Wie zijn wij?</vt:lpstr>
      <vt:lpstr>Kennismaking: wie zijn jullie?</vt:lpstr>
      <vt:lpstr>PowerPoint Presentation</vt:lpstr>
      <vt:lpstr>De aanleiding: nieuwe minimumdoelen</vt:lpstr>
      <vt:lpstr>Kansbomen en kruistabellen</vt:lpstr>
      <vt:lpstr>2 voorbeelden: 2 groepen – maak boomdiagram</vt:lpstr>
      <vt:lpstr>Boomdiagram: terminologie</vt:lpstr>
      <vt:lpstr>Boomdiagram: terminologie</vt:lpstr>
      <vt:lpstr>Telboom: terminologie</vt:lpstr>
      <vt:lpstr>Didactische tips</vt:lpstr>
      <vt:lpstr>Generieke voorbeelden van telbomen</vt:lpstr>
      <vt:lpstr>2 voorbeelden: 2 groepen – maak kansboom bij probleem</vt:lpstr>
      <vt:lpstr>Kansen berekenen: los de vragen bij jouw vb op</vt:lpstr>
      <vt:lpstr>Van telboom naar kansboom bij voorbeeld 1</vt:lpstr>
      <vt:lpstr>Van telboom naar kansboom bij voorbeeld 2</vt:lpstr>
      <vt:lpstr>Van telboom naar kansboom bij voorbeeld 2</vt:lpstr>
      <vt:lpstr>Van telboom naar kansboom bij voorbeeld 2</vt:lpstr>
      <vt:lpstr>Kansen berekenen vanuit boomdiagram voorbeeld 2</vt:lpstr>
      <vt:lpstr>Productregel</vt:lpstr>
      <vt:lpstr>Productregel</vt:lpstr>
      <vt:lpstr>Productregel voor aantallen</vt:lpstr>
      <vt:lpstr>Productregel voor kansen</vt:lpstr>
      <vt:lpstr>(Kruis)tabellen</vt:lpstr>
      <vt:lpstr>2 voorbeelden: maak tabel met aantal mogelijkheden</vt:lpstr>
      <vt:lpstr>2 voorbeelden: tip = vul gegevens in in onderstaande tabel</vt:lpstr>
      <vt:lpstr>Kruistabellen: oplossing voorbeelden</vt:lpstr>
      <vt:lpstr>Van kruistabellen met frequenties naar kansen</vt:lpstr>
      <vt:lpstr>Kansen berekenen bij kruistabellen</vt:lpstr>
      <vt:lpstr>Kansen berekenen bij kruistabellen</vt:lpstr>
      <vt:lpstr>Uitgebreide kansboom</vt:lpstr>
      <vt:lpstr>Voorbeeld</vt:lpstr>
      <vt:lpstr>Voorbeeld: twee oplossingen</vt:lpstr>
      <vt:lpstr>Voorbeeld: twee oplossingen</vt:lpstr>
      <vt:lpstr>Twee oplossingen: voorbeeld</vt:lpstr>
      <vt:lpstr>Uitgebreide kansboom</vt:lpstr>
      <vt:lpstr>Uitgebreide kansboom</vt:lpstr>
      <vt:lpstr>De stap naar verzamelingen en stochastische veranderlijken</vt:lpstr>
      <vt:lpstr>De stap naar verzamelingen en stochastische veranderlijken</vt:lpstr>
      <vt:lpstr>Van kansboom naar verzamelingen</vt:lpstr>
      <vt:lpstr>Van kansboom naar verzamelingen</vt:lpstr>
      <vt:lpstr>Van kansboom naar verzamelingen</vt:lpstr>
      <vt:lpstr>Van kansboom naar verzamelingen</vt:lpstr>
      <vt:lpstr>Van kansboom naar verzamelingen</vt:lpstr>
      <vt:lpstr>Van kansboom naar verzamelingen</vt:lpstr>
      <vt:lpstr>De weg terug: van verzamelingen naar kruistabel</vt:lpstr>
      <vt:lpstr>De weg terug: van kruistabel naar kansboom</vt:lpstr>
      <vt:lpstr>Voorwaardelijke kans</vt:lpstr>
      <vt:lpstr>Voorwaardelijke kansen</vt:lpstr>
      <vt:lpstr>De weg terug: van verzamelingen naar kansboom</vt:lpstr>
      <vt:lpstr>Kansboom versus kruistabel versus venndiagram</vt:lpstr>
      <vt:lpstr>Kansboom versus kruistabel versus venndiagram</vt:lpstr>
      <vt:lpstr>(On)afhankelijkheid</vt:lpstr>
      <vt:lpstr>(On)afhankelijkheid in een  kansboom</vt:lpstr>
      <vt:lpstr>(On)afhankelijke gebeurtenissen:  definitie met verzamelingen</vt:lpstr>
      <vt:lpstr>(On)afhankelijke gebeurtenissen in een kruistabel</vt:lpstr>
      <vt:lpstr>De stap naar stochastische veranderlijken</vt:lpstr>
      <vt:lpstr>Bedankt voor uw aandacht! Vragen welkom!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Johan Deprez</cp:lastModifiedBy>
  <cp:revision>929</cp:revision>
  <cp:lastPrinted>2025-11-02T11:23:52Z</cp:lastPrinted>
  <dcterms:created xsi:type="dcterms:W3CDTF">2020-12-07T09:05:54Z</dcterms:created>
  <dcterms:modified xsi:type="dcterms:W3CDTF">2025-11-16T10:43:47Z</dcterms:modified>
</cp:coreProperties>
</file>